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1" r:id="rId3"/>
    <p:sldId id="257" r:id="rId4"/>
    <p:sldId id="269" r:id="rId5"/>
    <p:sldId id="258" r:id="rId6"/>
    <p:sldId id="259" r:id="rId7"/>
    <p:sldId id="264" r:id="rId8"/>
    <p:sldId id="265" r:id="rId9"/>
    <p:sldId id="275" r:id="rId10"/>
    <p:sldId id="262" r:id="rId11"/>
    <p:sldId id="261" r:id="rId12"/>
    <p:sldId id="263" r:id="rId13"/>
    <p:sldId id="274" r:id="rId14"/>
    <p:sldId id="276" r:id="rId15"/>
    <p:sldId id="305" r:id="rId16"/>
    <p:sldId id="267" r:id="rId17"/>
    <p:sldId id="277" r:id="rId18"/>
    <p:sldId id="278" r:id="rId19"/>
    <p:sldId id="279" r:id="rId20"/>
    <p:sldId id="280" r:id="rId21"/>
    <p:sldId id="285" r:id="rId22"/>
    <p:sldId id="287" r:id="rId23"/>
    <p:sldId id="289" r:id="rId24"/>
    <p:sldId id="288" r:id="rId25"/>
    <p:sldId id="284" r:id="rId26"/>
    <p:sldId id="292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11" r:id="rId36"/>
    <p:sldId id="316" r:id="rId37"/>
    <p:sldId id="313" r:id="rId38"/>
    <p:sldId id="312" r:id="rId39"/>
    <p:sldId id="309" r:id="rId40"/>
    <p:sldId id="283" r:id="rId41"/>
    <p:sldId id="303" r:id="rId42"/>
    <p:sldId id="307" r:id="rId43"/>
    <p:sldId id="306" r:id="rId44"/>
    <p:sldId id="302" r:id="rId45"/>
    <p:sldId id="304" r:id="rId46"/>
    <p:sldId id="310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lori/SSgrowth" TargetMode="External"/><Relationship Id="rId2" Type="http://schemas.openxmlformats.org/officeDocument/2006/relationships/hyperlink" Target="https://drive.google.com/open?id=0Bz1UsDoLaOMLN2FiOTI3MWQtZDQwOS00YWZkLThmNmEtMTk2NTA2M2FjYWVh&amp;authuser=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parameterization (based on “simple”), </a:t>
            </a:r>
            <a:r>
              <a:rPr lang="en-US" dirty="0" smtClean="0">
                <a:solidFill>
                  <a:schemeClr val="tx2"/>
                </a:solidFill>
              </a:rPr>
              <a:t>(not to be used for estimation so use -</a:t>
            </a:r>
            <a:r>
              <a:rPr lang="en-US" dirty="0" err="1" smtClean="0">
                <a:solidFill>
                  <a:schemeClr val="tx2"/>
                </a:solidFill>
              </a:rPr>
              <a:t>nohess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conditional and marginal age compositions: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length and age observations may be associated with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associated with either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Parameterization of growth curves</a:t>
            </a:r>
          </a:p>
          <a:p>
            <a:r>
              <a:rPr lang="en-US" sz="2000" dirty="0" smtClean="0"/>
              <a:t>Overview </a:t>
            </a:r>
            <a:r>
              <a:rPr lang="en-US" sz="2000" dirty="0"/>
              <a:t>of example models</a:t>
            </a:r>
          </a:p>
          <a:p>
            <a:r>
              <a:rPr lang="en-US" sz="2000" dirty="0" smtClean="0"/>
              <a:t>Timing issues</a:t>
            </a:r>
            <a:endParaRPr lang="en-US" sz="2000" dirty="0"/>
          </a:p>
          <a:p>
            <a:r>
              <a:rPr lang="en-US" sz="2000" dirty="0" smtClean="0"/>
              <a:t>Quantities </a:t>
            </a:r>
            <a:r>
              <a:rPr lang="en-US" sz="2000" dirty="0"/>
              <a:t>that depend on growth and how they are connected</a:t>
            </a:r>
          </a:p>
          <a:p>
            <a:pPr lvl="1"/>
            <a:r>
              <a:rPr lang="en-US" sz="2000" dirty="0"/>
              <a:t>Growth curve,</a:t>
            </a:r>
          </a:p>
          <a:p>
            <a:pPr lvl="1"/>
            <a:r>
              <a:rPr lang="en-US" sz="2000" dirty="0"/>
              <a:t>Length-at-age matrix,</a:t>
            </a:r>
          </a:p>
          <a:p>
            <a:pPr lvl="1"/>
            <a:r>
              <a:rPr lang="en-US" sz="2000" dirty="0"/>
              <a:t>Length compositions,</a:t>
            </a:r>
          </a:p>
          <a:p>
            <a:pPr lvl="1"/>
            <a:r>
              <a:rPr lang="en-US" sz="2000" dirty="0"/>
              <a:t>Mean length- or weight-at-age</a:t>
            </a:r>
          </a:p>
          <a:p>
            <a:pPr lvl="1"/>
            <a:r>
              <a:rPr lang="en-US" sz="2000" dirty="0"/>
              <a:t>Conditional age-at-length compositions</a:t>
            </a:r>
          </a:p>
          <a:p>
            <a:r>
              <a:rPr lang="en-US" sz="2000" dirty="0"/>
              <a:t>Advanced </a:t>
            </a:r>
            <a:r>
              <a:rPr lang="en-US" sz="2000" dirty="0" smtClean="0"/>
              <a:t>topics</a:t>
            </a:r>
          </a:p>
          <a:p>
            <a:pPr lvl="1"/>
            <a:r>
              <a:rPr lang="en-US" sz="2000" dirty="0" smtClean="0"/>
              <a:t>Alternative growth curves</a:t>
            </a:r>
          </a:p>
          <a:p>
            <a:pPr lvl="1"/>
            <a:r>
              <a:rPr lang="en-US" sz="2000" dirty="0" smtClean="0"/>
              <a:t>Growth platoons and growth morphs</a:t>
            </a:r>
          </a:p>
          <a:p>
            <a:pPr lvl="1"/>
            <a:r>
              <a:rPr lang="en-US" sz="2000" dirty="0" smtClean="0"/>
              <a:t>Time-varying growth</a:t>
            </a:r>
          </a:p>
          <a:p>
            <a:pPr lvl="1"/>
            <a:r>
              <a:rPr lang="en-US" sz="2000" dirty="0" smtClean="0"/>
              <a:t>Seasonal </a:t>
            </a:r>
            <a:r>
              <a:rPr lang="en-US" sz="2000" dirty="0"/>
              <a:t>and </a:t>
            </a:r>
            <a:r>
              <a:rPr lang="en-US" sz="2000" dirty="0" smtClean="0"/>
              <a:t>spatial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Presentation is more diagrams than equations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SS materials at this </a:t>
            </a:r>
            <a:r>
              <a:rPr lang="en-US" dirty="0" smtClean="0">
                <a:hlinkClick r:id="rId2"/>
              </a:rPr>
              <a:t>Google Drive link</a:t>
            </a:r>
            <a:endParaRPr lang="en-US" dirty="0" smtClean="0"/>
          </a:p>
          <a:p>
            <a:r>
              <a:rPr lang="en-US" dirty="0" smtClean="0"/>
              <a:t>Content for this tutorial at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</a:p>
          <a:p>
            <a:r>
              <a:rPr lang="en-US" dirty="0" smtClean="0"/>
              <a:t>None of this would exist without Rick Methot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1148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8am 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Weights needed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model: hake, new data weighting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</a:t>
            </a:r>
            <a:r>
              <a:rPr lang="en-US" dirty="0" smtClean="0"/>
              <a:t>of year vs. mid-year values</a:t>
            </a:r>
          </a:p>
          <a:p>
            <a:r>
              <a:rPr lang="en-US" dirty="0"/>
              <a:t>s</a:t>
            </a:r>
            <a:r>
              <a:rPr lang="en-US" dirty="0" smtClean="0"/>
              <a:t>easonal </a:t>
            </a:r>
            <a:r>
              <a:rPr lang="en-US" dirty="0" smtClean="0"/>
              <a:t>models</a:t>
            </a:r>
          </a:p>
          <a:p>
            <a:r>
              <a:rPr lang="en-US" dirty="0"/>
              <a:t>b</a:t>
            </a:r>
            <a:r>
              <a:rPr lang="en-US" dirty="0" smtClean="0"/>
              <a:t>irth </a:t>
            </a:r>
            <a:r>
              <a:rPr lang="en-US" dirty="0" smtClean="0"/>
              <a:t>season</a:t>
            </a:r>
          </a:p>
          <a:p>
            <a:r>
              <a:rPr lang="en-US" dirty="0"/>
              <a:t>f</a:t>
            </a:r>
            <a:r>
              <a:rPr lang="en-US" dirty="0" smtClean="0"/>
              <a:t>leet </a:t>
            </a:r>
            <a:r>
              <a:rPr lang="en-US" dirty="0" smtClean="0"/>
              <a:t>timing </a:t>
            </a:r>
            <a:br>
              <a:rPr lang="en-US" dirty="0" smtClean="0"/>
            </a:br>
            <a:r>
              <a:rPr lang="en-US" dirty="0" smtClean="0"/>
              <a:t>(not currently connected to growth)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All this is changing in SS version 3.3</a:t>
            </a:r>
          </a:p>
          <a:p>
            <a:r>
              <a:rPr lang="en-US" dirty="0"/>
              <a:t>o</a:t>
            </a:r>
            <a:r>
              <a:rPr lang="en-US" dirty="0" smtClean="0"/>
              <a:t>bservations </a:t>
            </a:r>
            <a:r>
              <a:rPr lang="en-US" dirty="0" smtClean="0"/>
              <a:t>will be associated with month</a:t>
            </a:r>
          </a:p>
          <a:p>
            <a:r>
              <a:rPr lang="en-US" dirty="0"/>
              <a:t>s</a:t>
            </a:r>
            <a:r>
              <a:rPr lang="en-US" dirty="0" smtClean="0"/>
              <a:t>ettlement </a:t>
            </a:r>
            <a:r>
              <a:rPr lang="en-US" dirty="0" smtClean="0"/>
              <a:t>time replaces birth </a:t>
            </a:r>
            <a:r>
              <a:rPr lang="en-US" dirty="0" smtClean="0"/>
              <a:t>season</a:t>
            </a:r>
          </a:p>
          <a:p>
            <a:r>
              <a:rPr lang="en-US" dirty="0" smtClean="0"/>
              <a:t>ask Rick Methot about the future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that depend on growth and how they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depends on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Methot and Wetzel 2013 tech doc for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4343398"/>
            <a:ext cx="259641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selectivity at length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Keyword in </a:t>
            </a:r>
            <a:r>
              <a:rPr lang="en-US" dirty="0" err="1"/>
              <a:t>Report.sso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53114"/>
            <a:ext cx="42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element of list in r4ss created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SS_output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947913" y="1708666"/>
            <a:ext cx="633487" cy="1846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1" y="2237780"/>
            <a:ext cx="76199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0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rockfish_simulation_richards_profile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610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bigeye tuna model from Rishi Sharma (not in shared set)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7162800" cy="5638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#_Growth_Age_for_L1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999 #_Growth_Age_for_L2 (999 to use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# number of K multipliers to read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8 9 10 # ages for K multiplier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growth_parms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#_LO	HI	INIT	... # LABEL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0.075	2	0.8	... # NatM_p_1_Fem_GP_1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	3	0.4	... # NatM_p_2_Fem_GP_1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45	30.374	... # L_at_Amin_Fem_GP_1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120	170	150.913	... # L_at_Amax_Fem_GP_1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0.5	0.332	... # VonBert_K_Fem_GP_1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0.452	... # Age_K_Fem_GP_1_a_1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2	... # Age_K_Fem_GP_1_a_8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1.25	... # Age_K_Fem_GP_1_a_9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1.112	... # Age_K_Fem_GP_1_a_10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CV_young_Fem_GP_1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CV_old_Fem_GP_1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6700" dirty="0" smtClean="0"/>
              <a:t>Ask </a:t>
            </a:r>
            <a:r>
              <a:rPr lang="en-US" sz="6700" dirty="0"/>
              <a:t>Juan Valero or Rishi </a:t>
            </a:r>
            <a:r>
              <a:rPr lang="en-US" sz="6700" dirty="0" smtClean="0"/>
              <a:t>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 bwMode="auto">
          <a:xfrm>
            <a:off x="1295400" y="2133600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annual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Any growth parameter can be time-varying with any of the generalized options included in 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User Manual for Stock Synthesis (v3.24s), page 91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5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cohort-specific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Whitten</a:t>
            </a:r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8am on Friday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676400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04800"/>
            <a:ext cx="74041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Model runs slower</a:t>
            </a:r>
          </a:p>
          <a:p>
            <a:r>
              <a:rPr lang="en-US" dirty="0" smtClean="0"/>
              <a:t>Please try it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morphs/patterns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sex-specific growth</a:t>
            </a:r>
          </a:p>
          <a:p>
            <a:r>
              <a:rPr lang="en-US" dirty="0" smtClean="0"/>
              <a:t>Can have sexes within each growth morph</a:t>
            </a:r>
          </a:p>
          <a:p>
            <a:r>
              <a:rPr lang="en-US" dirty="0" smtClean="0"/>
              <a:t>Can have platoons within each growth morph</a:t>
            </a:r>
          </a:p>
          <a:p>
            <a:r>
              <a:rPr lang="en-US" dirty="0" smtClean="0"/>
              <a:t>Not yet widely used</a:t>
            </a:r>
          </a:p>
          <a:p>
            <a:r>
              <a:rPr lang="en-US" dirty="0" smtClean="0"/>
              <a:t>Please try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1105286" y="3922068"/>
            <a:ext cx="347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CV or SD of growth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3246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2328" y="6396335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age or length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1370</Words>
  <Application>Microsoft Office PowerPoint</Application>
  <PresentationFormat>On-screen Show (4:3)</PresentationFormat>
  <Paragraphs>310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Modeling growth  in stock assessments  using Stock Synthesis</vt:lpstr>
      <vt:lpstr>Outline</vt:lpstr>
      <vt:lpstr>Notes</vt:lpstr>
      <vt:lpstr>Parameterization of growth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new data weighting info</vt:lpstr>
      <vt:lpstr>Timing issues</vt:lpstr>
      <vt:lpstr>Timing issues</vt:lpstr>
      <vt:lpstr>Quantities that depend on growth and how they are connected</vt:lpstr>
      <vt:lpstr>What depends on what</vt:lpstr>
      <vt:lpstr>Advanced topics</vt:lpstr>
      <vt:lpstr>Alternatives to von Bertalanffy: Schnute/Richards</vt:lpstr>
      <vt:lpstr>Alternatives to von Bertalanffy: age-specific k</vt:lpstr>
      <vt:lpstr>Alternatives to von Bertalanffy: age-specific k</vt:lpstr>
      <vt:lpstr>Time-varying growth: annual effects</vt:lpstr>
      <vt:lpstr>Time-varying growth: cohort-specific effects</vt:lpstr>
      <vt:lpstr>Growth platoons</vt:lpstr>
      <vt:lpstr>Growth platoons</vt:lpstr>
      <vt:lpstr>Growth morphs/patterns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68</cp:revision>
  <dcterms:created xsi:type="dcterms:W3CDTF">2014-11-02T17:44:53Z</dcterms:created>
  <dcterms:modified xsi:type="dcterms:W3CDTF">2014-11-03T19:42:12Z</dcterms:modified>
</cp:coreProperties>
</file>