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1" r:id="rId3"/>
    <p:sldId id="257" r:id="rId4"/>
    <p:sldId id="269" r:id="rId5"/>
    <p:sldId id="258" r:id="rId6"/>
    <p:sldId id="259" r:id="rId7"/>
    <p:sldId id="264" r:id="rId8"/>
    <p:sldId id="265" r:id="rId9"/>
    <p:sldId id="275" r:id="rId10"/>
    <p:sldId id="262" r:id="rId11"/>
    <p:sldId id="261" r:id="rId12"/>
    <p:sldId id="263" r:id="rId13"/>
    <p:sldId id="274" r:id="rId14"/>
    <p:sldId id="276" r:id="rId15"/>
    <p:sldId id="305" r:id="rId16"/>
    <p:sldId id="267" r:id="rId17"/>
    <p:sldId id="277" r:id="rId18"/>
    <p:sldId id="278" r:id="rId19"/>
    <p:sldId id="279" r:id="rId20"/>
    <p:sldId id="280" r:id="rId21"/>
    <p:sldId id="285" r:id="rId22"/>
    <p:sldId id="287" r:id="rId23"/>
    <p:sldId id="289" r:id="rId24"/>
    <p:sldId id="288" r:id="rId25"/>
    <p:sldId id="284" r:id="rId26"/>
    <p:sldId id="292" r:id="rId27"/>
    <p:sldId id="291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283" r:id="rId36"/>
    <p:sldId id="303" r:id="rId37"/>
    <p:sldId id="302" r:id="rId38"/>
    <p:sldId id="30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7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A320-D87F-432B-A2D1-C1DBBD67F1B8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0D1B-A85A-4BAA-8EBF-CA229EB1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618-2D8B-4671-A7E9-4F507CC8D3CA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B28-C2BB-4D3A-80A9-B0FD0FFD3639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16A-F7A5-41FE-8BAA-D978E21E86F7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BCAE-95FB-422C-B326-997C14732206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4FE7-BF52-42DB-A320-CBCFCD3CC148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584-35F3-4293-8119-4987668DD9A8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E7C-631D-4FC7-B81C-FAE10B94F2DC}" type="datetime1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63B6-9611-45AC-BDB5-7B41A29B8371}" type="datetime1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C80-CEC6-4DE7-B7F8-04317AADBEE3}" type="datetime1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418-E6A9-4C61-95F0-EE7105F56D5A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5CA3-2DB4-48E1-90DE-A6D1629D01CA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E33-9BA2-46DD-AAF9-2B70C92015D7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ylori/SSgrow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hub\SSgrowth\figs\bio1_sizeat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7200"/>
            <a:ext cx="74676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GitHub\SSgrowth\models\rockfish_conditional_ages\plots\bio1_sizeat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-1"/>
          <a:stretch/>
        </p:blipFill>
        <p:spPr bwMode="auto">
          <a:xfrm>
            <a:off x="1828800" y="2752725"/>
            <a:ext cx="7467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40" y="685800"/>
            <a:ext cx="90484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# (0/1) read specs for more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reporting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1 -1  2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=1/age=2, year,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bins (4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10      # Growth pattern, N growth ages (2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1 -1  2   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 for all),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NatAge_yr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# vector with growth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999 # end of control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542925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14970" y="434340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Models for illustrating parameterization (based on “simple”), not to be used for estimation:</a:t>
            </a:r>
          </a:p>
          <a:p>
            <a:r>
              <a:rPr lang="en-US" dirty="0" smtClean="0"/>
              <a:t>growth_illustration_offset2</a:t>
            </a:r>
          </a:p>
          <a:p>
            <a:r>
              <a:rPr lang="en-US" dirty="0" smtClean="0"/>
              <a:t>growth_illustration_offset3</a:t>
            </a:r>
          </a:p>
          <a:p>
            <a:pPr marL="0" indent="0">
              <a:buNone/>
            </a:pPr>
            <a:r>
              <a:rPr lang="en-US" dirty="0" smtClean="0"/>
              <a:t>Model for illustrating empirical weight-at-age approach:</a:t>
            </a:r>
          </a:p>
          <a:p>
            <a:r>
              <a:rPr lang="en-US" dirty="0" smtClean="0"/>
              <a:t>hake2014_simplified</a:t>
            </a:r>
          </a:p>
          <a:p>
            <a:pPr marL="0" indent="0">
              <a:buNone/>
            </a:pPr>
            <a:r>
              <a:rPr lang="en-US" dirty="0" smtClean="0"/>
              <a:t>Models for illustrating conditional and marginal age compositions</a:t>
            </a:r>
          </a:p>
          <a:p>
            <a:r>
              <a:rPr lang="en-US" dirty="0" err="1" smtClean="0"/>
              <a:t>rockfish_conditional_ages</a:t>
            </a:r>
            <a:endParaRPr lang="en-US" dirty="0" smtClean="0"/>
          </a:p>
          <a:p>
            <a:r>
              <a:rPr lang="en-US" dirty="0" err="1" smtClean="0"/>
              <a:t>rockfish_marginal_ages</a:t>
            </a:r>
            <a:endParaRPr lang="en-US" dirty="0" smtClean="0"/>
          </a:p>
          <a:p>
            <a:r>
              <a:rPr lang="en-US" dirty="0" smtClean="0"/>
              <a:t>small_pelagic_A1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 lengt</a:t>
            </a:r>
            <a:r>
              <a:rPr lang="en-US" sz="3200" dirty="0" smtClean="0"/>
              <a:t>h and age observations m</a:t>
            </a:r>
            <a:r>
              <a:rPr lang="en-US" sz="3200" dirty="0" smtClean="0"/>
              <a:t>ay be associated with </a:t>
            </a:r>
            <a:br>
              <a:rPr lang="en-US" sz="3200" dirty="0" smtClean="0"/>
            </a:br>
            <a:r>
              <a:rPr lang="en-US" dirty="0" smtClean="0"/>
              <a:t>(0) combined sexes, </a:t>
            </a:r>
            <a:br>
              <a:rPr lang="en-US" dirty="0" smtClean="0"/>
            </a:br>
            <a:r>
              <a:rPr lang="en-US" dirty="0" smtClean="0"/>
              <a:t>(1) females, </a:t>
            </a:r>
            <a:br>
              <a:rPr lang="en-US" dirty="0" smtClean="0"/>
            </a:br>
            <a:r>
              <a:rPr lang="en-US" dirty="0" smtClean="0"/>
              <a:t>(2) males, </a:t>
            </a:r>
            <a:br>
              <a:rPr lang="en-US" dirty="0" smtClean="0"/>
            </a:br>
            <a:r>
              <a:rPr lang="en-US" dirty="0" smtClean="0"/>
              <a:t>(3) females &amp; males (but not combined)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Also can be associated with</a:t>
            </a:r>
            <a:br>
              <a:rPr lang="en-US" sz="3200" dirty="0" smtClean="0"/>
            </a:br>
            <a:r>
              <a:rPr lang="en-US" dirty="0" smtClean="0"/>
              <a:t>(0) whole </a:t>
            </a:r>
            <a:r>
              <a:rPr lang="en-US" dirty="0"/>
              <a:t>catch (</a:t>
            </a:r>
            <a:r>
              <a:rPr lang="en-US" dirty="0" smtClean="0"/>
              <a:t>discard + retained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discarded </a:t>
            </a:r>
            <a:r>
              <a:rPr lang="en-US" dirty="0"/>
              <a:t>catch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retained </a:t>
            </a:r>
            <a:r>
              <a:rPr lang="en-US" dirty="0"/>
              <a:t>catch </a:t>
            </a:r>
          </a:p>
        </p:txBody>
      </p:sp>
    </p:spTree>
    <p:extLst>
      <p:ext uri="{BB962C8B-B14F-4D97-AF65-F5344CB8AC3E}">
        <p14:creationId xmlns:p14="http://schemas.microsoft.com/office/powerpoint/2010/main" val="4015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Length compositions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Age compositions</a:t>
            </a:r>
          </a:p>
          <a:p>
            <a:pPr marL="742950" lvl="2" indent="-342900"/>
            <a:r>
              <a:rPr lang="en-US" dirty="0" smtClean="0"/>
              <a:t>Can represent all observed fish (</a:t>
            </a:r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= -1), or</a:t>
            </a:r>
          </a:p>
          <a:p>
            <a:pPr marL="742950" lvl="2" indent="-342900"/>
            <a:r>
              <a:rPr lang="en-US" dirty="0" smtClean="0"/>
              <a:t>Can be conditioned on a range of lengths</a:t>
            </a:r>
          </a:p>
          <a:p>
            <a:pPr marL="1200150" lvl="3" indent="-342900"/>
            <a:r>
              <a:rPr lang="en-US" dirty="0" smtClean="0"/>
              <a:t>Meaning of </a:t>
            </a:r>
            <a:r>
              <a:rPr lang="en-US" dirty="0" err="1" smtClean="0"/>
              <a:t>Lbin_lo</a:t>
            </a:r>
            <a:r>
              <a:rPr lang="en-US" dirty="0" smtClean="0"/>
              <a:t> and </a:t>
            </a:r>
            <a:r>
              <a:rPr lang="en-US" dirty="0" err="1" smtClean="0"/>
              <a:t>Lbin_hi</a:t>
            </a:r>
            <a:r>
              <a:rPr lang="en-US" dirty="0" smtClean="0"/>
              <a:t> have based on input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Lbin_method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2=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3=lengths</a:t>
            </a:r>
          </a:p>
          <a:p>
            <a:pPr marL="1200150" lvl="3" indent="-342900"/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references a single length bin</a:t>
            </a: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length- or weight-at-age data</a:t>
            </a:r>
          </a:p>
          <a:p>
            <a:pPr marL="742950" lvl="2" indent="-342900"/>
            <a:r>
              <a:rPr lang="en-US" dirty="0" smtClean="0"/>
              <a:t>Based on observed age, which may included ageing error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Parameterization of growth curves</a:t>
            </a:r>
          </a:p>
          <a:p>
            <a:r>
              <a:rPr lang="en-US" sz="2000" dirty="0" smtClean="0"/>
              <a:t>Overview </a:t>
            </a:r>
            <a:r>
              <a:rPr lang="en-US" sz="2000" dirty="0"/>
              <a:t>of example models</a:t>
            </a:r>
          </a:p>
          <a:p>
            <a:r>
              <a:rPr lang="en-US" sz="2000" dirty="0" smtClean="0"/>
              <a:t>Timing issues</a:t>
            </a:r>
            <a:endParaRPr lang="en-US" sz="2000" dirty="0"/>
          </a:p>
          <a:p>
            <a:r>
              <a:rPr lang="en-US" sz="2000" dirty="0" smtClean="0"/>
              <a:t>Quantities </a:t>
            </a:r>
            <a:r>
              <a:rPr lang="en-US" sz="2000" dirty="0"/>
              <a:t>that depend on growth and how they are connected</a:t>
            </a:r>
          </a:p>
          <a:p>
            <a:pPr lvl="1"/>
            <a:r>
              <a:rPr lang="en-US" sz="2000" dirty="0"/>
              <a:t>Growth curve,</a:t>
            </a:r>
          </a:p>
          <a:p>
            <a:pPr lvl="1"/>
            <a:r>
              <a:rPr lang="en-US" sz="2000" dirty="0"/>
              <a:t>Length-at-age matrix,</a:t>
            </a:r>
          </a:p>
          <a:p>
            <a:pPr lvl="1"/>
            <a:r>
              <a:rPr lang="en-US" sz="2000" dirty="0"/>
              <a:t>Length compositions,</a:t>
            </a:r>
          </a:p>
          <a:p>
            <a:pPr lvl="1"/>
            <a:r>
              <a:rPr lang="en-US" sz="2000" dirty="0"/>
              <a:t>Mean length- or weight-at-age</a:t>
            </a:r>
          </a:p>
          <a:p>
            <a:pPr lvl="1"/>
            <a:r>
              <a:rPr lang="en-US" sz="2000" dirty="0"/>
              <a:t>Conditional age-at-length compositions</a:t>
            </a:r>
          </a:p>
          <a:p>
            <a:r>
              <a:rPr lang="en-US" sz="2000" dirty="0"/>
              <a:t>Advanced </a:t>
            </a:r>
            <a:r>
              <a:rPr lang="en-US" sz="2000" dirty="0" smtClean="0"/>
              <a:t>topics</a:t>
            </a:r>
            <a:endParaRPr lang="en-US" sz="2000" dirty="0"/>
          </a:p>
          <a:p>
            <a:pPr lvl="1"/>
            <a:r>
              <a:rPr lang="en-US" sz="2000" dirty="0" smtClean="0"/>
              <a:t>Alternative growth curves</a:t>
            </a:r>
          </a:p>
          <a:p>
            <a:pPr lvl="1"/>
            <a:r>
              <a:rPr lang="en-US" sz="2000" dirty="0" smtClean="0"/>
              <a:t>Growth platoons and growth morphs</a:t>
            </a:r>
          </a:p>
          <a:p>
            <a:pPr lvl="1"/>
            <a:r>
              <a:rPr lang="en-US" sz="2000" dirty="0" smtClean="0"/>
              <a:t>Time-varying </a:t>
            </a:r>
            <a:r>
              <a:rPr lang="en-US" sz="2000" dirty="0"/>
              <a:t>growth</a:t>
            </a:r>
          </a:p>
          <a:p>
            <a:pPr lvl="1"/>
            <a:r>
              <a:rPr lang="en-US" sz="2000" dirty="0" smtClean="0"/>
              <a:t>Seasonal </a:t>
            </a:r>
            <a:r>
              <a:rPr lang="en-US" sz="2000" dirty="0"/>
              <a:t>and </a:t>
            </a:r>
            <a:r>
              <a:rPr lang="en-US" sz="2000" dirty="0" smtClean="0"/>
              <a:t>spatial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C:\GitHub\SSgrowth\models\rockfish_conditional_ages\plots\catch1 land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GitHub\SSgrowth\models\rockfish_conditional_ages\plots\data_pl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 bwMode="auto">
          <a:xfrm>
            <a:off x="4572000" y="3784600"/>
            <a:ext cx="4267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Biology and catch history based on west coast assessment of yelloweye rockfish (also used in Taylor &amp; Methot, 2013)</a:t>
            </a:r>
          </a:p>
          <a:p>
            <a:r>
              <a:rPr lang="en-US" sz="2400" dirty="0" smtClean="0"/>
              <a:t>Simulated data: </a:t>
            </a:r>
          </a:p>
          <a:p>
            <a:pPr lvl="1"/>
            <a:r>
              <a:rPr lang="en-US" sz="2000" dirty="0" smtClean="0"/>
              <a:t>triennial abundance index: 1980–2010, lengths and ages in 2010</a:t>
            </a:r>
          </a:p>
          <a:p>
            <a:r>
              <a:rPr lang="en-US" sz="2400" dirty="0" smtClean="0"/>
              <a:t>24 Parameters estimated:</a:t>
            </a:r>
          </a:p>
          <a:p>
            <a:pPr lvl="1"/>
            <a:r>
              <a:rPr lang="en-US" sz="2000" dirty="0" smtClean="0"/>
              <a:t>10 growth parameters (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for both females and males)</a:t>
            </a:r>
          </a:p>
          <a:p>
            <a:pPr lvl="1"/>
            <a:r>
              <a:rPr lang="en-US" sz="2000" dirty="0" smtClean="0"/>
              <a:t>10 selectivity parameters (5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</a:t>
            </a:r>
            <a:r>
              <a:rPr lang="en-US" sz="2000" dirty="0" smtClean="0"/>
              <a:t>double-normal x 2 fleets)</a:t>
            </a:r>
          </a:p>
          <a:p>
            <a:pPr lvl="1"/>
            <a:r>
              <a:rPr lang="en-US" sz="2000" i="1" dirty="0" smtClean="0"/>
              <a:t>M</a:t>
            </a:r>
            <a:r>
              <a:rPr lang="en-US" sz="2000" dirty="0" smtClean="0"/>
              <a:t> (males &amp; females), 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steepness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 bwMode="auto">
          <a:xfrm>
            <a:off x="-8469" y="1363133"/>
            <a:ext cx="4572001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 bwMode="auto">
          <a:xfrm>
            <a:off x="4563532" y="1456267"/>
            <a:ext cx="4572000" cy="39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GitHub\SSgrowth\models\rockfish_conditional_ages\plots\comp_gstagedat_flt2mkt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-1"/>
          <a:stretch/>
        </p:blipFill>
        <p:spPr bwMode="auto">
          <a:xfrm>
            <a:off x="4563532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 </a:t>
            </a:r>
            <a:r>
              <a:rPr lang="en-US" sz="2800" dirty="0" smtClean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/>
          <a:stretch/>
        </p:blipFill>
        <p:spPr bwMode="auto">
          <a:xfrm>
            <a:off x="4563532" y="1422399"/>
            <a:ext cx="4572000" cy="3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-8469" y="1346199"/>
            <a:ext cx="4572001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fits to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22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 bwMode="auto">
          <a:xfrm>
            <a:off x="4563532" y="4114800"/>
            <a:ext cx="4572000" cy="2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estimated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24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796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similar fits, reasonable estimates of both </a:t>
            </a:r>
            <a:br>
              <a:rPr lang="en-US" sz="2800" dirty="0" smtClean="0"/>
            </a:br>
            <a:r>
              <a:rPr lang="en-US" sz="2800" dirty="0" smtClean="0"/>
              <a:t>growth curve and variability in growth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GitHub\SSgrowth\models\rockfish_marginal_ages_highN\plots_old_r4ss\comp_LAAfit_flt2sex3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0" b="39021"/>
          <a:stretch/>
        </p:blipFill>
        <p:spPr bwMode="auto">
          <a:xfrm>
            <a:off x="3429000" y="4360938"/>
            <a:ext cx="5943600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GitHub\SSgrowth\models\rockfish_marginal_ages\plots_old_r4ss\comp_LAAfit_flt2sex3mkt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b="42328"/>
          <a:stretch/>
        </p:blipFill>
        <p:spPr bwMode="auto">
          <a:xfrm>
            <a:off x="3429000" y="1219200"/>
            <a:ext cx="59436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429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Hypothesis: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ariability in mean lengths provides information about variability among fish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Test:</a:t>
            </a:r>
          </a:p>
          <a:p>
            <a:pPr marL="0" indent="0">
              <a:buNone/>
            </a:pPr>
            <a:r>
              <a:rPr lang="en-US" sz="2800" dirty="0" smtClean="0"/>
              <a:t>Multiply sample sizes by 10 and run models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1600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sample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20266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N×10 sample size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1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8339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</a:t>
            </a:r>
            <a:r>
              <a:rPr lang="en-US" sz="2800" dirty="0" err="1" smtClean="0"/>
              <a:t>overdispersion</a:t>
            </a:r>
            <a:r>
              <a:rPr lang="en-US" sz="2800" dirty="0" smtClean="0"/>
              <a:t> in data caused bad estimate </a:t>
            </a:r>
            <a:br>
              <a:rPr lang="en-US" sz="2800" dirty="0" smtClean="0"/>
            </a:br>
            <a:r>
              <a:rPr lang="en-US" sz="2800" dirty="0" smtClean="0"/>
              <a:t>of variability in growth for marginal age model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81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rockfish_conditional_ages_highN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_highN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materials 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https://github.com/taylori/SSgrowth</a:t>
            </a:r>
            <a:endParaRPr lang="en-US" dirty="0" smtClean="0"/>
          </a:p>
          <a:p>
            <a:r>
              <a:rPr lang="en-US" dirty="0" smtClean="0"/>
              <a:t>Figures created using r4ss package</a:t>
            </a:r>
          </a:p>
          <a:p>
            <a:pPr lvl="1"/>
            <a:r>
              <a:rPr lang="en-US" dirty="0" smtClean="0"/>
              <a:t>Still in development, currently </a:t>
            </a:r>
            <a:r>
              <a:rPr lang="en-US" dirty="0" smtClean="0"/>
              <a:t>requires branch available via the “</a:t>
            </a:r>
            <a:r>
              <a:rPr lang="en-US" dirty="0" err="1" smtClean="0"/>
              <a:t>devtools</a:t>
            </a:r>
            <a:r>
              <a:rPr lang="en-US" dirty="0" smtClean="0"/>
              <a:t>” package from GitHub: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('r4ss/r4ss',            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ref='TA1.8testing')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models referenced at bottom of slides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github\SSgrowth\models\hake2014_simplified\plots\data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886"/>
            <a:ext cx="4572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Hake stock assessment for 2014 with 2 changes: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Cohort-specific ageing error removed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Time-varying n</a:t>
            </a:r>
            <a:r>
              <a:rPr lang="en-US" sz="2000" dirty="0" smtClean="0"/>
              <a:t>on-parametric selectivity replaced with logistic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Age comps for many fishery years and fewer survey years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Index of abundance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Empirical weight-at-age matrix (not really data)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79 Parameters estimated: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growth parameters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4 selectivity parameters (2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</a:t>
            </a:r>
            <a:r>
              <a:rPr lang="en-US" sz="2000" dirty="0" smtClean="0"/>
              <a:t>logistic x 2 fleets)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71 recruitment deviations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M</a:t>
            </a:r>
            <a:r>
              <a:rPr lang="en-US" sz="2000" dirty="0" smtClean="0"/>
              <a:t> (sexes are combined), </a:t>
            </a:r>
            <a:br>
              <a:rPr lang="en-US" sz="2000" dirty="0" smtClean="0"/>
            </a:br>
            <a:r>
              <a:rPr lang="en-US" sz="2000" dirty="0" smtClean="0"/>
              <a:t>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</a:t>
            </a:r>
            <a:br>
              <a:rPr lang="en-US" sz="2000" dirty="0" smtClean="0"/>
            </a:br>
            <a:r>
              <a:rPr lang="en-US" sz="2000" dirty="0" smtClean="0"/>
              <a:t>steepness (</a:t>
            </a:r>
            <a:r>
              <a:rPr lang="en-US" sz="2000" i="1" dirty="0" smtClean="0"/>
              <a:t>h</a:t>
            </a:r>
            <a:r>
              <a:rPr lang="en-US" sz="2000" dirty="0" smtClean="0"/>
              <a:t>),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ss\hake\hake_2014\documents\Figures\empirical_wtatage_2013_alldata_5_interp_extrap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978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weight at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962400" cy="52117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Matrix of weights</a:t>
            </a:r>
          </a:p>
          <a:p>
            <a:pPr lvl="1"/>
            <a:r>
              <a:rPr lang="en-US" dirty="0" smtClean="0"/>
              <a:t>includes interpolations and extrapolations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arly years assumed equal to mean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ges 15+ assumed constant</a:t>
            </a:r>
          </a:p>
          <a:p>
            <a:r>
              <a:rPr lang="en-US" dirty="0" smtClean="0"/>
              <a:t>More exciting info </a:t>
            </a:r>
            <a:r>
              <a:rPr lang="en-US" dirty="0" smtClean="0">
                <a:solidFill>
                  <a:srgbClr val="C00000"/>
                </a:solidFill>
              </a:rPr>
              <a:t>8am </a:t>
            </a:r>
            <a:r>
              <a:rPr lang="en-US" dirty="0" smtClean="0">
                <a:solidFill>
                  <a:srgbClr val="C00000"/>
                </a:solidFill>
              </a:rPr>
              <a:t>Friday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0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github\SSgrowth\models\hake2014_simplified\plots\comp_ageda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/>
        </p:blipFill>
        <p:spPr bwMode="auto">
          <a:xfrm>
            <a:off x="0" y="933450"/>
            <a:ext cx="64008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github\SSgrowth\models\hake2014_simplified\plots\comp_agefi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/>
          <a:stretch/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 with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942975"/>
            <a:ext cx="2590800" cy="518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Informative age data = weight used to convert total catch to numbers at age removed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github\SSgrowth\models\hake2014_simplified\plots\comp_agefit_data_weighting_TA1.8_Fish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2397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SSMethod.TA1.8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"Francis Weights - age: Fishery: 0.1098 (0.0717-0.2155)"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" y="314384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Thick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current sample sizes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99" y="4791670"/>
            <a:ext cx="2969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Thin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alternative sample sizes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67175"/>
            <a:ext cx="1752600" cy="809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5715000"/>
            <a:ext cx="175260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GitHub\SSgrowth\figs\richards_growth_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400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von Bertalanffy: </a:t>
            </a:r>
            <a:r>
              <a:rPr lang="en-US" dirty="0" err="1" smtClean="0"/>
              <a:t>Schnute</a:t>
            </a:r>
            <a:r>
              <a:rPr lang="en-US" dirty="0" smtClean="0"/>
              <a:t>/Richards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7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30" y="1747992"/>
            <a:ext cx="5967107" cy="49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Ask Athol Whitten</a:t>
            </a:r>
          </a:p>
          <a:p>
            <a:r>
              <a:rPr lang="en-US" dirty="0" smtClean="0"/>
              <a:t>More on this at </a:t>
            </a:r>
            <a:br>
              <a:rPr lang="en-US" dirty="0" smtClean="0"/>
            </a:br>
            <a:r>
              <a:rPr lang="en-US" dirty="0" smtClean="0"/>
              <a:t>8am on 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Whitten et al.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1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N_Growth_Patterns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N_Morphs_Within_GrowthPattern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Morph_between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within_stdev_ratio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 read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1 1 1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vector_Morphdist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_(-1_in_first_val_gives_normal_approx)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/>
          <a:stretch/>
        </p:blipFill>
        <p:spPr bwMode="auto">
          <a:xfrm>
            <a:off x="9525" y="1952625"/>
            <a:ext cx="9144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2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mean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CV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CV_Growth_Pattern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0 CV=f(LAA); 1 CV=F(A); 2 SD=F(LAA); 3 SD=F(A); 4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=F(A)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438400"/>
            <a:ext cx="0" cy="3429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719668" y="3968234"/>
            <a:ext cx="27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be CV or SD of growth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6477000"/>
            <a:ext cx="495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6019800"/>
            <a:ext cx="21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be age or length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1114</Words>
  <Application>Microsoft Office PowerPoint</Application>
  <PresentationFormat>On-screen Show (4:3)</PresentationFormat>
  <Paragraphs>231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Modeling growth  in stock assessments  using Stock Synthesis</vt:lpstr>
      <vt:lpstr>Outline</vt:lpstr>
      <vt:lpstr>Notes</vt:lpstr>
      <vt:lpstr>Parameterization of growth</vt:lpstr>
      <vt:lpstr>Parameterization of growth: mean length</vt:lpstr>
      <vt:lpstr>Parameterization of growth: mean length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summary</vt:lpstr>
      <vt:lpstr>Parameterization of growth: summary</vt:lpstr>
      <vt:lpstr>Parameterization of growth: uncertainty</vt:lpstr>
      <vt:lpstr>Example models</vt:lpstr>
      <vt:lpstr>Example models: overview</vt:lpstr>
      <vt:lpstr>Example models: data types</vt:lpstr>
      <vt:lpstr>Example models: data types</vt:lpstr>
      <vt:lpstr>Example model: rockfish</vt:lpstr>
      <vt:lpstr>Example model: rockfish simulated data</vt:lpstr>
      <vt:lpstr>Example model: rockfish fits to data</vt:lpstr>
      <vt:lpstr>Example model: rockfish simulated growth</vt:lpstr>
      <vt:lpstr>Example model: rockfish estimated growth</vt:lpstr>
      <vt:lpstr>Example model: rockfish</vt:lpstr>
      <vt:lpstr>Example model: rockfish simulated growth</vt:lpstr>
      <vt:lpstr>Example model: rockfish testing ages N×10</vt:lpstr>
      <vt:lpstr>Example model: rockfish testing ages N×10</vt:lpstr>
      <vt:lpstr>Example model: rockfish testing ages N×10</vt:lpstr>
      <vt:lpstr>Example model: hake</vt:lpstr>
      <vt:lpstr>Example model: hake, weight at age</vt:lpstr>
      <vt:lpstr>Example model: hake, age comps</vt:lpstr>
      <vt:lpstr>Example model: hake, age comps with fit</vt:lpstr>
      <vt:lpstr>Example model: hake, SSMethod.TA1.8</vt:lpstr>
      <vt:lpstr>Alternatives to von Bertalanffy: Schnute/Richards</vt:lpstr>
      <vt:lpstr>Alternatives to von Bertalanffy: age-specific k</vt:lpstr>
      <vt:lpstr>Time-varying growth</vt:lpstr>
      <vt:lpstr>Growth platoons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Taylor, Ian</cp:lastModifiedBy>
  <cp:revision>48</cp:revision>
  <dcterms:created xsi:type="dcterms:W3CDTF">2014-11-02T17:44:53Z</dcterms:created>
  <dcterms:modified xsi:type="dcterms:W3CDTF">2014-11-03T09:34:30Z</dcterms:modified>
</cp:coreProperties>
</file>