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78" r:id="rId4"/>
    <p:sldId id="291" r:id="rId5"/>
    <p:sldId id="280" r:id="rId6"/>
    <p:sldId id="281" r:id="rId7"/>
    <p:sldId id="260" r:id="rId8"/>
    <p:sldId id="262" r:id="rId9"/>
    <p:sldId id="259" r:id="rId10"/>
    <p:sldId id="285" r:id="rId11"/>
    <p:sldId id="261" r:id="rId12"/>
    <p:sldId id="263" r:id="rId13"/>
    <p:sldId id="264" r:id="rId14"/>
    <p:sldId id="283" r:id="rId15"/>
    <p:sldId id="287" r:id="rId16"/>
    <p:sldId id="282" r:id="rId17"/>
    <p:sldId id="286" r:id="rId18"/>
    <p:sldId id="292" r:id="rId19"/>
    <p:sldId id="274" r:id="rId20"/>
    <p:sldId id="289" r:id="rId21"/>
    <p:sldId id="284" r:id="rId22"/>
    <p:sldId id="290" r:id="rId23"/>
    <p:sldId id="265" r:id="rId24"/>
    <p:sldId id="293" r:id="rId25"/>
    <p:sldId id="266" r:id="rId26"/>
    <p:sldId id="267" r:id="rId27"/>
    <p:sldId id="268" r:id="rId28"/>
    <p:sldId id="269" r:id="rId29"/>
    <p:sldId id="271" r:id="rId30"/>
    <p:sldId id="270" r:id="rId31"/>
    <p:sldId id="27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2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282" y="456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81D3E-7308-406E-85F4-E6A6A2D60342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20282-E7B6-4A8A-95F8-FBBB7AE2A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57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48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23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5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3554"/>
            <a:ext cx="10515600" cy="93113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9975"/>
            <a:ext cx="10515600" cy="54832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09100" y="6361111"/>
            <a:ext cx="2743200" cy="365125"/>
          </a:xfrm>
        </p:spPr>
        <p:txBody>
          <a:bodyPr/>
          <a:lstStyle/>
          <a:p>
            <a:fld id="{8CA0417E-8047-41CE-9E93-4FCB55A089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393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68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144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69975"/>
            <a:ext cx="5181600" cy="550862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69974"/>
            <a:ext cx="5181600" cy="5508625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82100" y="6332538"/>
            <a:ext cx="2743200" cy="365125"/>
          </a:xfrm>
        </p:spPr>
        <p:txBody>
          <a:bodyPr/>
          <a:lstStyle/>
          <a:p>
            <a:fld id="{8CA0417E-8047-41CE-9E93-4FCB55A08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26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9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2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62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71000" y="63277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0417E-8047-41CE-9E93-4FCB55A08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54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Modeling Recruitment in Stock Synthesis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Ian Taylor</a:t>
            </a:r>
          </a:p>
          <a:p>
            <a:r>
              <a:rPr lang="en-US" dirty="0" smtClean="0"/>
              <a:t>CAPAM Recruitment Workshop, Miami</a:t>
            </a:r>
          </a:p>
          <a:p>
            <a:r>
              <a:rPr lang="en-US" dirty="0" smtClean="0"/>
              <a:t>October 30, 2017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98146" y="5257800"/>
            <a:ext cx="67957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Incomplete DRAFT presentation</a:t>
            </a:r>
            <a:endParaRPr lang="en-US" sz="4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28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2716" y="4271749"/>
            <a:ext cx="10558448" cy="382138"/>
          </a:xfrm>
          <a:prstGeom prst="rect">
            <a:avLst/>
          </a:prstGeom>
          <a:solidFill>
            <a:srgbClr val="FFE69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2716" y="1445709"/>
            <a:ext cx="8741022" cy="816769"/>
          </a:xfrm>
          <a:prstGeom prst="rect">
            <a:avLst/>
          </a:prstGeom>
          <a:solidFill>
            <a:srgbClr val="FFE69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file setup for stock-recruit function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32716" y="1069975"/>
            <a:ext cx="11819562" cy="5483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#_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Spawner-Recruitment</a:t>
            </a:r>
          </a:p>
          <a:p>
            <a:pPr marL="0" indent="0"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#_SR_function: 2=Ricker; 3=std_B-H; 4=SCAA; 5=Hockey; </a:t>
            </a:r>
          </a:p>
          <a:p>
            <a:pPr marL="0" indent="0">
              <a:buNone/>
            </a:pP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6=B-H_flattop; 7=survival_3Parm; 8=Shepard_3Parm</a:t>
            </a:r>
          </a:p>
          <a:p>
            <a:pPr marL="0" indent="0">
              <a:buNone/>
            </a:pP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0/1 to use steepness in initial equ recruitment calculation</a:t>
            </a:r>
          </a:p>
          <a:p>
            <a:pPr marL="0" indent="0"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future feature: 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0/1 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make realized sigmaR a function of SR curvature </a:t>
            </a:r>
            <a:endParaRPr lang="pt-BR" sz="20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#_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  HI   INIT  PRIOR  PR_SD   PR_type PHASE   ... # parm_name</a:t>
            </a:r>
          </a:p>
          <a:p>
            <a:pPr marL="0" indent="0">
              <a:buNone/>
            </a:pP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5     20   10.6  10     5       0       1       ... 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SR_LN(R0)</a:t>
            </a:r>
          </a:p>
          <a:p>
            <a:pPr marL="0" indent="0">
              <a:buNone/>
            </a:pP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0.2   1    0.6   0.718  0.158   0       3       ... 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SR_steepness</a:t>
            </a:r>
            <a:endParaRPr lang="pt-BR" sz="20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0.2   5    1.0   1.0    99     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     </a:t>
            </a: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-4     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SR_Shepard_c</a:t>
            </a:r>
            <a:endParaRPr lang="pt-BR" sz="20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0.5   </a:t>
            </a: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1.2  0.5   0.67   </a:t>
            </a: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99      0       -6      ... 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SR_sigmaR</a:t>
            </a:r>
          </a:p>
          <a:p>
            <a:pPr marL="0" indent="0">
              <a:buNone/>
            </a:pP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-5    5    0     0      99      0       -50     ... 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SR_regime</a:t>
            </a:r>
          </a:p>
          <a:p>
            <a:pPr marL="0" indent="0">
              <a:buNone/>
            </a:pP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    2    0     1      99      0       -50     ... 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SR_autocorr</a:t>
            </a:r>
            <a:endParaRPr lang="en-US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3" y="565484"/>
            <a:ext cx="9321354" cy="26700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Shepherd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04783" y="5951757"/>
            <a:ext cx="10920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Shepherd, G. 1982. A versatile new stock-recruitment </a:t>
            </a:r>
            <a:r>
              <a:rPr lang="en-US" dirty="0" smtClean="0"/>
              <a:t>relationship for </a:t>
            </a:r>
            <a:br>
              <a:rPr lang="en-US" dirty="0" smtClean="0"/>
            </a:br>
            <a:r>
              <a:rPr lang="en-US" dirty="0" smtClean="0"/>
              <a:t>fisheries</a:t>
            </a:r>
            <a:r>
              <a:rPr lang="en-US" dirty="0" smtClean="0"/>
              <a:t>, and the construction of sustainable yield curves. </a:t>
            </a:r>
            <a:r>
              <a:rPr lang="en-US" dirty="0" smtClean="0"/>
              <a:t>ICES </a:t>
            </a:r>
            <a:r>
              <a:rPr lang="en-US" dirty="0" smtClean="0"/>
              <a:t>J. Mar.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Sci</a:t>
            </a:r>
            <a:r>
              <a:rPr lang="en-US" dirty="0" smtClean="0"/>
              <a:t>. 40: 67-75.</a:t>
            </a:r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625385" y="2413140"/>
            <a:ext cx="1843110" cy="12717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082" y="2166558"/>
            <a:ext cx="4691442" cy="4691442"/>
          </a:xfrm>
        </p:spPr>
      </p:pic>
      <p:sp>
        <p:nvSpPr>
          <p:cNvPr id="10" name="TextBox 9"/>
          <p:cNvSpPr txBox="1"/>
          <p:nvPr/>
        </p:nvSpPr>
        <p:spPr>
          <a:xfrm>
            <a:off x="7933899" y="1999122"/>
            <a:ext cx="4258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Shapes over range of </a:t>
            </a:r>
            <a:r>
              <a:rPr lang="en-US" i="1" dirty="0" smtClean="0"/>
              <a:t>c</a:t>
            </a:r>
            <a:r>
              <a:rPr lang="en-US" dirty="0" smtClean="0"/>
              <a:t> values with </a:t>
            </a:r>
            <a:r>
              <a:rPr lang="en-US" i="1" dirty="0" smtClean="0"/>
              <a:t>h</a:t>
            </a:r>
            <a:r>
              <a:rPr lang="en-US" dirty="0" smtClean="0"/>
              <a:t> = 0.6</a:t>
            </a:r>
            <a:endParaRPr lang="en-US" dirty="0"/>
          </a:p>
        </p:txBody>
      </p:sp>
      <p:sp>
        <p:nvSpPr>
          <p:cNvPr id="11" name="Content Placeholder 10"/>
          <p:cNvSpPr txBox="1">
            <a:spLocks/>
          </p:cNvSpPr>
          <p:nvPr/>
        </p:nvSpPr>
        <p:spPr>
          <a:xfrm>
            <a:off x="838199" y="3391132"/>
            <a:ext cx="5815017" cy="3187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Third parameter allows flexibility in relationship between </a:t>
            </a:r>
            <a:r>
              <a:rPr lang="en-US" i="1" dirty="0" smtClean="0"/>
              <a:t>B</a:t>
            </a:r>
            <a:r>
              <a:rPr lang="en-US" i="1" baseline="-25000" dirty="0" smtClean="0"/>
              <a:t>MSY</a:t>
            </a:r>
            <a:r>
              <a:rPr lang="en-US" dirty="0" smtClean="0"/>
              <a:t>/</a:t>
            </a:r>
            <a:r>
              <a:rPr lang="en-US" i="1" dirty="0" smtClean="0"/>
              <a:t>B</a:t>
            </a:r>
            <a:r>
              <a:rPr lang="en-US" baseline="-25000" dirty="0" smtClean="0"/>
              <a:t>0 </a:t>
            </a:r>
            <a:r>
              <a:rPr lang="en-US" dirty="0" smtClean="0"/>
              <a:t>and productivity</a:t>
            </a:r>
          </a:p>
          <a:p>
            <a:r>
              <a:rPr lang="en-US" dirty="0" smtClean="0"/>
              <a:t>Not yet commonly used</a:t>
            </a:r>
          </a:p>
          <a:p>
            <a:r>
              <a:rPr lang="en-US" dirty="0" smtClean="0"/>
              <a:t>How to find values for both </a:t>
            </a:r>
            <a:r>
              <a:rPr lang="en-US" i="1" dirty="0" smtClean="0"/>
              <a:t>h</a:t>
            </a:r>
            <a:r>
              <a:rPr lang="en-US" dirty="0" smtClean="0"/>
              <a:t> and </a:t>
            </a:r>
            <a:r>
              <a:rPr lang="en-US" i="1" dirty="0" smtClean="0"/>
              <a:t>c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39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879600"/>
          </a:xfrm>
        </p:spPr>
        <p:txBody>
          <a:bodyPr>
            <a:normAutofit/>
          </a:bodyPr>
          <a:lstStyle/>
          <a:p>
            <a:r>
              <a:rPr lang="en-US" dirty="0" smtClean="0"/>
              <a:t>Low Fecundity Stock Recruit Relationship</a:t>
            </a:r>
            <a:br>
              <a:rPr lang="en-US" dirty="0" smtClean="0"/>
            </a:br>
            <a:r>
              <a:rPr lang="en-US" sz="3200" dirty="0" smtClean="0"/>
              <a:t>(a.k.a. Maunder-Taylor-</a:t>
            </a:r>
            <a:r>
              <a:rPr lang="en-US" sz="3200" dirty="0" err="1" smtClean="0"/>
              <a:t>Methot</a:t>
            </a:r>
            <a:r>
              <a:rPr lang="en-US" sz="3200" dirty="0" smtClean="0"/>
              <a:t>, or Survival-based recruitment)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70873"/>
            <a:ext cx="601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Taylor et al. (2013) A stock-recruitment relationship based on pre-recruit survival, illustrated with application to spiny dogfish shark. Fisheries Research 142: 15– 21.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3690" t="4853" r="13011" b="8120"/>
          <a:stretch/>
        </p:blipFill>
        <p:spPr>
          <a:xfrm>
            <a:off x="6116151" y="1752600"/>
            <a:ext cx="6075849" cy="5105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48796"/>
          <a:stretch/>
        </p:blipFill>
        <p:spPr>
          <a:xfrm>
            <a:off x="685800" y="1553845"/>
            <a:ext cx="5130800" cy="1297394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622300" y="2944584"/>
            <a:ext cx="5194300" cy="2687687"/>
          </a:xfrm>
        </p:spPr>
        <p:txBody>
          <a:bodyPr>
            <a:normAutofit/>
          </a:bodyPr>
          <a:lstStyle/>
          <a:p>
            <a:r>
              <a:rPr lang="en-US" dirty="0" smtClean="0"/>
              <a:t>Has been applied to low-fecundity species, but shape of survival curve may be useful elsewhere (see Maunder and </a:t>
            </a:r>
            <a:r>
              <a:rPr lang="en-US" dirty="0" err="1" smtClean="0"/>
              <a:t>Piner’s</a:t>
            </a:r>
            <a:r>
              <a:rPr lang="en-US" dirty="0" smtClean="0"/>
              <a:t> “Quest for the holy grail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How to get parameter values?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06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00100" y="522384"/>
            <a:ext cx="10515600" cy="1554162"/>
          </a:xfrm>
        </p:spPr>
        <p:txBody>
          <a:bodyPr>
            <a:normAutofit/>
          </a:bodyPr>
          <a:lstStyle/>
          <a:p>
            <a:r>
              <a:rPr lang="en-US" dirty="0" smtClean="0"/>
              <a:t>Recruitment deviations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00100" y="2241646"/>
            <a:ext cx="10515600" cy="266065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Overview</a:t>
            </a:r>
          </a:p>
          <a:p>
            <a:r>
              <a:rPr lang="en-US" sz="3600" dirty="0" err="1" smtClean="0">
                <a:solidFill>
                  <a:schemeClr val="tx1"/>
                </a:solidFill>
              </a:rPr>
              <a:t>SigmaR</a:t>
            </a:r>
            <a:endParaRPr lang="en-US" sz="3600" dirty="0" smtClean="0">
              <a:solidFill>
                <a:schemeClr val="tx1"/>
              </a:solidFill>
            </a:endParaRPr>
          </a:p>
          <a:p>
            <a:r>
              <a:rPr lang="en-US" sz="3600" dirty="0">
                <a:solidFill>
                  <a:schemeClr val="tx1"/>
                </a:solidFill>
              </a:rPr>
              <a:t>Bias adjustment</a:t>
            </a:r>
          </a:p>
          <a:p>
            <a:r>
              <a:rPr lang="en-US" sz="3600" dirty="0" smtClean="0">
                <a:solidFill>
                  <a:schemeClr val="tx1"/>
                </a:solidFill>
              </a:rPr>
              <a:t>Eras </a:t>
            </a:r>
            <a:r>
              <a:rPr lang="en-US" sz="3600" dirty="0" smtClean="0">
                <a:solidFill>
                  <a:schemeClr val="tx1"/>
                </a:solidFill>
              </a:rPr>
              <a:t>(</a:t>
            </a:r>
            <a:r>
              <a:rPr lang="en-US" sz="3600" dirty="0" err="1" smtClean="0">
                <a:solidFill>
                  <a:schemeClr val="tx1"/>
                </a:solidFill>
              </a:rPr>
              <a:t>Init</a:t>
            </a:r>
            <a:r>
              <a:rPr lang="en-US" sz="3600" dirty="0" smtClean="0">
                <a:solidFill>
                  <a:schemeClr val="tx1"/>
                </a:solidFill>
              </a:rPr>
              <a:t>/Early, Main, Late/Forecast</a:t>
            </a:r>
            <a:r>
              <a:rPr lang="en-US" sz="3600" dirty="0" smtClean="0">
                <a:solidFill>
                  <a:schemeClr val="tx1"/>
                </a:solidFill>
              </a:rPr>
              <a:t>)</a:t>
            </a:r>
            <a:endParaRPr lang="en-US" sz="3600" dirty="0" smtClean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13</a:t>
            </a:fld>
            <a:endParaRPr lang="en-US"/>
          </a:p>
        </p:txBody>
      </p:sp>
      <p:sp>
        <p:nvSpPr>
          <p:cNvPr id="8" name="Content Placeholder 10"/>
          <p:cNvSpPr txBox="1">
            <a:spLocks/>
          </p:cNvSpPr>
          <p:nvPr/>
        </p:nvSpPr>
        <p:spPr>
          <a:xfrm>
            <a:off x="838199" y="5199800"/>
            <a:ext cx="9383973" cy="1733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Statisticians say that all this would be simpler if recruitment deviations were modeled as a true random effects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04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Recruitment in Rockfish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14</a:t>
            </a:fld>
            <a:endParaRPr lang="en-US"/>
          </a:p>
        </p:txBody>
      </p:sp>
      <p:pic>
        <p:nvPicPr>
          <p:cNvPr id="3074" name="Picture 2" descr="ts11_Age-0_recruits_(1000s)_with_95_asymptotic_intervals.png (1950×1500)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00"/>
          <a:stretch/>
        </p:blipFill>
        <p:spPr bwMode="auto">
          <a:xfrm>
            <a:off x="139700" y="1883391"/>
            <a:ext cx="6240781" cy="432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github\SSrecruitment\models\rockfish_example\plots\recdevs2_withbar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209" y="1408111"/>
            <a:ext cx="6240781" cy="480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5"/>
          <p:cNvSpPr>
            <a:spLocks noGrp="1"/>
          </p:cNvSpPr>
          <p:nvPr>
            <p:ph idx="1"/>
          </p:nvPr>
        </p:nvSpPr>
        <p:spPr>
          <a:xfrm>
            <a:off x="838200" y="1555845"/>
            <a:ext cx="10515600" cy="499735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Recruitment estimates		                   Recruitment deviations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10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32716" y="1069975"/>
            <a:ext cx="11819562" cy="54832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#do_recdev:  0=none; 1=devvector; 2=simple deviations</a:t>
            </a:r>
          </a:p>
          <a:p>
            <a:pPr marL="0" indent="0"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1960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first year of main recr_devs; early devs can preceed this era</a:t>
            </a:r>
          </a:p>
          <a:p>
            <a:pPr marL="0" indent="0"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2012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last year of main recr_devs; forecast devs start in following year</a:t>
            </a:r>
          </a:p>
          <a:p>
            <a:pPr marL="0" indent="0"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#_recdev phase </a:t>
            </a:r>
          </a:p>
          <a:p>
            <a:pPr marL="0" indent="0"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(0/1) to read 13 advanced options</a:t>
            </a:r>
          </a:p>
          <a:p>
            <a:pPr marL="0" indent="0">
              <a:buNone/>
            </a:pP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1895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#_recdev_early_start (0=none; neg value makes relative to recdev_start)</a:t>
            </a:r>
          </a:p>
          <a:p>
            <a:pPr marL="0" indent="0">
              <a:buNone/>
            </a:pP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#_recdev_early_phase</a:t>
            </a:r>
          </a:p>
          <a:p>
            <a:pPr marL="0" indent="0">
              <a:buNone/>
            </a:pP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#_forecast_recruitment phase (incl. late recr) (0 value resets to maxphase+1)</a:t>
            </a:r>
          </a:p>
          <a:p>
            <a:pPr marL="0" indent="0">
              <a:buNone/>
            </a:pP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#_lambda for Fcast_recr_like occurring before endyr+1</a:t>
            </a:r>
          </a:p>
          <a:p>
            <a:pPr marL="0" indent="0">
              <a:buNone/>
            </a:pP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1948.8 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#_last_early_yr_nobias_adj_in_MPD</a:t>
            </a:r>
          </a:p>
          <a:p>
            <a:pPr marL="0" indent="0">
              <a:buNone/>
            </a:pP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1974.9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#_first_yr_fullbias_adj_in_MPD</a:t>
            </a:r>
          </a:p>
          <a:p>
            <a:pPr marL="0" indent="0">
              <a:buNone/>
            </a:pP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2006.5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#_last_yr_fullbias_adj_in_MPD</a:t>
            </a:r>
          </a:p>
          <a:p>
            <a:pPr marL="0" indent="0">
              <a:buNone/>
            </a:pP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2012.5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#_first_recent_yr_nobias_adj_in_MPD</a:t>
            </a:r>
          </a:p>
          <a:p>
            <a:pPr marL="0" indent="0">
              <a:buNone/>
            </a:pP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0.7034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#_max_bias_adj_in_MPD (-1 to override ramp and set biasadj=1.0 for all estimated recdevs)</a:t>
            </a:r>
          </a:p>
          <a:p>
            <a:pPr marL="0" indent="0">
              <a:buNone/>
            </a:pP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#_period of cycles in recruitment (N parms read below)</a:t>
            </a:r>
          </a:p>
          <a:p>
            <a:pPr marL="0" indent="0">
              <a:buNone/>
            </a:pP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-6 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#min rec_dev</a:t>
            </a:r>
          </a:p>
          <a:p>
            <a:pPr marL="0" indent="0"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6 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#max rec_dev</a:t>
            </a:r>
          </a:p>
          <a:p>
            <a:pPr marL="0" indent="0">
              <a:buNone/>
            </a:pP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#_read_recdevs</a:t>
            </a:r>
          </a:p>
          <a:p>
            <a:pPr marL="0" indent="0">
              <a:buNone/>
            </a:pP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#_end of advanced SR options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file setup for recruit deviations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3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Recruit deviation variability parameter: </a:t>
            </a:r>
            <a:r>
              <a:rPr lang="el-GR" i="1" dirty="0" smtClean="0"/>
              <a:t>σ</a:t>
            </a:r>
            <a:r>
              <a:rPr lang="en-US" i="1" baseline="-25000" dirty="0" smtClean="0"/>
              <a:t>R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16</a:t>
            </a:fld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388" y="2316704"/>
            <a:ext cx="5943612" cy="4572009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88" y="2316705"/>
            <a:ext cx="5943612" cy="457200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l="64848" r="14429"/>
          <a:stretch/>
        </p:blipFill>
        <p:spPr>
          <a:xfrm>
            <a:off x="9423873" y="986834"/>
            <a:ext cx="2279177" cy="1114682"/>
          </a:xfrm>
          <a:prstGeom prst="rect">
            <a:avLst/>
          </a:prstGeom>
        </p:spPr>
      </p:pic>
      <p:sp>
        <p:nvSpPr>
          <p:cNvPr id="19" name="Content Placeholder 10"/>
          <p:cNvSpPr txBox="1">
            <a:spLocks/>
          </p:cNvSpPr>
          <p:nvPr/>
        </p:nvSpPr>
        <p:spPr>
          <a:xfrm>
            <a:off x="838199" y="1187354"/>
            <a:ext cx="10515601" cy="520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Estimated variability highly dependent on </a:t>
            </a:r>
            <a:r>
              <a:rPr lang="el-GR" i="1" dirty="0"/>
              <a:t>σ</a:t>
            </a:r>
            <a:r>
              <a:rPr lang="en-US" i="1" baseline="-25000" dirty="0" smtClean="0"/>
              <a:t>R</a:t>
            </a:r>
            <a:endParaRPr lang="en-US" i="1" dirty="0" smtClean="0"/>
          </a:p>
          <a:p>
            <a:r>
              <a:rPr lang="en-US" dirty="0" smtClean="0"/>
              <a:t>Global minimum (in some cases) at </a:t>
            </a:r>
            <a:r>
              <a:rPr lang="el-GR" i="1" dirty="0"/>
              <a:t>σ</a:t>
            </a:r>
            <a:r>
              <a:rPr lang="en-US" i="1" baseline="-25000" dirty="0" smtClean="0"/>
              <a:t>R </a:t>
            </a:r>
            <a:r>
              <a:rPr lang="en-US" dirty="0" smtClean="0"/>
              <a:t>= 0 not useful</a:t>
            </a:r>
          </a:p>
          <a:p>
            <a:r>
              <a:rPr lang="en-US" dirty="0" smtClean="0"/>
              <a:t>Statisticians say that MLE of random effects variance is biased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85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513540" y="1439714"/>
            <a:ext cx="4258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Thorson says square 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first, then take mean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27519"/>
          <a:stretch/>
        </p:blipFill>
        <p:spPr>
          <a:xfrm>
            <a:off x="7365824" y="718687"/>
            <a:ext cx="4826176" cy="50679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Recruit deviation variability parameter: </a:t>
            </a:r>
            <a:r>
              <a:rPr lang="el-GR" i="1" dirty="0" smtClean="0"/>
              <a:t>σ</a:t>
            </a:r>
            <a:r>
              <a:rPr lang="en-US" i="1" baseline="-25000" dirty="0" smtClean="0"/>
              <a:t>R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17</a:t>
            </a:fld>
            <a:endParaRPr lang="en-US" dirty="0"/>
          </a:p>
        </p:txBody>
      </p:sp>
      <p:sp>
        <p:nvSpPr>
          <p:cNvPr id="19" name="Content Placeholder 10"/>
          <p:cNvSpPr txBox="1">
            <a:spLocks/>
          </p:cNvSpPr>
          <p:nvPr/>
        </p:nvSpPr>
        <p:spPr>
          <a:xfrm>
            <a:off x="838199" y="682386"/>
            <a:ext cx="6381751" cy="520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/>
              <a:t>Accounting for uncertainty around </a:t>
            </a:r>
            <a:r>
              <a:rPr lang="en-US" sz="2600" dirty="0" err="1" smtClean="0"/>
              <a:t>recdev</a:t>
            </a:r>
            <a:r>
              <a:rPr lang="en-US" sz="2600" dirty="0" smtClean="0"/>
              <a:t> estimates improved estimation of </a:t>
            </a:r>
            <a:r>
              <a:rPr lang="el-GR" sz="2600" i="1" dirty="0"/>
              <a:t>σ</a:t>
            </a:r>
            <a:r>
              <a:rPr lang="en-US" sz="2600" i="1" baseline="-25000" dirty="0" smtClean="0"/>
              <a:t>R</a:t>
            </a:r>
            <a:r>
              <a:rPr lang="en-US" sz="2600" dirty="0" smtClean="0"/>
              <a:t>:</a:t>
            </a:r>
            <a:endParaRPr lang="en-US" sz="2600" baseline="-25000" dirty="0" smtClean="0"/>
          </a:p>
          <a:p>
            <a:endParaRPr lang="en-US" sz="2600" dirty="0" smtClean="0"/>
          </a:p>
          <a:p>
            <a:pPr marL="0" indent="0">
              <a:buNone/>
            </a:pPr>
            <a:endParaRPr lang="en-US" sz="1050" dirty="0" smtClean="0"/>
          </a:p>
          <a:p>
            <a:r>
              <a:rPr lang="en-US" sz="2600" dirty="0" smtClean="0"/>
              <a:t>r4ss function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SS_output</a:t>
            </a:r>
            <a:r>
              <a:rPr lang="en-US" sz="2600" dirty="0" smtClean="0"/>
              <a:t> now includes additional table: 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sigma_R_info</a:t>
            </a:r>
            <a:endParaRPr lang="en-US" sz="2600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3282891"/>
            <a:ext cx="1287893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ex1$sigma_R_in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ex1$sigma_R_info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period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N_devs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SD_of_devs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Var_of_devs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mean_SE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mean_SEsquared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           Main     53     0.3682     0.13558  0.3076         0.0998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Early+Main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118     0.2473     0.06113  0.4079         0.1770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Early+Main+Late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122     0.2432     0.05912  0.4109         0.1794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sqrt_sum_of_components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SD_of_devs_over_sigma_R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sqrt_sum_over_sigma_R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1                 0.4852                  0.7364                0.9703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2                 0.4880                  0.4945                0.9760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3                 0.4884                  0.4863                0.9768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alternative_sigma_R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1              0.4852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2              0.4880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3              0.4884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912" y="1439714"/>
            <a:ext cx="2676525" cy="4762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240196" y="6156857"/>
            <a:ext cx="82512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Methot</a:t>
            </a:r>
            <a:r>
              <a:rPr lang="en-US" dirty="0"/>
              <a:t>, R.D. and Taylor, I.G., 2011. Adjusting for Bias due to Variability of Estimated Recruitments in Fishery Assessment Models. Can. J. Fish. </a:t>
            </a:r>
            <a:r>
              <a:rPr lang="en-US" dirty="0" err="1"/>
              <a:t>Aquat</a:t>
            </a:r>
            <a:r>
              <a:rPr lang="en-US" dirty="0"/>
              <a:t>. Sci.  68, 1744–1760.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4196913" y="1511229"/>
            <a:ext cx="422796" cy="2045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19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adjustment of </a:t>
            </a:r>
            <a:r>
              <a:rPr lang="en-US" dirty="0" err="1" smtClean="0"/>
              <a:t>recdevs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Difference between median and mean of lognormal distribution requires adjustment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However, periods with little information on recruitment will have no variability among deviations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7321"/>
            <a:ext cx="10998200" cy="1114682"/>
          </a:xfrm>
          <a:prstGeom prst="rect">
            <a:avLst/>
          </a:prstGeom>
        </p:spPr>
      </p:pic>
      <p:sp>
        <p:nvSpPr>
          <p:cNvPr id="7" name="Left Brace 6"/>
          <p:cNvSpPr/>
          <p:nvPr/>
        </p:nvSpPr>
        <p:spPr>
          <a:xfrm rot="5400000">
            <a:off x="6196012" y="1591085"/>
            <a:ext cx="361949" cy="1114426"/>
          </a:xfrm>
          <a:prstGeom prst="leftBrace">
            <a:avLst>
              <a:gd name="adj1" fmla="val 63793"/>
              <a:gd name="adj2" fmla="val 47231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72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s11_Age-0_recruits_(1000s)_with_95_asymptotic_intervals.png (1950×1500)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7"/>
          <a:stretch/>
        </p:blipFill>
        <p:spPr bwMode="auto">
          <a:xfrm>
            <a:off x="985856" y="300252"/>
            <a:ext cx="4800790" cy="3254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github\SSrecruitment\models\rockfish_example\plots\recdevs2_withbar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210" y="-138375"/>
            <a:ext cx="4800792" cy="3692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-26134"/>
            <a:ext cx="10515600" cy="72217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Recruitment estimates		      Recruitment deviations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19</a:t>
            </a:fld>
            <a:endParaRPr lang="en-US"/>
          </a:p>
        </p:txBody>
      </p:sp>
      <p:pic>
        <p:nvPicPr>
          <p:cNvPr id="1026" name="Picture 2" descr="recdevs3_varcheck.png (1950×1500)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86"/>
          <a:stretch/>
        </p:blipFill>
        <p:spPr bwMode="auto">
          <a:xfrm>
            <a:off x="985856" y="3657601"/>
            <a:ext cx="4800600" cy="326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cruit_fit_bias_adjust.png (1950×1500)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020" y="3233471"/>
            <a:ext cx="4800600" cy="369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5"/>
          <p:cNvSpPr txBox="1">
            <a:spLocks/>
          </p:cNvSpPr>
          <p:nvPr/>
        </p:nvSpPr>
        <p:spPr>
          <a:xfrm>
            <a:off x="840472" y="3306203"/>
            <a:ext cx="10515600" cy="722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Recdev</a:t>
            </a:r>
            <a:r>
              <a:rPr lang="en-US" dirty="0" smtClean="0"/>
              <a:t> uncertainty		      	      Transformed uncertainty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88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Stock synthesis (SS) has lots of options, </a:t>
            </a:r>
            <a:br>
              <a:rPr lang="en-US" sz="3600" dirty="0" smtClean="0"/>
            </a:br>
            <a:r>
              <a:rPr lang="en-US" sz="3600" dirty="0" smtClean="0"/>
              <a:t>especially related to recruitment</a:t>
            </a:r>
          </a:p>
          <a:p>
            <a:r>
              <a:rPr lang="en-US" sz="3600" dirty="0" smtClean="0"/>
              <a:t>Most SS models have recruitment deviates around a parametric stock-recruit relationship</a:t>
            </a:r>
          </a:p>
          <a:p>
            <a:r>
              <a:rPr lang="en-US" sz="3600" dirty="0" smtClean="0"/>
              <a:t>Age-structured surplus production models can be achieved by fixing deviations to zero</a:t>
            </a:r>
          </a:p>
          <a:p>
            <a:r>
              <a:rPr lang="en-US" sz="3600" dirty="0" smtClean="0"/>
              <a:t>Recruits can by partitioned by area, season, etc., but there is always a single spawning stock (no </a:t>
            </a:r>
            <a:r>
              <a:rPr lang="en-US" sz="3600" dirty="0" err="1" smtClean="0"/>
              <a:t>metapopulation</a:t>
            </a:r>
            <a:r>
              <a:rPr lang="en-US" sz="3600" dirty="0" smtClean="0"/>
              <a:t> dynamics)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93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adjustment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9975"/>
            <a:ext cx="4730087" cy="5483225"/>
          </a:xfrm>
        </p:spPr>
        <p:txBody>
          <a:bodyPr/>
          <a:lstStyle/>
          <a:p>
            <a:r>
              <a:rPr lang="en-US" dirty="0" smtClean="0"/>
              <a:t>r4ss function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SS_plots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calls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SS_fitbiasramp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which estimates values for input to control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979" y="917576"/>
            <a:ext cx="6616321" cy="592318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61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github\SSrecruitment\models\rockfish_example\plots\SR_curve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4" y="324827"/>
            <a:ext cx="8493125" cy="653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Impact of bias adjustment on stock-recruit curve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985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C:\github\SSrecruitment\models\rockfish_example\plots\recdevs2_withbar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294" y="994936"/>
            <a:ext cx="6544706" cy="503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Eras (</a:t>
            </a:r>
            <a:r>
              <a:rPr lang="en-US" dirty="0" err="1"/>
              <a:t>Init</a:t>
            </a:r>
            <a:r>
              <a:rPr lang="en-US" dirty="0"/>
              <a:t>/Early, Main, </a:t>
            </a:r>
            <a:r>
              <a:rPr lang="en-US" dirty="0" smtClean="0"/>
              <a:t>Late/Forecast)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069975"/>
            <a:ext cx="4809094" cy="54832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Intent of option is to prevent </a:t>
            </a:r>
            <a:r>
              <a:rPr lang="en-US" dirty="0" err="1" smtClean="0"/>
              <a:t>recdevs</a:t>
            </a:r>
            <a:r>
              <a:rPr lang="en-US" dirty="0" smtClean="0"/>
              <a:t> in periods with little information from being used to compensate for above- or below-average recruitment in data-rich period</a:t>
            </a:r>
          </a:p>
          <a:p>
            <a:r>
              <a:rPr lang="en-US" dirty="0"/>
              <a:t>Common practice is to </a:t>
            </a:r>
            <a:r>
              <a:rPr lang="en-US" dirty="0" smtClean="0"/>
              <a:t>use ‘main’ era only for period with information on recruitment</a:t>
            </a:r>
            <a:endParaRPr lang="en-US" dirty="0"/>
          </a:p>
          <a:p>
            <a:r>
              <a:rPr lang="en-US" dirty="0" smtClean="0"/>
              <a:t>Easy to test impact of alternative assumptions</a:t>
            </a:r>
          </a:p>
          <a:p>
            <a:r>
              <a:rPr lang="en-US" dirty="0" err="1" smtClean="0"/>
              <a:t>Recdevs</a:t>
            </a:r>
            <a:r>
              <a:rPr lang="en-US" dirty="0" smtClean="0"/>
              <a:t> prior to start year are used to adjust the initial age structure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026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Settlement events and </a:t>
            </a:r>
            <a:br>
              <a:rPr lang="en-US" dirty="0" smtClean="0"/>
            </a:br>
            <a:r>
              <a:rPr lang="en-US" dirty="0" smtClean="0"/>
              <a:t>Apportionment of </a:t>
            </a:r>
            <a:r>
              <a:rPr lang="en-US" dirty="0" smtClean="0"/>
              <a:t>recruitment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 (to multiple areas, growth patterns, or settlement events)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7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088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Time-varying stock-recruit relationships (regimes)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Initial </a:t>
            </a:r>
            <a:r>
              <a:rPr lang="en-US" sz="3200" dirty="0" smtClean="0"/>
              <a:t>year vs. equilibrium (</a:t>
            </a:r>
            <a:r>
              <a:rPr lang="en-US" sz="3200" i="1" dirty="0" smtClean="0"/>
              <a:t>R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 in 3.24)</a:t>
            </a:r>
            <a:br>
              <a:rPr lang="en-US" sz="3200" dirty="0" smtClean="0"/>
            </a:br>
            <a:r>
              <a:rPr lang="en-US" sz="3200" dirty="0" smtClean="0"/>
              <a:t>Environmental </a:t>
            </a:r>
            <a:r>
              <a:rPr lang="en-US" sz="3200" dirty="0" smtClean="0"/>
              <a:t>links</a:t>
            </a:r>
            <a:br>
              <a:rPr lang="en-US" sz="3200" dirty="0" smtClean="0"/>
            </a:br>
            <a:r>
              <a:rPr lang="en-US" sz="3200" dirty="0" smtClean="0"/>
              <a:t>Forecasting </a:t>
            </a:r>
            <a:r>
              <a:rPr lang="en-US" sz="3200" dirty="0" smtClean="0"/>
              <a:t>with high or low recruitments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1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Autocorrelation and impact on forecast (see Johnson et al. 2017)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3554"/>
            <a:ext cx="10515600" cy="2426554"/>
          </a:xfrm>
        </p:spPr>
        <p:txBody>
          <a:bodyPr>
            <a:normAutofit/>
          </a:bodyPr>
          <a:lstStyle/>
          <a:p>
            <a:r>
              <a:rPr lang="en-US" dirty="0" smtClean="0"/>
              <a:t>Recruitment and model uncertainty in </a:t>
            </a:r>
            <a:br>
              <a:rPr lang="en-US" dirty="0" smtClean="0"/>
            </a:br>
            <a:r>
              <a:rPr lang="en-US" dirty="0" smtClean="0"/>
              <a:t>MCMC vs. MLE estimates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778000"/>
            <a:ext cx="6083300" cy="4775200"/>
          </a:xfrm>
        </p:spPr>
        <p:txBody>
          <a:bodyPr>
            <a:normAutofit/>
          </a:bodyPr>
          <a:lstStyle/>
          <a:p>
            <a:r>
              <a:rPr lang="en-US" dirty="0" smtClean="0"/>
              <a:t>Bayesian estimation using MCMC simplifies some elements of recruitment estimation</a:t>
            </a:r>
          </a:p>
          <a:p>
            <a:r>
              <a:rPr lang="en-US" dirty="0" smtClean="0"/>
              <a:t>No bias adjustment necessary: SS automatically overrides settings</a:t>
            </a:r>
          </a:p>
          <a:p>
            <a:r>
              <a:rPr lang="en-US" dirty="0" smtClean="0"/>
              <a:t>Distributions are typically skewed: more information about big recruitments than small 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8411" t="15922" r="18195"/>
          <a:stretch/>
        </p:blipFill>
        <p:spPr>
          <a:xfrm>
            <a:off x="7035799" y="1164134"/>
            <a:ext cx="5016501" cy="55621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5100" y="5390971"/>
            <a:ext cx="7239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Methot</a:t>
            </a:r>
            <a:r>
              <a:rPr lang="en-US" sz="1400" dirty="0" smtClean="0"/>
              <a:t>, R.D. and Taylor, I.G., 2011. Adjusting for Bias due to Variability of Estimated Recruitments in Fishery Assessment Models. Can. J. Fish. </a:t>
            </a:r>
            <a:r>
              <a:rPr lang="en-US" sz="1400" dirty="0" err="1" smtClean="0"/>
              <a:t>Aquat</a:t>
            </a:r>
            <a:r>
              <a:rPr lang="en-US" sz="1400" dirty="0" smtClean="0"/>
              <a:t>. Sci.  68, 1744–1760.</a:t>
            </a:r>
          </a:p>
          <a:p>
            <a:endParaRPr lang="en-US" sz="1400" dirty="0" smtClean="0"/>
          </a:p>
          <a:p>
            <a:r>
              <a:rPr lang="en-US" sz="1400" dirty="0" smtClean="0"/>
              <a:t>Stewart, I.J., A. Hicks, I.G. Taylor, J.T. Thorson, C. Wetzel, and S. </a:t>
            </a:r>
            <a:r>
              <a:rPr lang="en-US" sz="1400" dirty="0" err="1" smtClean="0"/>
              <a:t>Kupschus</a:t>
            </a:r>
            <a:r>
              <a:rPr lang="en-US" sz="1400" dirty="0" smtClean="0"/>
              <a:t>. 2013. A comparison of stock assessment uncertainty estimates using maximum likelihood and Bayesian methods implemented with the same model framework. Fish. Res. 142, pp 37–46.</a:t>
            </a:r>
          </a:p>
        </p:txBody>
      </p:sp>
    </p:spTree>
    <p:extLst>
      <p:ext uri="{BB962C8B-B14F-4D97-AF65-F5344CB8AC3E}">
        <p14:creationId xmlns:p14="http://schemas.microsoft.com/office/powerpoint/2010/main" val="27700678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Simulating with random recruitment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SS has built-in parametric bootstrap capability for random data generation, but most analyses benefit from random recruitment</a:t>
            </a:r>
          </a:p>
          <a:p>
            <a:r>
              <a:rPr lang="en-US" dirty="0" smtClean="0"/>
              <a:t>Option 1: modify the </a:t>
            </a:r>
            <a:r>
              <a:rPr lang="en-US" dirty="0" err="1" smtClean="0"/>
              <a:t>ss.par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Option 2: input in control file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122 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#_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read_recdevs</a:t>
            </a:r>
            <a:endParaRPr lang="en-US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#_end of advanced SR options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read specified 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recr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devs</a:t>
            </a:r>
            <a:endParaRPr lang="en-US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#_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Yr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Input_value</a:t>
            </a:r>
            <a:endParaRPr lang="en-US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1895 -0.06873 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1896 -0.97538 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1897  0.11130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800" dirty="0" smtClean="0">
                <a:cs typeface="Courier New" panose="02070309020205020404" pitchFamily="49" charset="0"/>
              </a:rPr>
              <a:t>Control file input can be facilitated by r4ss function:</a:t>
            </a:r>
            <a:br>
              <a:rPr lang="en-US" sz="2800" dirty="0" smtClean="0"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SS_recdevs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fyr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=1895,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lyr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=2016,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[1] making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recdev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phase to negative: -2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[1] rescaling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recdevs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vector so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1895:2016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[1] have mean 0 and std. dev.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sigmaR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0.5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[1] wrote new file: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control_modified.ss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5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Recap of changes from 3.24 to 3.30 (also mentioned throughout)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4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1" y="156427"/>
            <a:ext cx="9143998" cy="645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1607127" y="2413140"/>
            <a:ext cx="8861368" cy="4070556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3898899"/>
            <a:ext cx="9630295" cy="26796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b="1" dirty="0" smtClean="0">
                <a:latin typeface="+mj-lt"/>
              </a:rPr>
              <a:t>Modeling recruitment over the </a:t>
            </a:r>
            <a:br>
              <a:rPr lang="en-US" sz="5400" b="1" dirty="0" smtClean="0">
                <a:latin typeface="+mj-lt"/>
              </a:rPr>
            </a:br>
            <a:r>
              <a:rPr lang="en-US" sz="5400" b="1" dirty="0" smtClean="0">
                <a:latin typeface="+mj-lt"/>
              </a:rPr>
              <a:t>full history of commercial fishing</a:t>
            </a:r>
            <a:endParaRPr lang="en-US" sz="5400" b="1" dirty="0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3</a:t>
            </a:fld>
            <a:endParaRPr lang="en-US"/>
          </a:p>
        </p:txBody>
      </p:sp>
      <p:cxnSp>
        <p:nvCxnSpPr>
          <p:cNvPr id="7" name="Straight Arrow Connector 6"/>
          <p:cNvCxnSpPr>
            <a:stCxn id="8" idx="0"/>
          </p:cNvCxnSpPr>
          <p:nvPr/>
        </p:nvCxnSpPr>
        <p:spPr>
          <a:xfrm flipV="1">
            <a:off x="7035339" y="1903385"/>
            <a:ext cx="735676" cy="91707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36329" y="2820462"/>
            <a:ext cx="798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Catch </a:t>
            </a:r>
            <a:br>
              <a:rPr lang="en-US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(scaled)</a:t>
            </a:r>
          </a:p>
        </p:txBody>
      </p:sp>
      <p:cxnSp>
        <p:nvCxnSpPr>
          <p:cNvPr id="9" name="Straight Arrow Connector 8"/>
          <p:cNvCxnSpPr>
            <a:stCxn id="10" idx="0"/>
          </p:cNvCxnSpPr>
          <p:nvPr/>
        </p:nvCxnSpPr>
        <p:spPr>
          <a:xfrm flipH="1" flipV="1">
            <a:off x="8215745" y="2004979"/>
            <a:ext cx="72044" cy="91707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86749" y="2922056"/>
            <a:ext cx="1402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Years with length or age data</a:t>
            </a:r>
          </a:p>
        </p:txBody>
      </p:sp>
      <p:cxnSp>
        <p:nvCxnSpPr>
          <p:cNvPr id="11" name="Straight Arrow Connector 10"/>
          <p:cNvCxnSpPr>
            <a:stCxn id="12" idx="0"/>
          </p:cNvCxnSpPr>
          <p:nvPr/>
        </p:nvCxnSpPr>
        <p:spPr>
          <a:xfrm flipH="1" flipV="1">
            <a:off x="9196647" y="2361924"/>
            <a:ext cx="315884" cy="79096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988829" y="3152888"/>
            <a:ext cx="1047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Recruitment deviations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66160" y="2900907"/>
            <a:ext cx="2240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of estimated parameters</a:t>
            </a:r>
          </a:p>
        </p:txBody>
      </p:sp>
      <p:sp>
        <p:nvSpPr>
          <p:cNvPr id="14" name="Left Brace 13"/>
          <p:cNvSpPr/>
          <p:nvPr/>
        </p:nvSpPr>
        <p:spPr>
          <a:xfrm rot="16200000">
            <a:off x="3114168" y="1221986"/>
            <a:ext cx="344267" cy="2876205"/>
          </a:xfrm>
          <a:prstGeom prst="leftBrace">
            <a:avLst/>
          </a:prstGeom>
          <a:ln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16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few ideas </a:t>
            </a:r>
            <a:r>
              <a:rPr lang="en-US" dirty="0" smtClean="0"/>
              <a:t>for the future: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Density-dependent recruitment variability</a:t>
            </a:r>
          </a:p>
          <a:p>
            <a:r>
              <a:rPr lang="en-US" sz="4000" dirty="0" smtClean="0"/>
              <a:t>Area-specific </a:t>
            </a:r>
            <a:r>
              <a:rPr lang="en-US" sz="4000" dirty="0" smtClean="0"/>
              <a:t>spawning biomass</a:t>
            </a:r>
          </a:p>
          <a:p>
            <a:r>
              <a:rPr lang="en-US" sz="4000" dirty="0" smtClean="0"/>
              <a:t>Semi-parametric </a:t>
            </a:r>
            <a:r>
              <a:rPr lang="en-US" sz="4000" dirty="0" smtClean="0"/>
              <a:t>stock-recruit curve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9837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Methot</a:t>
            </a:r>
            <a:r>
              <a:rPr lang="en-US" dirty="0" smtClean="0"/>
              <a:t>, R.D. and Taylor, I.G., 2011. Adjusting for Bias due to Variability of Estimated Recruitments in Fishery Assessment Models. Can. J. Fish. </a:t>
            </a:r>
            <a:r>
              <a:rPr lang="en-US" dirty="0" err="1" smtClean="0"/>
              <a:t>Aquat</a:t>
            </a:r>
            <a:r>
              <a:rPr lang="en-US" dirty="0" smtClean="0"/>
              <a:t>. Sci.  68, 1744–1760.</a:t>
            </a:r>
          </a:p>
          <a:p>
            <a:r>
              <a:rPr lang="en-US" dirty="0" smtClean="0"/>
              <a:t>Shepherd, G. 1982. A versatile new stock-recruitment relationship for fisheries, and the construction of sustainable yield curves. ICES J. Mar. Sci. 40: 67-75.</a:t>
            </a:r>
          </a:p>
          <a:p>
            <a:r>
              <a:rPr lang="en-US" dirty="0" smtClean="0"/>
              <a:t>Stewart, I.J., A. Hicks, I.G. Taylor, J.T. Thorson, C. Wetzel, and S. </a:t>
            </a:r>
            <a:r>
              <a:rPr lang="en-US" dirty="0" err="1" smtClean="0"/>
              <a:t>Kupschus</a:t>
            </a:r>
            <a:r>
              <a:rPr lang="en-US" dirty="0" smtClean="0"/>
              <a:t>. 2013. A comparison of stock assessment uncertainty estimates using maximum likelihood and Bayesian methods implemented with the same model framework. Fish. Res. 142, pp 37–46.</a:t>
            </a:r>
          </a:p>
          <a:p>
            <a:r>
              <a:rPr lang="en-US" dirty="0" smtClean="0"/>
              <a:t>Taylor</a:t>
            </a:r>
            <a:r>
              <a:rPr lang="en-US" dirty="0"/>
              <a:t>, I.G., V. </a:t>
            </a:r>
            <a:r>
              <a:rPr lang="en-US" dirty="0" err="1"/>
              <a:t>Gertseva</a:t>
            </a:r>
            <a:r>
              <a:rPr lang="en-US" dirty="0"/>
              <a:t>, R.D. </a:t>
            </a:r>
            <a:r>
              <a:rPr lang="en-US" dirty="0" err="1"/>
              <a:t>Methot</a:t>
            </a:r>
            <a:r>
              <a:rPr lang="en-US" dirty="0"/>
              <a:t>, and M.N. Maunder. 2013. A stock-recruitment relationship based on pre-recruit survival, illustrated with application to spiny dogfish shark. Fish. Res. 142, pp 15–21.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771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1" y="156427"/>
            <a:ext cx="9143998" cy="645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34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1" y="153562"/>
            <a:ext cx="9143998" cy="645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95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Motivation for use of stock-recruit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Provides underlying structure allowing recruitment estimation outside range of composition data</a:t>
            </a:r>
          </a:p>
          <a:p>
            <a:r>
              <a:rPr lang="en-US" sz="3600" dirty="0" smtClean="0"/>
              <a:t>Many alternative approaches are available</a:t>
            </a:r>
          </a:p>
          <a:p>
            <a:r>
              <a:rPr lang="en-US" sz="3600" dirty="0" smtClean="0"/>
              <a:t>Stock Synthesis includes enough options to allow comparison among approaches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58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 Recruit </a:t>
            </a:r>
            <a:r>
              <a:rPr lang="en-US" dirty="0" smtClean="0"/>
              <a:t>Relationships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2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file setup for stock-recruit function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32716" y="1069975"/>
            <a:ext cx="11819562" cy="5483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#_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Spawner-Recruitment</a:t>
            </a:r>
          </a:p>
          <a:p>
            <a:pPr marL="0" indent="0">
              <a:buNone/>
            </a:pP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#_SR_function: 2=Ricker; 3=std_B-H; 4=SCAA; 5=Hockey; </a:t>
            </a:r>
          </a:p>
          <a:p>
            <a:pPr marL="0" indent="0">
              <a:buNone/>
            </a:pP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6=B-H_flattop; 7=survival_3Parm; 8=Shepard_3Parm</a:t>
            </a:r>
          </a:p>
          <a:p>
            <a:pPr marL="0" indent="0">
              <a:buNone/>
            </a:pP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0/1 to use steepness in initial equ recruitment calculation</a:t>
            </a:r>
          </a:p>
          <a:p>
            <a:pPr marL="0" indent="0"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future feature: 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0/1 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make realized sigmaR a function of SR curvature </a:t>
            </a:r>
            <a:endParaRPr lang="pt-BR" sz="20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#_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  HI   INIT  PRIOR  PR_SD   PR_type PHASE   ... # parm_name</a:t>
            </a:r>
          </a:p>
          <a:p>
            <a:pPr marL="0" indent="0">
              <a:buNone/>
            </a:pP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5     20   10.6  10     5       0       1       ... 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SR_LN(R0)</a:t>
            </a:r>
          </a:p>
          <a:p>
            <a:pPr marL="0" indent="0">
              <a:buNone/>
            </a:pP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0.2   1    0.6   0.718  0.158   0       3       ... 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SR_BH_steep</a:t>
            </a:r>
          </a:p>
          <a:p>
            <a:pPr marL="0" indent="0">
              <a:buNone/>
            </a:pP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0.5   1.2  0.5   0.67   99      0       -6      ... 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SR_sigmaR</a:t>
            </a:r>
          </a:p>
          <a:p>
            <a:pPr marL="0" indent="0">
              <a:buNone/>
            </a:pP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-5    5    0     0      99      0       -50     ... 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SR_regime</a:t>
            </a:r>
          </a:p>
          <a:p>
            <a:pPr marL="0" indent="0">
              <a:buNone/>
            </a:pP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    2    0     1      99      0       -50     ... 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SR_autocorr</a:t>
            </a:r>
            <a:endParaRPr lang="en-US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0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Beverton</a:t>
            </a:r>
            <a:r>
              <a:rPr lang="en-US" dirty="0" smtClean="0"/>
              <a:t>-Holt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9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69694"/>
            <a:ext cx="10998200" cy="1114682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838200" y="2209800"/>
            <a:ext cx="4940300" cy="4368798"/>
          </a:xfrm>
        </p:spPr>
        <p:txBody>
          <a:bodyPr/>
          <a:lstStyle/>
          <a:p>
            <a:r>
              <a:rPr lang="en-US" dirty="0" err="1" smtClean="0"/>
              <a:t>Beverton</a:t>
            </a:r>
            <a:r>
              <a:rPr lang="en-US" dirty="0" smtClean="0"/>
              <a:t>-Holt is most common choice by far</a:t>
            </a:r>
          </a:p>
          <a:p>
            <a:r>
              <a:rPr lang="en-US" i="1" dirty="0" smtClean="0"/>
              <a:t>R</a:t>
            </a:r>
            <a:r>
              <a:rPr lang="en-US" baseline="-25000" dirty="0" smtClean="0"/>
              <a:t>0</a:t>
            </a:r>
            <a:r>
              <a:rPr lang="en-US" dirty="0" smtClean="0"/>
              <a:t> is key scale parameter for most models,</a:t>
            </a:r>
          </a:p>
          <a:p>
            <a:r>
              <a:rPr lang="en-US" i="1" dirty="0" smtClean="0"/>
              <a:t>h</a:t>
            </a:r>
            <a:r>
              <a:rPr lang="en-US" dirty="0" smtClean="0"/>
              <a:t> difficult to estimate, often doesn’t have strong impact on fit to data, but plays big role in reference points and forecasts</a:t>
            </a:r>
            <a:endParaRPr lang="en-US" dirty="0"/>
          </a:p>
        </p:txBody>
      </p:sp>
      <p:pic>
        <p:nvPicPr>
          <p:cNvPr id="12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00" y="1739900"/>
            <a:ext cx="4838700" cy="4838700"/>
          </a:xfrm>
        </p:spPr>
      </p:pic>
      <p:cxnSp>
        <p:nvCxnSpPr>
          <p:cNvPr id="7" name="Straight Arrow Connector 6"/>
          <p:cNvCxnSpPr/>
          <p:nvPr/>
        </p:nvCxnSpPr>
        <p:spPr>
          <a:xfrm>
            <a:off x="11559654" y="709684"/>
            <a:ext cx="0" cy="50496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847540" y="-10397"/>
            <a:ext cx="4258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Equations from 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SS User Manual (3.30.08)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04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1252</TotalTime>
  <Words>1468</Words>
  <Application>Microsoft Office PowerPoint</Application>
  <PresentationFormat>Widescreen</PresentationFormat>
  <Paragraphs>214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Office Theme</vt:lpstr>
      <vt:lpstr>Modeling Recruitment in Stock Synthesis</vt:lpstr>
      <vt:lpstr>Big Picture</vt:lpstr>
      <vt:lpstr>PowerPoint Presentation</vt:lpstr>
      <vt:lpstr>PowerPoint Presentation</vt:lpstr>
      <vt:lpstr>PowerPoint Presentation</vt:lpstr>
      <vt:lpstr>Motivation for use of stock-recruit relationships</vt:lpstr>
      <vt:lpstr>Stock Recruit Relationships </vt:lpstr>
      <vt:lpstr>Control file setup for stock-recruit function</vt:lpstr>
      <vt:lpstr>Beverton-Holt</vt:lpstr>
      <vt:lpstr>Control file setup for stock-recruit function</vt:lpstr>
      <vt:lpstr>Shepherd</vt:lpstr>
      <vt:lpstr>Low Fecundity Stock Recruit Relationship (a.k.a. Maunder-Taylor-Methot, or Survival-based recruitment)</vt:lpstr>
      <vt:lpstr>Recruitment deviations</vt:lpstr>
      <vt:lpstr>Recruitment in Rockfish Example</vt:lpstr>
      <vt:lpstr>Control file setup for recruit deviations</vt:lpstr>
      <vt:lpstr>Recruit deviation variability parameter: σR</vt:lpstr>
      <vt:lpstr>Recruit deviation variability parameter: σR</vt:lpstr>
      <vt:lpstr>Bias adjustment of recdevs</vt:lpstr>
      <vt:lpstr>PowerPoint Presentation</vt:lpstr>
      <vt:lpstr>Bias adjustment settings</vt:lpstr>
      <vt:lpstr>Impact of bias adjustment on stock-recruit curve</vt:lpstr>
      <vt:lpstr>Eras (Init/Early, Main, Late/Forecast)</vt:lpstr>
      <vt:lpstr>Settlement events and  Apportionment of recruitment </vt:lpstr>
      <vt:lpstr>PowerPoint Presentation</vt:lpstr>
      <vt:lpstr>Time-varying stock-recruit relationships (regimes) </vt:lpstr>
      <vt:lpstr>Autocorrelation and impact on forecast (see Johnson et al. 2017) </vt:lpstr>
      <vt:lpstr>Recruitment and model uncertainty in  MCMC vs. MLE estimates </vt:lpstr>
      <vt:lpstr>Simulating with random recruitment</vt:lpstr>
      <vt:lpstr>Recap of changes from 3.24 to 3.30 (also mentioned throughout) </vt:lpstr>
      <vt:lpstr>A few ideas for the future: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Recruitment in Stock Synthesis</dc:title>
  <dc:creator>Taylor, Ian</dc:creator>
  <cp:lastModifiedBy>Taylor, Ian</cp:lastModifiedBy>
  <cp:revision>39</cp:revision>
  <dcterms:created xsi:type="dcterms:W3CDTF">2017-10-27T18:32:23Z</dcterms:created>
  <dcterms:modified xsi:type="dcterms:W3CDTF">2017-10-30T05:27:35Z</dcterms:modified>
</cp:coreProperties>
</file>