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79" r:id="rId5"/>
    <p:sldId id="280" r:id="rId6"/>
    <p:sldId id="281" r:id="rId7"/>
    <p:sldId id="260" r:id="rId8"/>
    <p:sldId id="259" r:id="rId9"/>
    <p:sldId id="262" r:id="rId10"/>
    <p:sldId id="261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6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1D3E-7308-406E-85F4-E6A6A2D6034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0282-E7B6-4A8A-95F8-FBBB7AE2A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9311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483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361111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9975"/>
            <a:ext cx="5181600" cy="550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9974"/>
            <a:ext cx="5181600" cy="550862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2100" y="6332538"/>
            <a:ext cx="2743200" cy="365125"/>
          </a:xfrm>
        </p:spPr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1000" y="63277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417E-8047-41CE-9E93-4FCB55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Recruitment in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Recruitment Workshop, Miami</a:t>
            </a:r>
          </a:p>
          <a:p>
            <a:r>
              <a:rPr lang="en-US" dirty="0" smtClean="0"/>
              <a:t>October 30,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775532">
            <a:off x="6096000" y="4003608"/>
            <a:ext cx="6409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 presentation uploaded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solidFill>
                  <a:srgbClr val="C00000"/>
                </a:solidFill>
              </a:rPr>
              <a:t>for backup purposes only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Shepherd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650118"/>
            <a:ext cx="9701212" cy="2778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774333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Shepherd, G. 1982. A versatile new stock-recruitment relationship for fisheries, and the construction of sustainable yield curves. ICES J. Mar. Sci. 40: 67-75.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79600"/>
          </a:xfrm>
        </p:spPr>
        <p:txBody>
          <a:bodyPr>
            <a:normAutofit/>
          </a:bodyPr>
          <a:lstStyle/>
          <a:p>
            <a:r>
              <a:rPr lang="en-US" dirty="0" smtClean="0"/>
              <a:t>Low Fecundity Stock Recruit Relationship</a:t>
            </a:r>
            <a:br>
              <a:rPr lang="en-US" dirty="0" smtClean="0"/>
            </a:br>
            <a:r>
              <a:rPr lang="en-US" sz="3200" dirty="0" smtClean="0"/>
              <a:t>(a.k.a. Maunder-Taylor-</a:t>
            </a:r>
            <a:r>
              <a:rPr lang="en-US" sz="3200" dirty="0" err="1" smtClean="0"/>
              <a:t>Methot</a:t>
            </a:r>
            <a:r>
              <a:rPr lang="en-US" sz="3200" dirty="0" smtClean="0"/>
              <a:t>, or Survival-based recruitment)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505271"/>
            <a:ext cx="493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Taylor et al. (2013) A stock-recruitment relationship based on pre-recruit survival, illustrated with application to spiny dogfish shark. Fisheries Research 142: 15– 21.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4853" r="13011" b="8120"/>
          <a:stretch/>
        </p:blipFill>
        <p:spPr>
          <a:xfrm>
            <a:off x="6116151" y="1752600"/>
            <a:ext cx="6075849" cy="510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8796"/>
          <a:stretch/>
        </p:blipFill>
        <p:spPr>
          <a:xfrm>
            <a:off x="685800" y="1553845"/>
            <a:ext cx="5130800" cy="1297394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2300" y="2944584"/>
            <a:ext cx="4940300" cy="2687687"/>
          </a:xfrm>
        </p:spPr>
        <p:txBody>
          <a:bodyPr/>
          <a:lstStyle/>
          <a:p>
            <a:r>
              <a:rPr lang="en-US" dirty="0" smtClean="0"/>
              <a:t>Has been applied to low-fecundity species, but shape of survival curve may be useful elsewhere (see Maunder and </a:t>
            </a:r>
            <a:r>
              <a:rPr lang="en-US" dirty="0" err="1" smtClean="0"/>
              <a:t>Piner’s</a:t>
            </a:r>
            <a:r>
              <a:rPr lang="en-US" dirty="0" smtClean="0"/>
              <a:t> “Quest for the holy grail”)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deviations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SigmaR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Eras (</a:t>
            </a:r>
            <a:r>
              <a:rPr lang="en-US" sz="3600" dirty="0" err="1" smtClean="0">
                <a:solidFill>
                  <a:schemeClr val="tx1"/>
                </a:solidFill>
              </a:rPr>
              <a:t>Init</a:t>
            </a:r>
            <a:r>
              <a:rPr lang="en-US" sz="3600" dirty="0" smtClean="0">
                <a:solidFill>
                  <a:schemeClr val="tx1"/>
                </a:solidFill>
              </a:rPr>
              <a:t>/Early, Main, Late/Forecast), and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Bias adjustment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ts11_Age-0_recruits_(1000s)_with_95_asymptotic_intervals.png (1950×15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08111"/>
            <a:ext cx="6240781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github\SSrecruitment\models\rockfish_example\plots\recdevs2_withba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9" y="1408111"/>
            <a:ext cx="6240781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8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Settlement events and </a:t>
            </a:r>
            <a:br>
              <a:rPr lang="en-US" dirty="0" smtClean="0"/>
            </a:br>
            <a:r>
              <a:rPr lang="en-US" dirty="0" smtClean="0"/>
              <a:t>Apportionment of recruitment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(to multiple areas, growth patterns, or settlement events)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Time-varying stock-recruit relationships (regimes)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Initial year vs. equilibrium (R1 in 3.24)</a:t>
            </a:r>
            <a:br>
              <a:rPr lang="en-US" dirty="0" smtClean="0"/>
            </a:br>
            <a:r>
              <a:rPr lang="en-US" dirty="0" smtClean="0"/>
              <a:t>* Environmental links</a:t>
            </a:r>
            <a:br>
              <a:rPr lang="en-US" dirty="0" smtClean="0"/>
            </a:br>
            <a:r>
              <a:rPr lang="en-US" dirty="0" smtClean="0"/>
              <a:t>* Forecasting with high or low recruitments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Autocorrelation and impact on forecast (see Johnson et al.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54"/>
            <a:ext cx="10515600" cy="2426554"/>
          </a:xfrm>
        </p:spPr>
        <p:txBody>
          <a:bodyPr>
            <a:normAutofit/>
          </a:bodyPr>
          <a:lstStyle/>
          <a:p>
            <a:r>
              <a:rPr lang="en-US" dirty="0" smtClean="0"/>
              <a:t>Recruitment and model uncertainty in </a:t>
            </a:r>
            <a:br>
              <a:rPr lang="en-US" dirty="0" smtClean="0"/>
            </a:br>
            <a:r>
              <a:rPr lang="en-US" dirty="0" smtClean="0"/>
              <a:t>MCMC vs. MLE estimates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78000"/>
            <a:ext cx="6083300" cy="4775200"/>
          </a:xfrm>
        </p:spPr>
        <p:txBody>
          <a:bodyPr>
            <a:normAutofit/>
          </a:bodyPr>
          <a:lstStyle/>
          <a:p>
            <a:r>
              <a:rPr lang="en-US" dirty="0" smtClean="0"/>
              <a:t>Bayesian estimation using MCMC simplifies some elements of recruitment estimation</a:t>
            </a:r>
          </a:p>
          <a:p>
            <a:r>
              <a:rPr lang="en-US" dirty="0" smtClean="0"/>
              <a:t>No bias adjustment necessary: SS automatically overrides settings</a:t>
            </a:r>
          </a:p>
          <a:p>
            <a:r>
              <a:rPr lang="en-US" dirty="0" smtClean="0"/>
              <a:t>Distributions are typically skewed: more information about big recruitments than small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11" t="15922" r="18195"/>
          <a:stretch/>
        </p:blipFill>
        <p:spPr>
          <a:xfrm>
            <a:off x="7035799" y="1164134"/>
            <a:ext cx="5016501" cy="5562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00" y="5390971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Methot</a:t>
            </a:r>
            <a:r>
              <a:rPr lang="en-US" sz="1400" dirty="0" smtClean="0"/>
              <a:t>, R.D. and Taylor, I.G., 2011. Adjusting for Bias due to Variability of Estimated Recruitments in Fishery Assessment Models. Can. J. Fish. </a:t>
            </a:r>
            <a:r>
              <a:rPr lang="en-US" sz="1400" dirty="0" err="1" smtClean="0"/>
              <a:t>Aquat</a:t>
            </a:r>
            <a:r>
              <a:rPr lang="en-US" sz="1400" dirty="0" smtClean="0"/>
              <a:t>. Sci.  68, 1744–1760.</a:t>
            </a:r>
          </a:p>
          <a:p>
            <a:endParaRPr lang="en-US" sz="1400" dirty="0" smtClean="0"/>
          </a:p>
          <a:p>
            <a:r>
              <a:rPr lang="en-US" sz="1400" dirty="0" smtClean="0"/>
              <a:t>Stewart, I.J., A. Hicks, I.G. Taylor, J.T. Thorson, C. Wetzel, and S. </a:t>
            </a:r>
            <a:r>
              <a:rPr lang="en-US" sz="1400" dirty="0" err="1" smtClean="0"/>
              <a:t>Kupschus</a:t>
            </a:r>
            <a:r>
              <a:rPr lang="en-US" sz="1400" dirty="0" smtClean="0"/>
              <a:t>. 2013. A comparison of stock assessment uncertainty estimates using maximum likelihood and Bayesian methods implemented with the same model framework. Fish. Res. 142, pp 37–46.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7006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with random recruitment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SS has built-in parametric bootstrap capability for random data generation, but most analyses benefit from random recruitment</a:t>
            </a:r>
          </a:p>
          <a:p>
            <a:r>
              <a:rPr lang="en-US" dirty="0" smtClean="0"/>
              <a:t>Option 1: modify the </a:t>
            </a:r>
            <a:r>
              <a:rPr lang="en-US" dirty="0" err="1" smtClean="0"/>
              <a:t>ss.par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Option 2: input in control file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122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read_recdevs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#_end of advanced SR options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specified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devs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endParaRPr lang="en-US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1895 -0.06873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1896 -0.97538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1897  0.11130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Control file input can be facilitated by r4ss function: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=1895,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=2016,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making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phase to negative: -2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rescaling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recdevs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vector 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1895:2016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have mean 0 and std. dev.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sigmaR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wrote new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control_modified.ss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changes from 3.24 to 3.30 (also mentioned throughout)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Stock synthesis (SS) has lots of options, </a:t>
            </a:r>
            <a:br>
              <a:rPr lang="en-US" sz="3600" dirty="0" smtClean="0"/>
            </a:br>
            <a:r>
              <a:rPr lang="en-US" sz="3600" dirty="0" smtClean="0"/>
              <a:t>especially related to recruitment</a:t>
            </a:r>
          </a:p>
          <a:p>
            <a:r>
              <a:rPr lang="en-US" sz="3600" dirty="0" smtClean="0"/>
              <a:t>Most SS models have recruitment deviates around a parametric stock-recruit relationship</a:t>
            </a:r>
          </a:p>
          <a:p>
            <a:r>
              <a:rPr lang="en-US" sz="3600" dirty="0" smtClean="0"/>
              <a:t>Age-structured surplus production models can be achieved by fixing deviations to zero</a:t>
            </a:r>
          </a:p>
          <a:p>
            <a:r>
              <a:rPr lang="en-US" sz="3600" dirty="0" smtClean="0"/>
              <a:t>Recruits can by partitioned by area, season, etc., but there is always a single spawning stock (no </a:t>
            </a:r>
            <a:r>
              <a:rPr lang="en-US" sz="3600" dirty="0" err="1" smtClean="0"/>
              <a:t>metapopulation</a:t>
            </a:r>
            <a:r>
              <a:rPr lang="en-US" sz="3600" dirty="0" smtClean="0"/>
              <a:t> dynamics)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for the future: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Area-specific spawning biomass</a:t>
            </a:r>
          </a:p>
          <a:p>
            <a:r>
              <a:rPr lang="en-US" dirty="0" smtClean="0"/>
              <a:t>Density-dependent recruitment variability</a:t>
            </a:r>
            <a:endParaRPr lang="en-US" dirty="0"/>
          </a:p>
          <a:p>
            <a:r>
              <a:rPr lang="en-US" dirty="0" smtClean="0"/>
              <a:t>Semi-parametric stock-recruit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Methot</a:t>
            </a:r>
            <a:r>
              <a:rPr lang="en-US" dirty="0" smtClean="0"/>
              <a:t>, R.D. and Taylor, I.G., 2011. Adjusting for Bias due to Variability of Estimated Recruitments in Fishery Assessment Models. Can. J. Fish. </a:t>
            </a:r>
            <a:r>
              <a:rPr lang="en-US" dirty="0" err="1" smtClean="0"/>
              <a:t>Aquat</a:t>
            </a:r>
            <a:r>
              <a:rPr lang="en-US" dirty="0" smtClean="0"/>
              <a:t>. Sci.  68, 1744–1760.</a:t>
            </a:r>
          </a:p>
          <a:p>
            <a:r>
              <a:rPr lang="en-US" dirty="0" smtClean="0"/>
              <a:t>Shepherd, G. 1982. A versatile new stock-recruitment relationship for fisheries, and the construction of sustainable yield curves. ICES J. Mar. Sci. 40: 67-75.</a:t>
            </a:r>
          </a:p>
          <a:p>
            <a:r>
              <a:rPr lang="en-US" dirty="0" smtClean="0"/>
              <a:t>Stewart, I.J., A. Hicks, I.G. Taylor, J.T. Thorson, C. Wetzel, and S. </a:t>
            </a:r>
            <a:r>
              <a:rPr lang="en-US" dirty="0" err="1" smtClean="0"/>
              <a:t>Kupschus</a:t>
            </a:r>
            <a:r>
              <a:rPr lang="en-US" dirty="0" smtClean="0"/>
              <a:t>. 2013. A comparison of stock assessment uncertainty estimates using maximum likelihood and Bayesian methods implemented with the same model framework. Fish. Res. 142, pp 37–46.</a:t>
            </a:r>
          </a:p>
          <a:p>
            <a:r>
              <a:rPr lang="en-US" dirty="0" smtClean="0"/>
              <a:t>Taylor</a:t>
            </a:r>
            <a:r>
              <a:rPr lang="en-US" dirty="0"/>
              <a:t>, I.G., V. </a:t>
            </a:r>
            <a:r>
              <a:rPr lang="en-US" dirty="0" err="1"/>
              <a:t>Gertseva</a:t>
            </a:r>
            <a:r>
              <a:rPr lang="en-US" dirty="0"/>
              <a:t>, R.D. </a:t>
            </a:r>
            <a:r>
              <a:rPr lang="en-US" dirty="0" err="1"/>
              <a:t>Methot</a:t>
            </a:r>
            <a:r>
              <a:rPr lang="en-US" dirty="0"/>
              <a:t>, and M.N. Maunder. 2013. A stock-recruitment relationship based on pre-recruit survival, illustrated with application to spiny dogfish shark. Fish. Res. 142, pp 15–21.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6427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07127" y="2413140"/>
            <a:ext cx="8861368" cy="407055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898899"/>
            <a:ext cx="9630295" cy="267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>
                <a:latin typeface="+mj-lt"/>
              </a:rPr>
              <a:t>Modeling recruitment over the </a:t>
            </a:r>
            <a:br>
              <a:rPr lang="en-US" sz="5400" b="1" dirty="0" smtClean="0">
                <a:latin typeface="+mj-lt"/>
              </a:rPr>
            </a:br>
            <a:r>
              <a:rPr lang="en-US" sz="5400" b="1" dirty="0" smtClean="0">
                <a:latin typeface="+mj-lt"/>
              </a:rPr>
              <a:t>full history of commercial fishing</a:t>
            </a:r>
            <a:endParaRPr lang="en-US" sz="5400" b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7035339" y="1903385"/>
            <a:ext cx="735676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6329" y="2820462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b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(scaled)</a:t>
            </a:r>
            <a:endParaRPr lang="en-US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8215745" y="2004979"/>
            <a:ext cx="72044" cy="917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6749" y="2922056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with length or age data</a:t>
            </a:r>
            <a:endParaRPr lang="en-US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9196647" y="2361924"/>
            <a:ext cx="315884" cy="7909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8829" y="3152888"/>
            <a:ext cx="1047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Recruitment deviations</a:t>
            </a:r>
            <a:endParaRPr lang="en-US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6160" y="2900907"/>
            <a:ext cx="224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estimated parameters</a:t>
            </a:r>
            <a:endParaRPr lang="en-US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3114168" y="1221986"/>
            <a:ext cx="344267" cy="2876205"/>
          </a:xfrm>
          <a:prstGeom prst="lef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66262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1" y="153562"/>
            <a:ext cx="9143998" cy="645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use of stock-recruit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Provides underlying structure allowing recruitment estimation outside range of composition data</a:t>
            </a:r>
          </a:p>
          <a:p>
            <a:r>
              <a:rPr lang="en-US" sz="3600" dirty="0" smtClean="0"/>
              <a:t>Many alternative approaches are available</a:t>
            </a:r>
          </a:p>
          <a:p>
            <a:r>
              <a:rPr lang="en-US" sz="3600" dirty="0" smtClean="0"/>
              <a:t>Stock Synthesis includes enough options to allow comparison among approaches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Recruit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9694"/>
            <a:ext cx="10998200" cy="1114682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2209800"/>
            <a:ext cx="4940300" cy="4368798"/>
          </a:xfrm>
        </p:spPr>
        <p:txBody>
          <a:bodyPr/>
          <a:lstStyle/>
          <a:p>
            <a:r>
              <a:rPr lang="en-US" dirty="0" err="1" smtClean="0"/>
              <a:t>Beverton</a:t>
            </a:r>
            <a:r>
              <a:rPr lang="en-US" dirty="0" smtClean="0"/>
              <a:t>-Holt is most common choice by far</a:t>
            </a:r>
          </a:p>
          <a:p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 is key scale parameter for most models,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difficult to estimate, often doesn’t have strong impact on fit to data, but plays big role in reference points and forecasts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739900"/>
            <a:ext cx="4838700" cy="4838700"/>
          </a:xfrm>
        </p:spPr>
      </p:pic>
    </p:spTree>
    <p:extLst>
      <p:ext uri="{BB962C8B-B14F-4D97-AF65-F5344CB8AC3E}">
        <p14:creationId xmlns:p14="http://schemas.microsoft.com/office/powerpoint/2010/main" val="15690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#_LO  HI   INIT  PRIOR  PR_SD   PR_type PHASE   ... # parm_name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 20   10.6  10     5       0       1       ... # SR_LN(R0)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   1    0.6   0.718  0.158   0       3       ... # SR_BH_steep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   1.2  0.5   0.67   99      0       -6      ... # SR_sigmaR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   5    0     0      99      0       -50     ... # SR_regime</a:t>
            </a:r>
          </a:p>
          <a:p>
            <a:pPr marL="0" indent="0">
              <a:buNone/>
            </a:pPr>
            <a:r>
              <a:rPr lang="pt-B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2    0     1      99      0       -50     ... # SR_autocorr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417E-8047-41CE-9E93-4FCB55A08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761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Modeling Recruitment in Stock Synthesis</vt:lpstr>
      <vt:lpstr>Big Picture</vt:lpstr>
      <vt:lpstr>PowerPoint Presentation</vt:lpstr>
      <vt:lpstr>PowerPoint Presentation</vt:lpstr>
      <vt:lpstr>PowerPoint Presentation</vt:lpstr>
      <vt:lpstr>Motivation for use of stock-recruit relationships</vt:lpstr>
      <vt:lpstr>Stock Recruit Relationships</vt:lpstr>
      <vt:lpstr>Beverton-Holt</vt:lpstr>
      <vt:lpstr>PowerPoint Presentation</vt:lpstr>
      <vt:lpstr>Shepherd</vt:lpstr>
      <vt:lpstr>Low Fecundity Stock Recruit Relationship (a.k.a. Maunder-Taylor-Methot, or Survival-based recruitment)</vt:lpstr>
      <vt:lpstr>Recruitment deviations</vt:lpstr>
      <vt:lpstr>PowerPoint Presentation</vt:lpstr>
      <vt:lpstr>Settlement events and  Apportionment of recruitment</vt:lpstr>
      <vt:lpstr>Time-varying stock-recruit relationships (regimes) </vt:lpstr>
      <vt:lpstr>Autocorrelation and impact on forecast (see Johnson et al. 2017) </vt:lpstr>
      <vt:lpstr>Recruitment and model uncertainty in  MCMC vs. MLE estimates </vt:lpstr>
      <vt:lpstr>Simulating with random recruitment</vt:lpstr>
      <vt:lpstr>Recap of changes from 3.24 to 3.30 (also mentioned throughout) </vt:lpstr>
      <vt:lpstr>Ideas for the future: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Recruitment in Stock Synthesis</dc:title>
  <dc:creator>Taylor, Ian</dc:creator>
  <cp:lastModifiedBy>Taylor, Ian</cp:lastModifiedBy>
  <cp:revision>19</cp:revision>
  <dcterms:created xsi:type="dcterms:W3CDTF">2017-10-27T18:32:23Z</dcterms:created>
  <dcterms:modified xsi:type="dcterms:W3CDTF">2017-10-28T00:28:12Z</dcterms:modified>
</cp:coreProperties>
</file>