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0"/>
  </p:notesMasterIdLst>
  <p:handoutMasterIdLst>
    <p:handoutMasterId r:id="rId31"/>
  </p:handoutMasterIdLst>
  <p:sldIdLst>
    <p:sldId id="3482" r:id="rId5"/>
    <p:sldId id="269" r:id="rId6"/>
    <p:sldId id="3480" r:id="rId7"/>
    <p:sldId id="3483" r:id="rId8"/>
    <p:sldId id="3484" r:id="rId9"/>
    <p:sldId id="3485" r:id="rId10"/>
    <p:sldId id="3500" r:id="rId11"/>
    <p:sldId id="3487" r:id="rId12"/>
    <p:sldId id="3471" r:id="rId13"/>
    <p:sldId id="3486" r:id="rId14"/>
    <p:sldId id="3488" r:id="rId15"/>
    <p:sldId id="3490" r:id="rId16"/>
    <p:sldId id="3491" r:id="rId17"/>
    <p:sldId id="3492" r:id="rId18"/>
    <p:sldId id="3481" r:id="rId19"/>
    <p:sldId id="3472" r:id="rId20"/>
    <p:sldId id="3493" r:id="rId21"/>
    <p:sldId id="3499" r:id="rId22"/>
    <p:sldId id="3494" r:id="rId23"/>
    <p:sldId id="3496" r:id="rId24"/>
    <p:sldId id="3497" r:id="rId25"/>
    <p:sldId id="3498" r:id="rId26"/>
    <p:sldId id="3501" r:id="rId27"/>
    <p:sldId id="3502" r:id="rId28"/>
    <p:sldId id="10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6955F314-38EB-BF18-5D6A-B17B9B564ABA}" name="Chow, Kit Ian" initials="CK" userId="S::kichow@deloitte.com::456e0fbb-015e-40b3-868d-39da927d5fdc" providerId="AD"/>
  <p188:author id="{832F8C54-27E5-844D-E4CB-FEA3F78ED28E}" name="Ong, Siew Yong" initials="OY" userId="S::sieong@deloitte.com::3612a996-1cb5-47dd-a6f6-545f6f5b9727" providerId="AD"/>
  <p188:author id="{4F6CCA87-2A53-82AD-CBB4-81C3F4DA13C4}" name="Yahaya, Nursyeha" initials="YN" userId="S::nuryahaya@deloitte.com::5a2a3479-d83b-4c7e-b295-3244bbdc01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CBC"/>
    <a:srgbClr val="FFFFFF"/>
    <a:srgbClr val="A0DCFF"/>
    <a:srgbClr val="86BC25"/>
    <a:srgbClr val="009A44"/>
    <a:srgbClr val="43B02A"/>
    <a:srgbClr val="C0C0C0"/>
    <a:srgbClr val="0097A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CD1A45-EC17-EAF7-F706-8C8C5DCE9D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11459-5FF1-24C9-8BE6-81D211C3D4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25A0-5A2E-4178-86B3-2F1F8D76DFE7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1F1BE-39C5-9364-0525-86C1646E0F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5D6AD-5FF3-2493-C610-BA7E9D997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12F9F-261A-40DA-8DF4-14E47575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6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A8C7-13FB-4767-83CD-559BD60E08B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A6709-A3B9-41C4-914A-18F0E0EE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3364-3CD5-A8F5-54FB-9183E7B4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03636-2B83-E169-A220-809B46FB0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2082CC-627D-6202-B97F-0643AB569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77A4-608A-0EA9-9A58-6E5C0F236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4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61EFE-A09F-1A83-271C-230044E8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5728A-AE2B-F40A-F506-08A03DB2B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6DC66-7D52-8BD9-7F81-F18B95372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6744-1289-505A-42E8-2E6A6DCC1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0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4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61EFE-A09F-1A83-271C-230044E8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5728A-AE2B-F40A-F506-08A03DB2B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6DC66-7D52-8BD9-7F81-F18B95372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6744-1289-505A-42E8-2E6A6DCC1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7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6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0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4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0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61EFE-A09F-1A83-271C-230044E8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5728A-AE2B-F40A-F506-08A03DB2B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6DC66-7D52-8BD9-7F81-F18B95372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6744-1289-505A-42E8-2E6A6DCC1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8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0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3364-3CD5-A8F5-54FB-9183E7B4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03636-2B83-E169-A220-809B46FB0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2082CC-627D-6202-B97F-0643AB569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77A4-608A-0EA9-9A58-6E5C0F236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3364-3CD5-A8F5-54FB-9183E7B4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03636-2B83-E169-A220-809B46FB0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2082CC-627D-6202-B97F-0643AB569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77A4-608A-0EA9-9A58-6E5C0F236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A6709-A3B9-41C4-914A-18F0E0EECD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62430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- Deloitte whit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4443984" cy="1592403"/>
          </a:xfrm>
        </p:spPr>
        <p:txBody>
          <a:bodyPr anchor="b"/>
          <a:lstStyle>
            <a:lvl1pPr>
              <a:lnSpc>
                <a:spcPct val="95000"/>
              </a:lnSpc>
              <a:defRPr sz="4400" b="1">
                <a:solidFill>
                  <a:srgbClr val="86BC25"/>
                </a:solidFill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444398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4" name="Picture 3" descr="A circular object with a circuit board&#10;&#10;AI-generated content may be incorrect.">
            <a:extLst>
              <a:ext uri="{FF2B5EF4-FFF2-40B4-BE49-F238E27FC236}">
                <a16:creationId xmlns:a16="http://schemas.microsoft.com/office/drawing/2014/main" id="{46B0EAEE-61AB-3E7F-4598-E86E56C5B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6" r="22303" b="8056"/>
          <a:stretch/>
        </p:blipFill>
        <p:spPr>
          <a:xfrm>
            <a:off x="5840209" y="0"/>
            <a:ext cx="6351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1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539065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Aptos" panose="020B0004020202020204" pitchFamily="34" charset="0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Aptos" panose="020B0004020202020204" pitchFamily="34" charset="0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Aptos" panose="020B0004020202020204" pitchFamily="34" charset="0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Aptos" panose="020B0004020202020204" pitchFamily="34" charset="0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Aptos" panose="020B0004020202020204" pitchFamily="34" charset="0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Aptos" panose="020B0004020202020204" pitchFamily="34" charset="0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Aptos" panose="020B0004020202020204" pitchFamily="34" charset="0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Aptos" panose="020B0004020202020204" pitchFamily="34" charset="0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54561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Aptos" panose="020B0004020202020204" pitchFamily="34" charset="0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Aptos" panose="020B0004020202020204" pitchFamily="34" charset="0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Aptos" panose="020B0004020202020204" pitchFamily="34" charset="0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Aptos" panose="020B0004020202020204" pitchFamily="34" charset="0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>
                <a:latin typeface="Aptos" panose="020B00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97462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7524C-D7B8-58E8-E736-9B7E40E04D2A}"/>
              </a:ext>
            </a:extLst>
          </p:cNvPr>
          <p:cNvSpPr txBox="1"/>
          <p:nvPr userDrawn="1"/>
        </p:nvSpPr>
        <p:spPr>
          <a:xfrm>
            <a:off x="11410953" y="6477000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189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7524C-D7B8-58E8-E736-9B7E40E04D2A}"/>
              </a:ext>
            </a:extLst>
          </p:cNvPr>
          <p:cNvSpPr txBox="1"/>
          <p:nvPr userDrawn="1"/>
        </p:nvSpPr>
        <p:spPr>
          <a:xfrm>
            <a:off x="11410953" y="6477000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C6D47415-99D5-252A-12A6-91BE84D40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119092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98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78307-4051-12E1-18C2-1D7BAA92BEA7}"/>
              </a:ext>
            </a:extLst>
          </p:cNvPr>
          <p:cNvSpPr txBox="1"/>
          <p:nvPr userDrawn="1"/>
        </p:nvSpPr>
        <p:spPr>
          <a:xfrm>
            <a:off x="469900" y="6477000"/>
            <a:ext cx="53551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900" dirty="0">
                <a:solidFill>
                  <a:schemeClr val="bg1"/>
                </a:solidFill>
                <a:latin typeface="Aptos" panose="020B0004020202020204" pitchFamily="34" charset="0"/>
              </a:rPr>
              <a:t>CM1040 Web Development Mid Term Coursework</a:t>
            </a:r>
          </a:p>
        </p:txBody>
      </p:sp>
    </p:spTree>
    <p:extLst>
      <p:ext uri="{BB962C8B-B14F-4D97-AF65-F5344CB8AC3E}">
        <p14:creationId xmlns:p14="http://schemas.microsoft.com/office/powerpoint/2010/main" val="353506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915" r:id="rId2"/>
    <p:sldLayoutId id="2147483667" r:id="rId3"/>
    <p:sldLayoutId id="2147483668" r:id="rId4"/>
    <p:sldLayoutId id="2147483669" r:id="rId5"/>
    <p:sldLayoutId id="2147483674" r:id="rId6"/>
    <p:sldLayoutId id="2147483916" r:id="rId7"/>
    <p:sldLayoutId id="2147483677" r:id="rId8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Aptos" panose="020B0004020202020204" pitchFamily="34" charset="0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bg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bg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bg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bg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bg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>
          <p15:clr>
            <a:srgbClr val="F26B43"/>
          </p15:clr>
        </p15:guide>
        <p15:guide id="51" orient="horz" pos="4080">
          <p15:clr>
            <a:srgbClr val="F26B43"/>
          </p15:clr>
        </p15:guide>
        <p15:guide id="52" pos="3840">
          <p15:clr>
            <a:srgbClr val="F26B43"/>
          </p15:clr>
        </p15:guide>
        <p15:guide id="53" pos="3912">
          <p15:clr>
            <a:srgbClr val="F26B43"/>
          </p15:clr>
        </p15:guide>
        <p15:guide id="54" pos="3768">
          <p15:clr>
            <a:srgbClr val="F26B43"/>
          </p15:clr>
        </p15:guide>
        <p15:guide id="55" pos="4968">
          <p15:clr>
            <a:srgbClr val="F26B43"/>
          </p15:clr>
        </p15:guide>
        <p15:guide id="56" pos="5088">
          <p15:clr>
            <a:srgbClr val="F26B43"/>
          </p15:clr>
        </p15:guide>
        <p15:guide id="57" pos="6168">
          <p15:clr>
            <a:srgbClr val="F26B43"/>
          </p15:clr>
        </p15:guide>
        <p15:guide id="58" pos="6288">
          <p15:clr>
            <a:srgbClr val="F26B43"/>
          </p15:clr>
        </p15:guide>
        <p15:guide id="59" pos="2712">
          <p15:clr>
            <a:srgbClr val="F26B43"/>
          </p15:clr>
        </p15:guide>
        <p15:guide id="60" pos="2592">
          <p15:clr>
            <a:srgbClr val="F26B43"/>
          </p15:clr>
        </p15:guide>
        <p15:guide id="61" pos="1512">
          <p15:clr>
            <a:srgbClr val="F26B43"/>
          </p15:clr>
        </p15:guide>
        <p15:guide id="62" pos="1392">
          <p15:clr>
            <a:srgbClr val="F26B43"/>
          </p15:clr>
        </p15:guide>
        <p15:guide id="63" pos="312">
          <p15:clr>
            <a:srgbClr val="F26B43"/>
          </p15:clr>
        </p15:guide>
        <p15:guide id="64" orient="horz" pos="1056">
          <p15:clr>
            <a:srgbClr val="F26B43"/>
          </p15:clr>
        </p15:guide>
        <p15:guide id="65" orient="horz" pos="2232">
          <p15:clr>
            <a:srgbClr val="F26B43"/>
          </p15:clr>
        </p15:guide>
        <p15:guide id="66" orient="horz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C805-2E29-C9DD-5986-EFC9351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Weather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29D3-6A4B-A155-19E2-DA298468D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2000" dirty="0"/>
              <a:t>By Ian Chow</a:t>
            </a:r>
          </a:p>
          <a:p>
            <a:r>
              <a:rPr lang="en-SG" sz="2000" dirty="0"/>
              <a:t>Course Title: CM1040 Web Development</a:t>
            </a:r>
          </a:p>
          <a:p>
            <a:r>
              <a:rPr lang="en-SG" sz="2000" dirty="0"/>
              <a:t>Assessment: Mid Term Coursework 1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82339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09E931-AF30-D327-F57A-AD10C80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Comparison of different layouts </a:t>
            </a:r>
            <a:endParaRPr lang="en-US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D4E1C-1EE0-AC80-C823-83B5F804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70" y="2066112"/>
            <a:ext cx="8153335" cy="3332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A30CDA-54B9-B442-472B-9817B5F455D8}"/>
              </a:ext>
            </a:extLst>
          </p:cNvPr>
          <p:cNvSpPr txBox="1"/>
          <p:nvPr/>
        </p:nvSpPr>
        <p:spPr>
          <a:xfrm>
            <a:off x="4157433" y="1459734"/>
            <a:ext cx="3877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Desktop Layout: Width &gt;= 992px</a:t>
            </a:r>
          </a:p>
        </p:txBody>
      </p:sp>
    </p:spTree>
    <p:extLst>
      <p:ext uri="{BB962C8B-B14F-4D97-AF65-F5344CB8AC3E}">
        <p14:creationId xmlns:p14="http://schemas.microsoft.com/office/powerpoint/2010/main" val="30923770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r>
              <a:rPr lang="en-GB" b="1" dirty="0"/>
              <a:t>Raw CSS Grid vs CSS Frameworks – Which Handles Responsiveness Better?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1070768"/>
            <a:ext cx="5205087" cy="5385116"/>
          </a:xfrm>
        </p:spPr>
        <p:txBody>
          <a:bodyPr vert="horz" lIns="0" tIns="0" rIns="0" bIns="0" rtlCol="0" anchor="t">
            <a:noAutofit/>
          </a:bodyPr>
          <a:lstStyle/>
          <a:p>
            <a:pPr marL="0" lvl="7" indent="0">
              <a:buNone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I compared 2 layout approaches to explore responsive design</a:t>
            </a:r>
          </a:p>
          <a:p>
            <a:pPr marL="342900" lvl="7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Raw CSS Grid + Media Queries</a:t>
            </a:r>
          </a:p>
          <a:p>
            <a:pPr marL="342900" lvl="7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Bootstrap 5 Grid System (CSS Framework)</a:t>
            </a:r>
          </a:p>
          <a:p>
            <a:pPr marL="0" lvl="7" indent="0">
              <a:buNone/>
            </a:pP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7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Raw CSS Grid (example)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Manual control over breakpoints using @media queries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Custom grid-template-columns and layout logic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Mobile-first: Start with 1 column, add more at wider widths</a:t>
            </a:r>
          </a:p>
          <a:p>
            <a:r>
              <a:rPr lang="en-SG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SG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dirty="0">
                <a:solidFill>
                  <a:srgbClr val="CE9178"/>
                </a:solidFill>
                <a:latin typeface="Consolas" panose="020B0609020204030204" pitchFamily="49" charset="0"/>
              </a:rPr>
              <a:t>1fr </a:t>
            </a:r>
            <a:r>
              <a:rPr lang="en-SG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1fr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SG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SG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992px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dirty="0">
                <a:solidFill>
                  <a:srgbClr val="CE9178"/>
                </a:solidFill>
                <a:latin typeface="Consolas" panose="020B0609020204030204" pitchFamily="49" charset="0"/>
              </a:rPr>
              <a:t>1fr </a:t>
            </a:r>
            <a:r>
              <a:rPr lang="en-SG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1fr</a:t>
            </a:r>
            <a:r>
              <a:rPr lang="en-SG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1fr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SG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7" indent="0">
              <a:buNone/>
            </a:pP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F95AC55-5140-AA1A-E0C4-BE88B614C8A5}"/>
              </a:ext>
            </a:extLst>
          </p:cNvPr>
          <p:cNvSpPr txBox="1">
            <a:spLocks/>
          </p:cNvSpPr>
          <p:nvPr/>
        </p:nvSpPr>
        <p:spPr>
          <a:xfrm>
            <a:off x="6417327" y="1070768"/>
            <a:ext cx="5205087" cy="53851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7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Bootstrap 5 Grid System</a:t>
            </a:r>
          </a:p>
          <a:p>
            <a:pPr marL="0" lvl="7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Uses predefined breakpoints (.col-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sm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-*, .col-md-*, .col-lg-*)</a:t>
            </a:r>
          </a:p>
          <a:p>
            <a:pPr marL="0" lvl="7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Built-in mobile-first design with flexbox layout</a:t>
            </a:r>
          </a:p>
          <a:p>
            <a:pPr marL="0" lvl="7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Faster to implement, but less control over adjustments of styles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"col-12 col-md-6 col-lg-4"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&gt;Column&lt;/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94886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09E931-AF30-D327-F57A-AD10C80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Comparison of different layouts in Bootstrap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778ED-2DA9-E1EF-16CC-25740EABE803}"/>
              </a:ext>
            </a:extLst>
          </p:cNvPr>
          <p:cNvSpPr txBox="1"/>
          <p:nvPr/>
        </p:nvSpPr>
        <p:spPr>
          <a:xfrm>
            <a:off x="6941430" y="1109644"/>
            <a:ext cx="3877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Tablet Layout: Width &gt;= 600px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0334B-18CA-94C6-14D5-0A310E6C048C}"/>
              </a:ext>
            </a:extLst>
          </p:cNvPr>
          <p:cNvSpPr txBox="1"/>
          <p:nvPr/>
        </p:nvSpPr>
        <p:spPr>
          <a:xfrm>
            <a:off x="830147" y="1109643"/>
            <a:ext cx="3877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Phone Layout: Width &lt; 600px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F6F16-77A0-5B15-AB5D-991B6313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7" y="1678836"/>
            <a:ext cx="4991357" cy="4045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D2847-871D-2A5E-3A7D-DB7686900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56" y="1678836"/>
            <a:ext cx="5520031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636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09E931-AF30-D327-F57A-AD10C80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Comparison of different layouts in Bootstrap 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30CDA-54B9-B442-472B-9817B5F455D8}"/>
              </a:ext>
            </a:extLst>
          </p:cNvPr>
          <p:cNvSpPr txBox="1"/>
          <p:nvPr/>
        </p:nvSpPr>
        <p:spPr>
          <a:xfrm>
            <a:off x="4157433" y="1459734"/>
            <a:ext cx="3877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Desktop Layout: Width &gt;= 992px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6DD42-541D-C763-4839-D2A60E02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78" y="2137045"/>
            <a:ext cx="10134644" cy="32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83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pPr algn="ctr"/>
            <a:r>
              <a:rPr lang="en-GB" b="1" dirty="0"/>
              <a:t>How do Raw CSS and Bootstrap Compare for Responsive Layouts?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1" y="798722"/>
            <a:ext cx="3486456" cy="5385116"/>
          </a:xfrm>
        </p:spPr>
        <p:txBody>
          <a:bodyPr vert="horz" lIns="0" tIns="0" rIns="0" bIns="0" rtlCol="0" anchor="t">
            <a:noAutofit/>
          </a:bodyPr>
          <a:lstStyle/>
          <a:p>
            <a:pPr marL="0" lvl="7" indent="0">
              <a:buNone/>
            </a:pPr>
            <a:r>
              <a:rPr lang="en-SG" sz="16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Test Conditions Recap:</a:t>
            </a:r>
          </a:p>
          <a:p>
            <a:pPr marL="285750" lvl="7" indent="-285750"/>
            <a:r>
              <a:rPr lang="en-SG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Layouts viewed on 3 screen sizes: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Mobile (&lt; 600px)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Table (600px – 991px)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Desktop (&gt; 991px)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8" indent="0">
              <a:buNone/>
            </a:pPr>
            <a:endParaRPr lang="en-SG" sz="16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75576A-F7D7-3C62-7DBB-78B1FCD17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29624"/>
              </p:ext>
            </p:extLst>
          </p:nvPr>
        </p:nvGraphicFramePr>
        <p:xfrm>
          <a:off x="1022732" y="2838363"/>
          <a:ext cx="10146535" cy="2956510"/>
        </p:xfrm>
        <a:graphic>
          <a:graphicData uri="http://schemas.openxmlformats.org/drawingml/2006/table">
            <a:tbl>
              <a:tblPr/>
              <a:tblGrid>
                <a:gridCol w="2917451">
                  <a:extLst>
                    <a:ext uri="{9D8B030D-6E8A-4147-A177-3AD203B41FA5}">
                      <a16:colId xmlns:a16="http://schemas.microsoft.com/office/drawing/2014/main" val="2333841971"/>
                    </a:ext>
                  </a:extLst>
                </a:gridCol>
                <a:gridCol w="3950178">
                  <a:extLst>
                    <a:ext uri="{9D8B030D-6E8A-4147-A177-3AD203B41FA5}">
                      <a16:colId xmlns:a16="http://schemas.microsoft.com/office/drawing/2014/main" val="3345100103"/>
                    </a:ext>
                  </a:extLst>
                </a:gridCol>
                <a:gridCol w="3278906">
                  <a:extLst>
                    <a:ext uri="{9D8B030D-6E8A-4147-A177-3AD203B41FA5}">
                      <a16:colId xmlns:a16="http://schemas.microsoft.com/office/drawing/2014/main" val="3993185918"/>
                    </a:ext>
                  </a:extLst>
                </a:gridCol>
              </a:tblGrid>
              <a:tr h="59130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Raw CSS </a:t>
                      </a:r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Grid</a:t>
                      </a:r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+ Media </a:t>
                      </a:r>
                      <a:r>
                        <a:rPr lang="es-E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Queries</a:t>
                      </a:r>
                      <a:endParaRPr lang="es-E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Bootstrap 5 Grid System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72903"/>
                  </a:ext>
                </a:extLst>
              </a:tr>
              <a:tr h="59130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Fine-tuned with full flexibility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Preset breakpoints and classes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9522"/>
                  </a:ext>
                </a:extLst>
              </a:tr>
              <a:tr h="59130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 Speed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Slower, manual styling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Faster, quick layout setup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25722"/>
                  </a:ext>
                </a:extLst>
              </a:tr>
              <a:tr h="59130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Complexity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verbose and customized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concise and less code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71340"/>
                  </a:ext>
                </a:extLst>
              </a:tr>
              <a:tr h="59130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Responsiveness Quality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when configured well with classes and ids in HTML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with built in logic within HTML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96061"/>
                  </a:ext>
                </a:extLst>
              </a:tr>
            </a:tbl>
          </a:graphicData>
        </a:graphic>
      </p:graphicFrame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5F5D54D-A8C0-1C94-CFA9-ED822D191851}"/>
              </a:ext>
            </a:extLst>
          </p:cNvPr>
          <p:cNvSpPr txBox="1">
            <a:spLocks/>
          </p:cNvSpPr>
          <p:nvPr/>
        </p:nvSpPr>
        <p:spPr>
          <a:xfrm>
            <a:off x="6095999" y="798722"/>
            <a:ext cx="3486456" cy="53851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>
              <a:buNone/>
            </a:pPr>
            <a:r>
              <a:rPr lang="en-SG" sz="16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Conclusion:</a:t>
            </a:r>
          </a:p>
          <a:p>
            <a:pPr marL="285750" lvl="8" indent="-285750"/>
            <a:r>
              <a:rPr lang="en-SG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Raw CSS offers precision and flexibility, but it is more time-consuming to set up</a:t>
            </a:r>
          </a:p>
          <a:p>
            <a:pPr marL="285750" lvl="8" indent="-285750"/>
            <a:r>
              <a:rPr lang="en-SG" sz="16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Bootstrap is ideal for faster, mobile-first design.</a:t>
            </a:r>
          </a:p>
          <a:p>
            <a:pPr marL="0" lvl="8" indent="0">
              <a:buFont typeface="Verdana" panose="020B0604030504040204" pitchFamily="34" charset="0"/>
              <a:buNone/>
            </a:pPr>
            <a:endParaRPr lang="en-SG" sz="16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4740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AE4FE-690E-CBD3-5D35-001DB9C6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80D-FFDA-7D58-A800-50829904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29547"/>
            <a:ext cx="4842705" cy="1725309"/>
          </a:xfrm>
        </p:spPr>
        <p:txBody>
          <a:bodyPr>
            <a:normAutofit/>
          </a:bodyPr>
          <a:lstStyle/>
          <a:p>
            <a:r>
              <a:rPr lang="en-GB" dirty="0">
                <a:latin typeface="Aptos"/>
                <a:ea typeface="Open Sans"/>
                <a:cs typeface="Open Sans"/>
              </a:rPr>
              <a:t>Topic 5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A2B8-B607-6112-D45B-1AC04952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165" y="2253867"/>
            <a:ext cx="4443984" cy="15665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JSON &amp; Local Data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22656789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r>
              <a:rPr lang="en-GB" b="1" dirty="0"/>
              <a:t>Understanding JSON and Accessing Local Data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1070768"/>
            <a:ext cx="5038725" cy="4716463"/>
          </a:xfrm>
        </p:spPr>
        <p:txBody>
          <a:bodyPr vert="horz" lIns="0" tIns="0" rIns="0" bIns="0" rtlCol="0" anchor="t">
            <a:noAutofit/>
          </a:bodyPr>
          <a:lstStyle/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</a:rPr>
              <a:t>What is JSON?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JavaScript Object Notation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Human-readable data format used for data exchange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Supports strings, numbers, arrays, and nested objects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"Ian"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"course"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"CM1040"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"CSS"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6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Why use JSON over other data structures like XML?</a:t>
            </a:r>
          </a:p>
          <a:p>
            <a:pPr marL="285750" lvl="6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Easier than XML for structuring data</a:t>
            </a:r>
          </a:p>
          <a:p>
            <a:pPr marL="285750" lvl="6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Lightweight, fast to parse in JavaScript</a:t>
            </a:r>
          </a:p>
          <a:p>
            <a:pPr marL="285750" lvl="6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Used for configuration files, datasets and mock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AAEB-8902-6825-032B-9F56F81BB3F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153275" y="1054100"/>
            <a:ext cx="5038725" cy="4370388"/>
          </a:xfrm>
        </p:spPr>
        <p:txBody>
          <a:bodyPr vert="horz" lIns="0" tIns="0" rIns="0" bIns="0" rtlCol="0" anchor="t">
            <a:noAutofit/>
          </a:bodyPr>
          <a:lstStyle/>
          <a:p>
            <a:pPr marL="531813" lvl="7" indent="-531813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Loading Local JSON Data with JavaScript</a:t>
            </a:r>
          </a:p>
          <a:p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.student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SG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Output: Ian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531813" lvl="7" indent="-531813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405979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r>
              <a:rPr lang="en-GB" b="1" dirty="0"/>
              <a:t>Retrieving Live Data from the Web with REST APIs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1070768"/>
            <a:ext cx="5038725" cy="4716463"/>
          </a:xfrm>
        </p:spPr>
        <p:txBody>
          <a:bodyPr vert="horz" lIns="0" tIns="0" rIns="0" bIns="0" rtlCol="0" anchor="t">
            <a:noAutofit/>
          </a:bodyPr>
          <a:lstStyle/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</a:rPr>
              <a:t>What is a REST API?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API: Application Programming Interface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REST: Uses HTTP methods (GET, POST) to interact with resources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Responds with data, usually in JSON format</a:t>
            </a:r>
          </a:p>
          <a:p>
            <a:pPr marL="0" lvl="6" indent="0">
              <a:buNone/>
            </a:pPr>
            <a:endParaRPr lang="en-US" sz="1400" b="1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6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Why use APIs in Web Development? </a:t>
            </a:r>
          </a:p>
          <a:p>
            <a:pPr marL="285750" lvl="6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Access real-time information from external sources (e.g., weather, news)</a:t>
            </a:r>
          </a:p>
          <a:p>
            <a:pPr marL="285750" lvl="6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Lightweight, fast to parse in JavaScript</a:t>
            </a:r>
          </a:p>
          <a:p>
            <a:pPr marL="285750" lvl="6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Used for configuration files, datasets and mock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AAEB-8902-6825-032B-9F56F81BB3F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51625" y="1070768"/>
            <a:ext cx="5038725" cy="4370388"/>
          </a:xfrm>
        </p:spPr>
        <p:txBody>
          <a:bodyPr vert="horz" lIns="0" tIns="0" rIns="0" bIns="0" rtlCol="0" anchor="t">
            <a:noAutofit/>
          </a:bodyPr>
          <a:lstStyle/>
          <a:p>
            <a:pPr marL="531813" lvl="7" indent="-531813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Example: Fetching Weather from API</a:t>
            </a:r>
          </a:p>
          <a:p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'https://api.example.com/weather'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.temperature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"°C"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SG" sz="20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400" b="1" dirty="0">
                <a:ea typeface="Calibri"/>
                <a:cs typeface="Calibri"/>
              </a:rPr>
              <a:t>Security Tip:</a:t>
            </a:r>
          </a:p>
          <a:p>
            <a:r>
              <a:rPr lang="en-SG" sz="1400" dirty="0">
                <a:ea typeface="Calibri"/>
                <a:cs typeface="Calibri"/>
              </a:rPr>
              <a:t>Use </a:t>
            </a:r>
            <a:r>
              <a:rPr lang="en-SG" sz="1400" b="1" dirty="0">
                <a:ea typeface="Calibri"/>
                <a:cs typeface="Calibri"/>
              </a:rPr>
              <a:t>HTTPS,</a:t>
            </a:r>
            <a:r>
              <a:rPr lang="en-SG" sz="1400" dirty="0">
                <a:ea typeface="Calibri"/>
                <a:cs typeface="Calibri"/>
              </a:rPr>
              <a:t> handle errors (.catch()), and validate user input to protect data integrity.</a:t>
            </a:r>
          </a:p>
          <a:p>
            <a:endParaRPr lang="en-SG" sz="20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 marL="531813" lvl="7" indent="-531813">
              <a:buNone/>
            </a:pPr>
            <a:r>
              <a:rPr lang="en-GB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243390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E4FE-690E-CBD3-5D35-001DB9C6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80D-FFDA-7D58-A800-50829904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29547"/>
            <a:ext cx="4842705" cy="1725309"/>
          </a:xfrm>
        </p:spPr>
        <p:txBody>
          <a:bodyPr>
            <a:normAutofit/>
          </a:bodyPr>
          <a:lstStyle/>
          <a:p>
            <a:r>
              <a:rPr lang="en-GB" dirty="0">
                <a:latin typeface="Aptos"/>
                <a:ea typeface="Open Sans"/>
                <a:cs typeface="Open Sans"/>
              </a:rPr>
              <a:t>Experiment 2 Setup and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A2B8-B607-6112-D45B-1AC04952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165" y="2253867"/>
            <a:ext cx="4443984" cy="15665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Creating a weather app that utilizes both API calls and Bootstrap for its layout</a:t>
            </a:r>
          </a:p>
        </p:txBody>
      </p:sp>
    </p:spTree>
    <p:extLst>
      <p:ext uri="{BB962C8B-B14F-4D97-AF65-F5344CB8AC3E}">
        <p14:creationId xmlns:p14="http://schemas.microsoft.com/office/powerpoint/2010/main" val="7752655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74280"/>
            <a:ext cx="11188700" cy="334099"/>
          </a:xfrm>
        </p:spPr>
        <p:txBody>
          <a:bodyPr/>
          <a:lstStyle/>
          <a:p>
            <a:r>
              <a:rPr lang="en-GB" b="1" dirty="0"/>
              <a:t>Dynamic Weather App: Real-Time Data &amp; Responsive Design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740262"/>
            <a:ext cx="5038725" cy="4716463"/>
          </a:xfrm>
        </p:spPr>
        <p:txBody>
          <a:bodyPr vert="horz" lIns="0" tIns="0" rIns="0" bIns="0" rtlCol="0" anchor="t">
            <a:noAutofit/>
          </a:bodyPr>
          <a:lstStyle/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</a:rPr>
              <a:t>Objective: </a:t>
            </a:r>
          </a:p>
          <a:p>
            <a:pPr marL="0" lvl="6" indent="0">
              <a:buNone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Create a weather app that: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Accepts user input (city name)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Retrieves live weather forecasts using </a:t>
            </a: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OpenWeatherMap’s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REST API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Displays results in a responsive table layout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Demonstrates use of JSON, JavaScript (React + </a:t>
            </a: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Axios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), and Bootstrap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Tools &amp; Tech Used: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React.js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OpenWeatherMap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API (geolocation + 5-day forecast endpoints)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Axios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(for HTTP requests)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Bootstrap 5 (responsive table + layout)</a:t>
            </a: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AAEB-8902-6825-032B-9F56F81BB3F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51625" y="740262"/>
            <a:ext cx="5038725" cy="4370388"/>
          </a:xfrm>
        </p:spPr>
        <p:txBody>
          <a:bodyPr vert="horz" lIns="0" tIns="0" rIns="0" bIns="0" rtlCol="0" anchor="t">
            <a:noAutofit/>
          </a:bodyPr>
          <a:lstStyle/>
          <a:p>
            <a:pPr marL="531813" lvl="7" indent="-531813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Data Fetching Flow (handleSubmit2)</a:t>
            </a:r>
          </a:p>
          <a:p>
            <a:pPr marL="531813" lvl="7" indent="-531813">
              <a:buNone/>
            </a:pPr>
            <a:r>
              <a:rPr lang="en-GB" sz="1400" dirty="0"/>
              <a:t> </a:t>
            </a: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1. Use city name to get geo coordinates via: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axios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`https://api.openweathermap.org/geo/1.0/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direct?q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=${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cityInput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}&amp;limit=1&amp;appid=db2b631c79deae1500162a294faec7dc`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)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SG" sz="20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 marL="531813" lvl="7" indent="-531813">
              <a:buNone/>
            </a:pPr>
            <a:r>
              <a:rPr lang="en-GB" sz="1400" dirty="0"/>
              <a:t> </a:t>
            </a: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2. Use </a:t>
            </a:r>
            <a:r>
              <a:rPr lang="en-SG" sz="1400" b="1" i="1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lat</a:t>
            </a:r>
            <a:r>
              <a:rPr lang="en-SG" sz="1400" b="1" i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/</a:t>
            </a:r>
            <a:r>
              <a:rPr lang="en-SG" sz="1400" b="1" i="1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lon</a:t>
            </a: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to fetch forecast data: 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.</a:t>
            </a:r>
            <a:r>
              <a:rPr lang="en-SG" sz="12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cityGeoData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`https://api.openweathermap.org/data/2.5/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forecast?lat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=${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cityGeoData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}&amp;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=${</a:t>
            </a:r>
            <a:r>
              <a:rPr lang="en-SG" sz="12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cityGeoData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}&amp;</a:t>
            </a:r>
            <a:r>
              <a:rPr lang="en-SG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=db2b631c79deae1500162a294faec7dc&amp;units=metric`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)</a:t>
            </a:r>
          </a:p>
          <a:p>
            <a:pPr marL="531813" lvl="7" indent="-531813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3. Parse and display using .map() to render forecast rows</a:t>
            </a:r>
          </a:p>
          <a:p>
            <a:pPr marL="531813" lvl="7" indent="-531813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529131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ptos" panose="020B0004020202020204" pitchFamily="34" charset="0"/>
              </a:rPr>
              <a:t>Agenda</a:t>
            </a:r>
          </a:p>
        </p:txBody>
      </p:sp>
      <p:grpSp>
        <p:nvGrpSpPr>
          <p:cNvPr id="4" name="Group 3" descr="Agenda for the slides&#10;">
            <a:extLst>
              <a:ext uri="{FF2B5EF4-FFF2-40B4-BE49-F238E27FC236}">
                <a16:creationId xmlns:a16="http://schemas.microsoft.com/office/drawing/2014/main" id="{84115FEB-4B18-60DF-D015-72A33528320F}"/>
              </a:ext>
            </a:extLst>
          </p:cNvPr>
          <p:cNvGrpSpPr/>
          <p:nvPr/>
        </p:nvGrpSpPr>
        <p:grpSpPr>
          <a:xfrm>
            <a:off x="784892" y="1000955"/>
            <a:ext cx="9973748" cy="3662712"/>
            <a:chOff x="1347956" y="1588776"/>
            <a:chExt cx="10185639" cy="3914837"/>
          </a:xfrm>
        </p:grpSpPr>
        <p:sp>
          <p:nvSpPr>
            <p:cNvPr id="52" name="TextBox 51"/>
            <p:cNvSpPr txBox="1"/>
            <p:nvPr/>
          </p:nvSpPr>
          <p:spPr>
            <a:xfrm>
              <a:off x="1354012" y="1654049"/>
              <a:ext cx="2153518" cy="14474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6FC2B4"/>
                  </a:solidFill>
                  <a:effectLst/>
                  <a:uLnTx/>
                  <a:uFillTx/>
                  <a:latin typeface="Aptos" panose="020B0004020202020204" pitchFamily="34" charset="0"/>
                </a:rPr>
                <a:t>01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90113" y="4622237"/>
              <a:ext cx="2884362" cy="5851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defRPr/>
              </a:pPr>
              <a:r>
                <a:rPr lang="en-SG" dirty="0">
                  <a:solidFill>
                    <a:schemeClr val="bg1"/>
                  </a:solidFill>
                  <a:ea typeface="+mn-lt"/>
                  <a:cs typeface="+mn-lt"/>
                </a:rPr>
                <a:t>Experiment 1 Setup and Findings	</a:t>
              </a:r>
              <a:endParaRPr lang="en-US" dirty="0"/>
            </a:p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cs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47956" y="4056178"/>
              <a:ext cx="2153518" cy="14474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46A38"/>
                  </a:solidFill>
                  <a:effectLst/>
                  <a:uLnTx/>
                  <a:uFillTx/>
                  <a:latin typeface="Aptos" panose="020B0004020202020204" pitchFamily="34" charset="0"/>
                </a:rPr>
                <a:t>03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63386" y="2786287"/>
              <a:ext cx="2153518" cy="14474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C4D600"/>
                  </a:solidFill>
                  <a:effectLst/>
                  <a:uLnTx/>
                  <a:uFillTx/>
                  <a:latin typeface="Aptos" panose="020B0004020202020204" pitchFamily="34" charset="0"/>
                </a:rPr>
                <a:t>02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01021" y="1588776"/>
              <a:ext cx="2153518" cy="14474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7A9"/>
                  </a:solidFill>
                  <a:effectLst/>
                  <a:uLnTx/>
                  <a:uFillTx/>
                  <a:latin typeface="Aptos" panose="020B0004020202020204" pitchFamily="34" charset="0"/>
                </a:rPr>
                <a:t>04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90113" y="2216159"/>
              <a:ext cx="2462453" cy="44587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defRPr/>
              </a:pPr>
              <a:r>
                <a:rPr lang="en-SG" dirty="0">
                  <a:solidFill>
                    <a:schemeClr val="bg1"/>
                  </a:solidFill>
                  <a:latin typeface="Aptos"/>
                </a:rPr>
                <a:t>Introduction</a:t>
              </a:r>
            </a:p>
            <a:p>
              <a:pPr>
                <a:defRPr/>
              </a:pPr>
              <a:endParaRPr lang="en-SG" dirty="0">
                <a:solidFill>
                  <a:schemeClr val="bg1"/>
                </a:solidFill>
                <a:latin typeface="Apto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649232" y="2191079"/>
              <a:ext cx="2884362" cy="3851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defRPr/>
              </a:pPr>
              <a:r>
                <a:rPr lang="en-SG" dirty="0">
                  <a:solidFill>
                    <a:schemeClr val="bg1"/>
                  </a:solidFill>
                  <a:latin typeface="Aptos"/>
                </a:rPr>
                <a:t>Topic 5 Overview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99488" y="3352344"/>
              <a:ext cx="2874987" cy="5262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defRPr/>
              </a:pPr>
              <a:r>
                <a:rPr lang="en-SG" dirty="0">
                  <a:solidFill>
                    <a:schemeClr val="bg1"/>
                  </a:solidFill>
                  <a:latin typeface="Aptos"/>
                </a:rPr>
                <a:t>Topic 3 Overview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9CC34-91D2-FE55-40A5-AC22CCEA928A}"/>
                </a:ext>
              </a:extLst>
            </p:cNvPr>
            <p:cNvSpPr txBox="1"/>
            <p:nvPr/>
          </p:nvSpPr>
          <p:spPr>
            <a:xfrm>
              <a:off x="8649233" y="3364409"/>
              <a:ext cx="2884362" cy="6126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defRPr/>
              </a:pPr>
              <a:r>
                <a:rPr lang="en-GB" dirty="0">
                  <a:solidFill>
                    <a:schemeClr val="bg1"/>
                  </a:solidFill>
                  <a:latin typeface="Aptos"/>
                </a:rPr>
                <a:t>Experiment 2 Setup and Findings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54B3D-06C6-A7BD-ED5B-0B46DD47690E}"/>
                </a:ext>
              </a:extLst>
            </p:cNvPr>
            <p:cNvSpPr txBox="1"/>
            <p:nvPr/>
          </p:nvSpPr>
          <p:spPr>
            <a:xfrm>
              <a:off x="6713132" y="2802298"/>
              <a:ext cx="2153518" cy="14474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680"/>
                  </a:solidFill>
                  <a:effectLst/>
                  <a:uLnTx/>
                  <a:uFillTx/>
                  <a:latin typeface="Aptos" panose="020B0004020202020204" pitchFamily="34" charset="0"/>
                </a:rPr>
                <a:t>05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12527E-C2AA-AA94-1BAB-42888CA63F44}"/>
              </a:ext>
            </a:extLst>
          </p:cNvPr>
          <p:cNvSpPr txBox="1"/>
          <p:nvPr/>
        </p:nvSpPr>
        <p:spPr>
          <a:xfrm>
            <a:off x="6026597" y="3306561"/>
            <a:ext cx="2108719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sz="8800" b="1" dirty="0">
                <a:solidFill>
                  <a:srgbClr val="00B050"/>
                </a:solidFill>
                <a:latin typeface="Aptos"/>
              </a:rPr>
              <a:t>06</a:t>
            </a:r>
            <a:endParaRPr lang="en-GB" sz="8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B36AF-0CD3-9D9C-F634-0B1C96C3391A}"/>
              </a:ext>
            </a:extLst>
          </p:cNvPr>
          <p:cNvSpPr txBox="1"/>
          <p:nvPr/>
        </p:nvSpPr>
        <p:spPr>
          <a:xfrm>
            <a:off x="8043193" y="3663206"/>
            <a:ext cx="267411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dirty="0">
                <a:solidFill>
                  <a:schemeClr val="bg1"/>
                </a:solidFill>
                <a:latin typeface="Aptos"/>
              </a:rPr>
              <a:t>Connecting the Dots</a:t>
            </a:r>
          </a:p>
        </p:txBody>
      </p:sp>
    </p:spTree>
    <p:extLst>
      <p:ext uri="{BB962C8B-B14F-4D97-AF65-F5344CB8AC3E}">
        <p14:creationId xmlns:p14="http://schemas.microsoft.com/office/powerpoint/2010/main" val="3722594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09E931-AF30-D327-F57A-AD10C80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214483"/>
            <a:ext cx="11188700" cy="309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Comparison of different layouts 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778ED-2DA9-E1EF-16CC-25740EABE803}"/>
              </a:ext>
            </a:extLst>
          </p:cNvPr>
          <p:cNvSpPr txBox="1"/>
          <p:nvPr/>
        </p:nvSpPr>
        <p:spPr>
          <a:xfrm>
            <a:off x="6919396" y="765464"/>
            <a:ext cx="3877133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Tablet Layout: Width &gt;= 600px</a:t>
            </a:r>
          </a:p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On tablet, column width is col-md-8 and the form and content is 66% of the width and </a:t>
            </a:r>
            <a:r>
              <a:rPr lang="en-SG" dirty="0" err="1">
                <a:solidFill>
                  <a:schemeClr val="bg1"/>
                </a:solidFill>
              </a:rPr>
              <a:t>centered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0334B-18CA-94C6-14D5-0A310E6C048C}"/>
              </a:ext>
            </a:extLst>
          </p:cNvPr>
          <p:cNvSpPr txBox="1"/>
          <p:nvPr/>
        </p:nvSpPr>
        <p:spPr>
          <a:xfrm>
            <a:off x="808113" y="765463"/>
            <a:ext cx="3877133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Phone Layout: Width &lt; 600px</a:t>
            </a:r>
          </a:p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On mobile, column width is col-12 and the form and content is the full width (with some padding)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03048-8F0B-EC18-065F-8FD32F79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60" y="2016958"/>
            <a:ext cx="3816915" cy="415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C1626-6C8A-FF0D-E5C7-D3514E24A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179" y="2016959"/>
            <a:ext cx="4680461" cy="41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372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0AE27034-78B5-8445-2360-6CB422AC65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65405" y="870158"/>
            <a:ext cx="7861189" cy="2111581"/>
          </a:xfrm>
        </p:spPr>
        <p:txBody>
          <a:bodyPr/>
          <a:lstStyle/>
          <a:p>
            <a:pPr algn="ctr">
              <a:spcAft>
                <a:spcPts val="1000"/>
              </a:spcAft>
              <a:buSzPct val="100000"/>
            </a:pPr>
            <a:r>
              <a:rPr lang="en-US" sz="1600" b="0" kern="1200" dirty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rPr>
              <a:t>Desktop Layout: Width &gt;= 992px</a:t>
            </a:r>
          </a:p>
          <a:p>
            <a:pPr algn="ctr">
              <a:spcAft>
                <a:spcPts val="1000"/>
              </a:spcAft>
              <a:buSzPct val="100000"/>
            </a:pPr>
            <a:r>
              <a:rPr lang="en-US" sz="1600" b="0" kern="1200" dirty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rPr>
              <a:t>On desktop, column width is col-lg-6 and the form and content is 50% of the width and centered.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778ED-2DA9-E1EF-16CC-25740EABE803}"/>
              </a:ext>
            </a:extLst>
          </p:cNvPr>
          <p:cNvSpPr txBox="1"/>
          <p:nvPr/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1000"/>
              </a:spcAft>
              <a:buSzPct val="100000"/>
            </a:pPr>
            <a:endParaRPr lang="en-US" b="0" kern="1200" dirty="0">
              <a:solidFill>
                <a:schemeClr val="bg1"/>
              </a:solidFill>
              <a:latin typeface="Aptos" panose="020B000402020202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09E931-AF30-D327-F57A-AD10C80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>
                <a:latin typeface="Aptos" panose="020B0004020202020204" pitchFamily="34" charset="0"/>
                <a:ea typeface="+mj-ea"/>
                <a:cs typeface="Calibri Light" panose="020F0302020204030204" pitchFamily="34" charset="0"/>
              </a:rPr>
              <a:t>Comparison of different layouts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60BF7-8CB4-2BC6-0893-D5DF97F2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39" y="1914986"/>
            <a:ext cx="4644321" cy="41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350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74280"/>
            <a:ext cx="11188700" cy="334099"/>
          </a:xfrm>
        </p:spPr>
        <p:txBody>
          <a:bodyPr/>
          <a:lstStyle/>
          <a:p>
            <a:r>
              <a:rPr lang="en-GB" b="1" dirty="0"/>
              <a:t>What I Learned from Building the Weather App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740262"/>
            <a:ext cx="11032084" cy="5545277"/>
          </a:xfrm>
        </p:spPr>
        <p:txBody>
          <a:bodyPr vert="horz" lIns="0" tIns="0" rIns="0" bIns="0" rtlCol="0" anchor="t">
            <a:noAutofit/>
          </a:bodyPr>
          <a:lstStyle/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</a:rPr>
              <a:t>Key Discoveries</a:t>
            </a:r>
          </a:p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1. JSON is flexible &amp; easy to parse</a:t>
            </a:r>
            <a:endParaRPr lang="en-US" sz="1400" b="1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JSON structure makes it straightforward to extract weather details such as temperature, sky conditions and date.</a:t>
            </a:r>
          </a:p>
          <a:p>
            <a:pPr marL="0" lvl="8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2. REST APIs deliver real-time data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OpenWeatherMap’s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REST API let me pull dynamic data using just country input</a:t>
            </a:r>
          </a:p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3. </a:t>
            </a:r>
            <a:r>
              <a:rPr lang="en-SG" sz="1400" b="1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Axios</a:t>
            </a: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simplifies asynchronous requests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Compared to fetch(), </a:t>
            </a: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Axios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gave cleaner .then() chaining and better error handling with .catch()</a:t>
            </a:r>
          </a:p>
          <a:p>
            <a:pPr marL="0" lvl="6" indent="0">
              <a:buNone/>
            </a:pPr>
            <a:endParaRPr lang="en-SG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6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Responsiveness Insights:</a:t>
            </a:r>
          </a:p>
          <a:p>
            <a:pPr marL="0" lvl="6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1. Bootstrap grid enables mobile first design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I used col-12 col-md-8 col-lg-6 to ensure layout adapts across screen sizes</a:t>
            </a:r>
          </a:p>
          <a:p>
            <a:pPr marL="0" lvl="6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2. Clean separation of logic and layout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Logic was placed in handler functions such as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handleSubmit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for fetching the weather data while layout utilized Bootstrap’s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resuable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classes</a:t>
            </a:r>
          </a:p>
          <a:p>
            <a:pPr marL="0" lvl="6" indent="0">
              <a:buNone/>
            </a:pP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6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Conclusion</a:t>
            </a:r>
          </a:p>
          <a:p>
            <a:pPr marL="0" lvl="6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This experiment showed how responsive layouts and live data integration work hand-in-hand to create a modern dynamic web experience. </a:t>
            </a:r>
          </a:p>
        </p:txBody>
      </p:sp>
    </p:spTree>
    <p:extLst>
      <p:ext uri="{BB962C8B-B14F-4D97-AF65-F5344CB8AC3E}">
        <p14:creationId xmlns:p14="http://schemas.microsoft.com/office/powerpoint/2010/main" val="738030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E4FE-690E-CBD3-5D35-001DB9C6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80D-FFDA-7D58-A800-50829904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29547"/>
            <a:ext cx="4842705" cy="1725309"/>
          </a:xfrm>
        </p:spPr>
        <p:txBody>
          <a:bodyPr>
            <a:normAutofit/>
          </a:bodyPr>
          <a:lstStyle/>
          <a:p>
            <a:r>
              <a:rPr lang="en-GB" dirty="0">
                <a:latin typeface="Aptos"/>
                <a:ea typeface="Open Sans"/>
                <a:cs typeface="Open Sans"/>
              </a:rPr>
              <a:t>Connecting the Dots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A2B8-B607-6112-D45B-1AC04952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165" y="2253867"/>
            <a:ext cx="4443984" cy="15665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Creating a weather app that utilizes both API calls and Bootstrap for its layout</a:t>
            </a:r>
          </a:p>
        </p:txBody>
      </p:sp>
    </p:spTree>
    <p:extLst>
      <p:ext uri="{BB962C8B-B14F-4D97-AF65-F5344CB8AC3E}">
        <p14:creationId xmlns:p14="http://schemas.microsoft.com/office/powerpoint/2010/main" val="94621107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74280"/>
            <a:ext cx="11188700" cy="334099"/>
          </a:xfrm>
        </p:spPr>
        <p:txBody>
          <a:bodyPr/>
          <a:lstStyle/>
          <a:p>
            <a:r>
              <a:rPr lang="en-GB" b="1" dirty="0"/>
              <a:t>Bringing It All Together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740262"/>
            <a:ext cx="11032084" cy="5545277"/>
          </a:xfrm>
        </p:spPr>
        <p:txBody>
          <a:bodyPr vert="horz" lIns="0" tIns="0" rIns="0" bIns="0" rtlCol="0" anchor="t">
            <a:noAutofit/>
          </a:bodyPr>
          <a:lstStyle/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</a:rPr>
              <a:t>Connecting the Two Topics</a:t>
            </a:r>
          </a:p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1. Topic 3 (Responsive Layouts) taught me how to design user-friendly interfaces across devices using: </a:t>
            </a:r>
            <a:endParaRPr lang="en-US" sz="1400" b="1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CSS Grid &amp; Media Queries (raw CSS)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Boostrap’s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mobile-first grid system</a:t>
            </a:r>
          </a:p>
          <a:p>
            <a:pPr marL="0" lvl="8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2. Topic 5 (Data &amp; Security) strengthened my understanding of: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JSON formatting and structure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Fetching and rendering live data using REST APIs and JavaScript (React + </a:t>
            </a: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Axios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)</a:t>
            </a:r>
          </a:p>
          <a:p>
            <a:pPr marL="0" lvl="6" indent="0">
              <a:buNone/>
            </a:pPr>
            <a:endParaRPr lang="en-SG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Key Takeaways</a:t>
            </a:r>
          </a:p>
          <a:p>
            <a:pPr marL="0" lvl="6" indent="0">
              <a:buNone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I realized how frontend design and backend data integration must work together to build effective apps and how to manage API requests, error handing and conditional rendering in React. </a:t>
            </a:r>
          </a:p>
          <a:p>
            <a:pPr marL="0" lvl="6" indent="0">
              <a:buNone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Bootstrap helped me quickly prototype a layout and using </a:t>
            </a:r>
            <a:r>
              <a:rPr lang="en-SG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axios</a:t>
            </a: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allowed me to fetch and handle JSON data from the weather API.</a:t>
            </a:r>
          </a:p>
          <a:p>
            <a:pPr marL="0" lvl="6" indent="0">
              <a:buNone/>
            </a:pPr>
            <a:endParaRPr lang="en-SG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6" indent="0">
              <a:buNone/>
            </a:pPr>
            <a:r>
              <a:rPr lang="en-SG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Final Reflection</a:t>
            </a:r>
          </a:p>
          <a:p>
            <a:pPr marL="0" lvl="6" indent="0">
              <a:buNone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This weather app project gave me hands-on experience in building a real world application and I could create an app that is responsive in design and data-driven. </a:t>
            </a:r>
          </a:p>
          <a:p>
            <a:pPr marL="0" lvl="6" indent="0">
              <a:buNone/>
            </a:pPr>
            <a:endParaRPr lang="en-SG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8247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6F2B-0F74-0A1F-D3E3-93E7FA9A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 anchor="ctr">
            <a:noAutofit/>
          </a:bodyPr>
          <a:lstStyle/>
          <a:p>
            <a:r>
              <a:rPr lang="en-US"/>
              <a:t>Location of Workbench templates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C0E7AF-5E7B-4283-49B8-71EA4941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1230"/>
          <a:stretch>
            <a:fillRect/>
          </a:stretch>
        </p:blipFill>
        <p:spPr>
          <a:xfrm>
            <a:off x="519372" y="1172240"/>
            <a:ext cx="7565390" cy="4352544"/>
          </a:xfrm>
          <a:prstGeom prst="rect">
            <a:avLst/>
          </a:prstGeom>
          <a:noFill/>
        </p:spPr>
      </p:pic>
      <p:pic>
        <p:nvPicPr>
          <p:cNvPr id="5" name="Picture 4" descr="A qr code on a green background&#10;&#10;AI-generated content may be incorrect.">
            <a:extLst>
              <a:ext uri="{FF2B5EF4-FFF2-40B4-BE49-F238E27FC236}">
                <a16:creationId xmlns:a16="http://schemas.microsoft.com/office/drawing/2014/main" id="{4C56012E-C3A4-77D2-30DB-512B6D7C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14" y="1355651"/>
            <a:ext cx="3075190" cy="3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95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ED99C-64AE-D150-5C2D-A0A89714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D147-527A-D655-5697-564D1616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429547"/>
            <a:ext cx="3876915" cy="1672147"/>
          </a:xfrm>
        </p:spPr>
        <p:txBody>
          <a:bodyPr>
            <a:normAutofit/>
          </a:bodyPr>
          <a:lstStyle/>
          <a:p>
            <a:r>
              <a:rPr lang="en-GB" dirty="0">
                <a:latin typeface="Aptos"/>
                <a:ea typeface="Open Sans"/>
                <a:cs typeface="Open Sans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CA10-ECBA-884D-0DE4-5BC0EB4F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165" y="2253867"/>
            <a:ext cx="4443984" cy="156653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800" dirty="0"/>
          </a:p>
          <a:p>
            <a:pPr marL="457200" indent="-457200">
              <a:buFont typeface="Arial"/>
              <a:buChar char="•"/>
            </a:pPr>
            <a:r>
              <a:rPr lang="en-US" sz="1800" dirty="0">
                <a:latin typeface="Aptos"/>
                <a:cs typeface="Calibri Light"/>
              </a:rPr>
              <a:t>What the project is about</a:t>
            </a:r>
            <a:endParaRPr lang="en-US" sz="1800" dirty="0"/>
          </a:p>
          <a:p>
            <a:pPr marL="457200" indent="-457200">
              <a:buFont typeface="Arial"/>
              <a:buChar char="•"/>
            </a:pPr>
            <a:r>
              <a:rPr lang="en-US" sz="1800" dirty="0">
                <a:latin typeface="Aptos"/>
                <a:cs typeface="Calibri Light"/>
              </a:rPr>
              <a:t>Which two topics I chose and why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64951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r>
              <a:rPr lang="en-GB" b="1" dirty="0"/>
              <a:t>Exploring Responsive Layouts &amp; Dynamic Data in Web Development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1070768"/>
            <a:ext cx="11533332" cy="4716463"/>
          </a:xfrm>
        </p:spPr>
        <p:txBody>
          <a:bodyPr vert="horz" lIns="0" tIns="0" rIns="0" bIns="0" rtlCol="0" anchor="t">
            <a:noAutofit/>
          </a:bodyPr>
          <a:lstStyle/>
          <a:p>
            <a:pPr marL="0" lvl="6" indent="0">
              <a:buNone/>
            </a:pPr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</a:rPr>
              <a:t>In this presentation, I explore two key topics from this course: </a:t>
            </a:r>
            <a:endParaRPr lang="en-SG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285750" lvl="6" indent="-285750"/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Topic 3: Layout for Different Devices</a:t>
            </a:r>
          </a:p>
          <a:p>
            <a:pPr marL="285750" lvl="6" indent="-285750"/>
            <a:r>
              <a:rPr lang="en-SG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Topic 5: Working with Data Sources and Data Security</a:t>
            </a: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7" indent="0">
              <a:buNone/>
            </a:pP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7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I chose these 2 topics as they are an accurate representation of web development in the real world, which needs to: </a:t>
            </a:r>
          </a:p>
          <a:p>
            <a:pPr marL="342900" lvl="7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Display content cleanly across different devices</a:t>
            </a:r>
          </a:p>
          <a:p>
            <a:pPr marL="342900" lvl="7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Fetch and handle live data securely</a:t>
            </a:r>
          </a:p>
          <a:p>
            <a:pPr marL="342900" lvl="7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7" indent="0">
              <a:buNone/>
            </a:pPr>
            <a:r>
              <a:rPr lang="en-GB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To bring these ideas to life, I will create a mini weather app as my experiment which would: </a:t>
            </a:r>
          </a:p>
          <a:p>
            <a:pPr marL="285750" lvl="7" indent="-285750"/>
            <a:r>
              <a:rPr lang="en-GB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Adapt its layout across screen sizes (Topic 3)</a:t>
            </a:r>
          </a:p>
          <a:p>
            <a:pPr marL="285750" lvl="7" indent="-285750"/>
            <a:r>
              <a:rPr lang="en-GB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Fetch live weather data from a REST API using JavaScript (Topic 5)</a:t>
            </a:r>
          </a:p>
          <a:p>
            <a:pPr marL="285750" lvl="7" indent="-285750"/>
            <a:endParaRPr lang="en-GB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7" indent="0">
              <a:buNone/>
            </a:pPr>
            <a:r>
              <a:rPr lang="en-GB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This project also draws on my experience with lab worksheets, course materials, and additional reading to deepen my technical understanding.</a:t>
            </a:r>
          </a:p>
          <a:p>
            <a:pPr marL="285750" lvl="7" indent="-285750"/>
            <a:endParaRPr lang="en-GB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7" indent="0">
              <a:buNone/>
            </a:pPr>
            <a:endParaRPr lang="en-GB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  <a:p>
            <a:pPr marL="0" lvl="7" indent="0">
              <a:buNone/>
            </a:pP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5978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D99C-64AE-D150-5C2D-A0A89714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D147-527A-D655-5697-564D1616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555071"/>
            <a:ext cx="4841008" cy="1731762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ptos"/>
                <a:ea typeface="Open Sans"/>
                <a:cs typeface="Open Sans"/>
              </a:rPr>
              <a:t>Topic 3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7DD5E-772B-D726-9351-56D0C3BE1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2000" dirty="0"/>
              <a:t>Responsive Layout for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38480765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r>
              <a:rPr lang="en-GB" b="1" dirty="0"/>
              <a:t>Building Layouts That Adapt to Any Screen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687FE-36D3-3A12-170A-DDFC5B76F1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1650" y="1070768"/>
            <a:ext cx="5205087" cy="5385116"/>
          </a:xfrm>
        </p:spPr>
        <p:txBody>
          <a:bodyPr vert="horz" lIns="0" tIns="0" rIns="0" bIns="0" rtlCol="0" anchor="t">
            <a:noAutofit/>
          </a:bodyPr>
          <a:lstStyle/>
          <a:p>
            <a:pPr marL="0" lvl="7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What is Responsive CSS?</a:t>
            </a:r>
          </a:p>
          <a:p>
            <a:pPr marL="0" lvl="7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CSS that adapts layout and styles based on device characteristics like screen width using media queries</a:t>
            </a:r>
          </a:p>
          <a:p>
            <a:pPr marL="0" lvl="7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Users access websites from desktops, tablets and phones. A responsive layout ensures consistent usability and aesthetics across different devices</a:t>
            </a:r>
          </a:p>
          <a:p>
            <a:pPr marL="0" lvl="7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Media Queries (example)</a:t>
            </a:r>
          </a:p>
          <a:p>
            <a:r>
              <a:rPr lang="en-SG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768px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7" indent="0">
              <a:buNone/>
            </a:pPr>
            <a:endParaRPr lang="en-US" sz="1400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F95AC55-5140-AA1A-E0C4-BE88B614C8A5}"/>
              </a:ext>
            </a:extLst>
          </p:cNvPr>
          <p:cNvSpPr txBox="1">
            <a:spLocks/>
          </p:cNvSpPr>
          <p:nvPr/>
        </p:nvSpPr>
        <p:spPr>
          <a:xfrm>
            <a:off x="6417327" y="1070768"/>
            <a:ext cx="5205087" cy="53851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7" indent="0"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Mobile-First Design</a:t>
            </a:r>
          </a:p>
          <a:p>
            <a:pPr marL="0" lvl="7" indent="0">
              <a:buNone/>
            </a:pP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Start with layout for small screens (1 column), then enhance for larger ones (e.g., 2 or 3 columns) </a:t>
            </a:r>
          </a:p>
          <a:p>
            <a:r>
              <a:rPr lang="en-SG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768px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SG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7" indent="0">
              <a:buFont typeface="Verdana" panose="020B060403050404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Browser Tools: </a:t>
            </a:r>
            <a:b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</a:b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Use Chrome </a:t>
            </a:r>
            <a:r>
              <a:rPr lang="en-US" sz="140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DevTools</a:t>
            </a:r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Responsive Design Mode to preview layouts on different device sizes.</a:t>
            </a:r>
            <a:endParaRPr lang="en-US" sz="1400" b="1" dirty="0">
              <a:solidFill>
                <a:schemeClr val="bg1"/>
              </a:solidFill>
              <a:latin typeface="Aptos" panose="020B0004020202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1075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D99C-64AE-D150-5C2D-A0A89714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D147-527A-D655-5697-564D1616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85" y="944378"/>
            <a:ext cx="4755242" cy="156653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ptos"/>
                <a:ea typeface="Open Sans"/>
                <a:cs typeface="Open Sans"/>
              </a:rPr>
              <a:t>Experiment 1 Setup and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CA10-ECBA-884D-0DE4-5BC0EB4F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849" y="2768697"/>
            <a:ext cx="4443984" cy="15665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Using raw CSS and Bootstrap’s Grid System and comparing the two</a:t>
            </a:r>
          </a:p>
        </p:txBody>
      </p:sp>
    </p:spTree>
    <p:extLst>
      <p:ext uri="{BB962C8B-B14F-4D97-AF65-F5344CB8AC3E}">
        <p14:creationId xmlns:p14="http://schemas.microsoft.com/office/powerpoint/2010/main" val="39250893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2602-3D4B-0206-EEA1-024554E1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2C687-4E57-8F5E-BE1A-4DB8CE8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50450"/>
            <a:ext cx="11188700" cy="334099"/>
          </a:xfrm>
        </p:spPr>
        <p:txBody>
          <a:bodyPr/>
          <a:lstStyle/>
          <a:p>
            <a:pPr algn="ctr"/>
            <a:r>
              <a:rPr lang="en-GB" b="1" dirty="0"/>
              <a:t>Example HTML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A998F-90E8-CC69-E45F-717F5D60B2E5}"/>
              </a:ext>
            </a:extLst>
          </p:cNvPr>
          <p:cNvSpPr txBox="1"/>
          <p:nvPr/>
        </p:nvSpPr>
        <p:spPr>
          <a:xfrm>
            <a:off x="2044012" y="936009"/>
            <a:ext cx="30678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#f4f4f4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#007bff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1515-A3E9-8E14-A064-6A92CECE64B9}"/>
              </a:ext>
            </a:extLst>
          </p:cNvPr>
          <p:cNvSpPr txBox="1"/>
          <p:nvPr/>
        </p:nvSpPr>
        <p:spPr>
          <a:xfrm>
            <a:off x="6750586" y="3736559"/>
            <a:ext cx="49397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&gt;Responsive Grid Demo&lt;/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&gt;4&lt;/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&gt;6&lt;/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SG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44F2F-E4A4-0585-889D-C9CB2DF6663B}"/>
              </a:ext>
            </a:extLst>
          </p:cNvPr>
          <p:cNvSpPr txBox="1"/>
          <p:nvPr/>
        </p:nvSpPr>
        <p:spPr>
          <a:xfrm>
            <a:off x="6449991" y="920404"/>
            <a:ext cx="609783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/* Tablet: 2 columns */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/* Desktop: 3 columns */</a:t>
            </a:r>
            <a:endParaRPr lang="en-SG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992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SG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03428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09E931-AF30-D327-F57A-AD10C80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Comparison of different layouts </a:t>
            </a:r>
            <a:endParaRPr lang="en-US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4A7EC-1017-0F09-CD7A-B26CE688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5" y="1511884"/>
            <a:ext cx="3993458" cy="43525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862B2-CC09-C78F-173A-F2334EE0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37" y="1525143"/>
            <a:ext cx="4863178" cy="4352544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C778ED-2DA9-E1EF-16CC-25740EABE803}"/>
              </a:ext>
            </a:extLst>
          </p:cNvPr>
          <p:cNvSpPr txBox="1"/>
          <p:nvPr/>
        </p:nvSpPr>
        <p:spPr>
          <a:xfrm>
            <a:off x="6941430" y="1109644"/>
            <a:ext cx="3877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Tablet Layout: Width &gt;= 600px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0334B-18CA-94C6-14D5-0A310E6C048C}"/>
              </a:ext>
            </a:extLst>
          </p:cNvPr>
          <p:cNvSpPr txBox="1"/>
          <p:nvPr/>
        </p:nvSpPr>
        <p:spPr>
          <a:xfrm>
            <a:off x="830147" y="1109643"/>
            <a:ext cx="3877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SG" dirty="0">
                <a:solidFill>
                  <a:schemeClr val="bg1"/>
                </a:solidFill>
              </a:rPr>
              <a:t>Phone Layout: Width &lt; 600px</a:t>
            </a:r>
          </a:p>
        </p:txBody>
      </p:sp>
    </p:spTree>
    <p:extLst>
      <p:ext uri="{BB962C8B-B14F-4D97-AF65-F5344CB8AC3E}">
        <p14:creationId xmlns:p14="http://schemas.microsoft.com/office/powerpoint/2010/main" val="405837171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6A3E3B89BF5E4C9253BECE0569365D" ma:contentTypeVersion="4" ma:contentTypeDescription="Create a new document." ma:contentTypeScope="" ma:versionID="7b376e9353284ae6656f537d6136a3f8">
  <xsd:schema xmlns:xsd="http://www.w3.org/2001/XMLSchema" xmlns:xs="http://www.w3.org/2001/XMLSchema" xmlns:p="http://schemas.microsoft.com/office/2006/metadata/properties" xmlns:ns2="7e44e7a3-ee90-4038-b5b3-a56855577e95" targetNamespace="http://schemas.microsoft.com/office/2006/metadata/properties" ma:root="true" ma:fieldsID="4be3a3d1ff54a2cf694dfac2768af29f" ns2:_="">
    <xsd:import namespace="7e44e7a3-ee90-4038-b5b3-a56855577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4e7a3-ee90-4038-b5b3-a56855577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679B37-5925-4045-B917-63AD2B1EF943}">
  <ds:schemaRefs>
    <ds:schemaRef ds:uri="7e44e7a3-ee90-4038-b5b3-a56855577e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074E21E-CDF6-4F19-9076-D4FB8BAE4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897AB9-3FED-4D17-849D-AEE350B3AEB4}">
  <ds:schemaRefs>
    <ds:schemaRef ds:uri="7e44e7a3-ee90-4038-b5b3-a56855577e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2008</Words>
  <Application>Microsoft Office PowerPoint</Application>
  <PresentationFormat>Widescreen</PresentationFormat>
  <Paragraphs>308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Consolas</vt:lpstr>
      <vt:lpstr>Verdana</vt:lpstr>
      <vt:lpstr>Deloitte Brand Theme</vt:lpstr>
      <vt:lpstr>think-cell Slide</vt:lpstr>
      <vt:lpstr>Weather App</vt:lpstr>
      <vt:lpstr>Agenda</vt:lpstr>
      <vt:lpstr>Introduction</vt:lpstr>
      <vt:lpstr>Exploring Responsive Layouts &amp; Dynamic Data in Web Development</vt:lpstr>
      <vt:lpstr>Topic 3 Overview</vt:lpstr>
      <vt:lpstr>Building Layouts That Adapt to Any Screen</vt:lpstr>
      <vt:lpstr>Experiment 1 Setup and Findings</vt:lpstr>
      <vt:lpstr>Example HTML </vt:lpstr>
      <vt:lpstr>Comparison of different layouts </vt:lpstr>
      <vt:lpstr>Comparison of different layouts </vt:lpstr>
      <vt:lpstr>Raw CSS Grid vs CSS Frameworks – Which Handles Responsiveness Better?</vt:lpstr>
      <vt:lpstr>Comparison of different layouts in Bootstrap </vt:lpstr>
      <vt:lpstr>Comparison of different layouts in Bootstrap </vt:lpstr>
      <vt:lpstr>How do Raw CSS and Bootstrap Compare for Responsive Layouts?</vt:lpstr>
      <vt:lpstr>Topic 5 Overview</vt:lpstr>
      <vt:lpstr>Understanding JSON and Accessing Local Data</vt:lpstr>
      <vt:lpstr>Retrieving Live Data from the Web with REST APIs</vt:lpstr>
      <vt:lpstr>Experiment 2 Setup and Findings</vt:lpstr>
      <vt:lpstr>Dynamic Weather App: Real-Time Data &amp; Responsive Design</vt:lpstr>
      <vt:lpstr>Comparison of different layouts </vt:lpstr>
      <vt:lpstr>Comparison of different layouts </vt:lpstr>
      <vt:lpstr>What I Learned from Building the Weather App</vt:lpstr>
      <vt:lpstr>Connecting the Dots</vt:lpstr>
      <vt:lpstr>Bringing It All Together</vt:lpstr>
      <vt:lpstr>Location of Workbench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Beh, Choon Siang</dc:creator>
  <cp:lastModifiedBy>Chow, Kit Ian</cp:lastModifiedBy>
  <cp:revision>8</cp:revision>
  <dcterms:created xsi:type="dcterms:W3CDTF">2024-07-22T09:53:13Z</dcterms:created>
  <dcterms:modified xsi:type="dcterms:W3CDTF">2025-06-29T04:18:53Z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2024-07-22T09:53:23Z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1f393460-16a9-41c2-88d4-83812a45954d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0x010100806A3E3B89BF5E4C9253BECE0569365D</vt:lpwstr>
  </property>
</Properties>
</file>