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7" r:id="rId3"/>
    <p:sldId id="258" r:id="rId4"/>
    <p:sldId id="259" r:id="rId5"/>
    <p:sldId id="261" r:id="rId6"/>
    <p:sldId id="262" r:id="rId7"/>
    <p:sldId id="260"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50" d="100"/>
          <a:sy n="150" d="100"/>
        </p:scale>
        <p:origin x="2094" y="1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3108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706658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593577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796356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BCAD085-E8A6-8845-BD4E-CB4CCA059FC4}"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1557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704733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22960" y="2582335"/>
            <a:ext cx="370332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63440" y="2582334"/>
            <a:ext cx="370332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700172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814592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6/16/2025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809969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6/16/2025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‹Nº›</a:t>
            </a:fld>
            <a:endParaRPr lang="en-US"/>
          </a:p>
        </p:txBody>
      </p:sp>
    </p:spTree>
    <p:extLst>
      <p:ext uri="{BB962C8B-B14F-4D97-AF65-F5344CB8AC3E}">
        <p14:creationId xmlns:p14="http://schemas.microsoft.com/office/powerpoint/2010/main" val="1568904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BCAD085-E8A6-8845-BD4E-CB4CCA059FC4}" type="datetimeFigureOut">
              <a:rPr lang="en-US" smtClean="0"/>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00799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6/16/2025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‹Nº›</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2159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1030">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4F8B0AC5-6E15-D459-D2B8-881B0C4DCDE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5499" y="2581785"/>
            <a:ext cx="4706750" cy="1694429"/>
          </a:xfrm>
          <a:prstGeom prst="rect">
            <a:avLst/>
          </a:prstGeom>
          <a:noFill/>
          <a:extLst>
            <a:ext uri="{909E8E84-426E-40DD-AFC4-6F175D3DCCD1}">
              <a14:hiddenFill xmlns:a14="http://schemas.microsoft.com/office/drawing/2010/main">
                <a:solidFill>
                  <a:srgbClr val="FFFFFF"/>
                </a:solidFill>
              </a14:hiddenFill>
            </a:ext>
          </a:extLst>
        </p:spPr>
      </p:pic>
      <p:sp>
        <p:nvSpPr>
          <p:cNvPr id="1029" name="Rectangle 1032">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710114" y="0"/>
            <a:ext cx="343855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sp>
        <p:nvSpPr>
          <p:cNvPr id="2" name="Title 1"/>
          <p:cNvSpPr>
            <a:spLocks noGrp="1"/>
          </p:cNvSpPr>
          <p:nvPr>
            <p:ph type="ctrTitle"/>
          </p:nvPr>
        </p:nvSpPr>
        <p:spPr>
          <a:xfrm>
            <a:off x="6072663" y="640080"/>
            <a:ext cx="2744435" cy="2926080"/>
          </a:xfrm>
        </p:spPr>
        <p:txBody>
          <a:bodyPr>
            <a:normAutofit/>
          </a:bodyPr>
          <a:lstStyle/>
          <a:p>
            <a:r>
              <a:rPr lang="es-ES" sz="3800" dirty="0">
                <a:solidFill>
                  <a:srgbClr val="FFFFFF"/>
                </a:solidFill>
              </a:rPr>
              <a:t>Análisis y Visualización de Ventas Retail</a:t>
            </a:r>
          </a:p>
        </p:txBody>
      </p:sp>
      <p:sp>
        <p:nvSpPr>
          <p:cNvPr id="3" name="Subtitle 2"/>
          <p:cNvSpPr>
            <a:spLocks noGrp="1"/>
          </p:cNvSpPr>
          <p:nvPr>
            <p:ph type="subTitle" idx="1"/>
          </p:nvPr>
        </p:nvSpPr>
        <p:spPr>
          <a:xfrm>
            <a:off x="5758120" y="3578084"/>
            <a:ext cx="3385879" cy="2639835"/>
          </a:xfrm>
        </p:spPr>
        <p:txBody>
          <a:bodyPr>
            <a:normAutofit/>
          </a:bodyPr>
          <a:lstStyle/>
          <a:p>
            <a:r>
              <a:rPr lang="es-ES" sz="1300" dirty="0">
                <a:solidFill>
                  <a:srgbClr val="FFFFFF"/>
                </a:solidFill>
              </a:rPr>
              <a:t>Proyecto Parte V – Exploración y Visualización de Datos Avanzada </a:t>
            </a:r>
          </a:p>
          <a:p>
            <a:r>
              <a:rPr lang="es-ES" sz="1300" dirty="0">
                <a:solidFill>
                  <a:srgbClr val="FFFFFF"/>
                </a:solidFill>
              </a:rPr>
              <a:t>Data Science Fundamentals</a:t>
            </a:r>
          </a:p>
          <a:p>
            <a:endParaRPr lang="es-ES" sz="1300" dirty="0">
              <a:solidFill>
                <a:srgbClr val="FFFFFF"/>
              </a:solidFill>
            </a:endParaRPr>
          </a:p>
          <a:p>
            <a:r>
              <a:rPr lang="es-ES" sz="1300" dirty="0">
                <a:solidFill>
                  <a:srgbClr val="FFFFFF"/>
                </a:solidFill>
              </a:rPr>
              <a:t>Ignacio Antillanca</a:t>
            </a:r>
          </a:p>
        </p:txBody>
      </p:sp>
      <p:sp>
        <p:nvSpPr>
          <p:cNvPr id="1030" name="Rectangle 1034">
            <a:extLst>
              <a:ext uri="{FF2B5EF4-FFF2-40B4-BE49-F238E27FC236}">
                <a16:creationId xmlns:a16="http://schemas.microsoft.com/office/drawing/2014/main" id="{EF9C14D5-64ED-4C3C-A0D2-6C2AE1AE9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7679" y="0"/>
            <a:ext cx="48006" cy="6858000"/>
          </a:xfrm>
          <a:prstGeom prst="rect">
            <a:avLst/>
          </a:prstGeom>
          <a:solidFill>
            <a:srgbClr val="00C0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Introducción y Objetivos</a:t>
            </a:r>
          </a:p>
        </p:txBody>
      </p:sp>
      <p:sp>
        <p:nvSpPr>
          <p:cNvPr id="3" name="Content Placeholder 2"/>
          <p:cNvSpPr>
            <a:spLocks noGrp="1"/>
          </p:cNvSpPr>
          <p:nvPr>
            <p:ph idx="1"/>
          </p:nvPr>
        </p:nvSpPr>
        <p:spPr/>
        <p:txBody>
          <a:bodyPr>
            <a:normAutofit fontScale="70000" lnSpcReduction="20000"/>
          </a:bodyPr>
          <a:lstStyle/>
          <a:p>
            <a:r>
              <a:rPr lang="es-ES" dirty="0"/>
              <a:t>Este proyecto tiene como finalidad analizar datos de ventas históricas provenientes de una tienda de retail. El dataset contiene información transaccional detallada, incluyendo datos del cliente (edad, género), categoría del producto, precios, cantidades y fechas de compra.</a:t>
            </a:r>
          </a:p>
          <a:p>
            <a:r>
              <a:rPr lang="es-ES" dirty="0"/>
              <a:t>A través de este análisis, se busca identificar patrones de comportamiento de compra, evaluar la distribución de las ventas y detectar relaciones significativas entre variables cuantitativas. </a:t>
            </a:r>
          </a:p>
          <a:p>
            <a:r>
              <a:rPr lang="es-ES" dirty="0"/>
              <a:t>Para ello, se aplican técnicas avanzadas de análisis exploratorio de datos (EDA) y visualización, lo que permite obtener una comprensión más profunda de los factores que influyen en el desempeño comercial de la tienda.</a:t>
            </a:r>
          </a:p>
          <a:p>
            <a:r>
              <a:rPr lang="es-ES" b="1" dirty="0"/>
              <a:t>Objetivos específicos:</a:t>
            </a:r>
          </a:p>
          <a:p>
            <a:r>
              <a:rPr lang="es-ES" dirty="0"/>
              <a:t>Comprender el perfil de los clientes que generan mayores ingresos.</a:t>
            </a:r>
          </a:p>
          <a:p>
            <a:r>
              <a:rPr lang="es-ES" dirty="0"/>
              <a:t>Determinar qué productos o categorías tienen mayor rotación o margen.</a:t>
            </a:r>
          </a:p>
          <a:p>
            <a:r>
              <a:rPr lang="es-ES" dirty="0"/>
              <a:t>Detectar posibles valores atípicos en los datos de ventas.</a:t>
            </a:r>
          </a:p>
          <a:p>
            <a:r>
              <a:rPr lang="es-ES" dirty="0"/>
              <a:t>Visualizar correlaciones entre variables como cantidad, precio unitario, monto total y edad.</a:t>
            </a:r>
          </a:p>
          <a:p>
            <a:r>
              <a:rPr lang="es-ES" dirty="0"/>
              <a:t>Extraer hallazgos clave que apoyen futuras decisiones comerciales y de marketing.</a:t>
            </a:r>
            <a:endParaRPr dirty="0"/>
          </a:p>
        </p:txBody>
      </p:sp>
      <p:pic>
        <p:nvPicPr>
          <p:cNvPr id="4" name="Picture 2">
            <a:extLst>
              <a:ext uri="{FF2B5EF4-FFF2-40B4-BE49-F238E27FC236}">
                <a16:creationId xmlns:a16="http://schemas.microsoft.com/office/drawing/2014/main" id="{0C1F8A7D-282C-3C16-3DC0-8A67F74C14C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62252" y="6432571"/>
            <a:ext cx="1181748" cy="4254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err="1"/>
              <a:t>Descripción</a:t>
            </a:r>
            <a:r>
              <a:rPr sz="4000" dirty="0"/>
              <a:t> del Conjunto de Datos</a:t>
            </a:r>
          </a:p>
        </p:txBody>
      </p:sp>
      <p:sp>
        <p:nvSpPr>
          <p:cNvPr id="3" name="Content Placeholder 2"/>
          <p:cNvSpPr>
            <a:spLocks noGrp="1"/>
          </p:cNvSpPr>
          <p:nvPr>
            <p:ph idx="1"/>
          </p:nvPr>
        </p:nvSpPr>
        <p:spPr/>
        <p:txBody>
          <a:bodyPr>
            <a:normAutofit fontScale="92500" lnSpcReduction="20000"/>
          </a:bodyPr>
          <a:lstStyle/>
          <a:p>
            <a:r>
              <a:rPr lang="es-ES" dirty="0"/>
              <a:t>El dataset analizado contiene información detallada sobre transacciones realizadas en una tienda de retail. Cada fila representa una venta individual, y se incluyen las siguientes variables clave:</a:t>
            </a:r>
          </a:p>
          <a:p>
            <a:r>
              <a:rPr lang="es-ES" dirty="0"/>
              <a:t>Género y Edad del Cliente: Permite segmentar el comportamiento de compra según perfil demográfico.</a:t>
            </a:r>
          </a:p>
          <a:p>
            <a:r>
              <a:rPr lang="es-ES" dirty="0"/>
              <a:t>Categoría del Producto: Informa sobre el tipo de producto adquirido (ej. ropa, belleza, electrónica).</a:t>
            </a:r>
          </a:p>
          <a:p>
            <a:r>
              <a:rPr lang="es-ES" dirty="0"/>
              <a:t>Cantidad, Precio Unitario y Monto Total: Datos financieros de cada transacción que permiten calcular ingresos y márgenes.</a:t>
            </a:r>
          </a:p>
          <a:p>
            <a:r>
              <a:rPr lang="es-ES" dirty="0"/>
              <a:t>Fecha de Transacción: Permite analizar la distribución temporal de las ventas y detectar patrones estacionales o semanales.</a:t>
            </a:r>
          </a:p>
          <a:p>
            <a:r>
              <a:rPr lang="es-ES" dirty="0"/>
              <a:t>Este conjunto de datos proporciona una base sólida para aplicar técnicas de análisis exploratorio, identificar tendencias y formular estrategias basadas en evidencia.</a:t>
            </a:r>
            <a:endParaRPr dirty="0"/>
          </a:p>
        </p:txBody>
      </p:sp>
      <p:pic>
        <p:nvPicPr>
          <p:cNvPr id="4" name="Picture 2">
            <a:extLst>
              <a:ext uri="{FF2B5EF4-FFF2-40B4-BE49-F238E27FC236}">
                <a16:creationId xmlns:a16="http://schemas.microsoft.com/office/drawing/2014/main" id="{AF577B7E-1909-F10E-7179-35E8422D65A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62252" y="6432571"/>
            <a:ext cx="1181748" cy="4254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663262"/>
            <a:ext cx="7543800" cy="702302"/>
          </a:xfrm>
        </p:spPr>
        <p:txBody>
          <a:bodyPr>
            <a:normAutofit fontScale="90000"/>
          </a:bodyPr>
          <a:lstStyle/>
          <a:p>
            <a:r>
              <a:rPr dirty="0" err="1"/>
              <a:t>Principales</a:t>
            </a:r>
            <a:r>
              <a:rPr dirty="0"/>
              <a:t> </a:t>
            </a:r>
            <a:r>
              <a:rPr dirty="0" err="1"/>
              <a:t>Análisis</a:t>
            </a:r>
            <a:r>
              <a:rPr dirty="0"/>
              <a:t> y </a:t>
            </a:r>
            <a:r>
              <a:rPr dirty="0" err="1"/>
              <a:t>Hallazgos</a:t>
            </a:r>
            <a:endParaRPr dirty="0"/>
          </a:p>
        </p:txBody>
      </p:sp>
      <p:sp>
        <p:nvSpPr>
          <p:cNvPr id="3" name="Content Placeholder 2"/>
          <p:cNvSpPr>
            <a:spLocks noGrp="1"/>
          </p:cNvSpPr>
          <p:nvPr>
            <p:ph idx="1"/>
          </p:nvPr>
        </p:nvSpPr>
        <p:spPr>
          <a:xfrm>
            <a:off x="302655" y="1845734"/>
            <a:ext cx="8673920" cy="4349004"/>
          </a:xfrm>
        </p:spPr>
        <p:txBody>
          <a:bodyPr>
            <a:normAutofit fontScale="55000" lnSpcReduction="20000"/>
          </a:bodyPr>
          <a:lstStyle/>
          <a:p>
            <a:r>
              <a:rPr lang="es-ES" b="1" dirty="0"/>
              <a:t>1. Distribución de las ventas</a:t>
            </a:r>
          </a:p>
          <a:p>
            <a:r>
              <a:rPr lang="es-ES" dirty="0"/>
              <a:t>Las ventas (Total </a:t>
            </a:r>
            <a:r>
              <a:rPr lang="es-ES" dirty="0" err="1"/>
              <a:t>Amount</a:t>
            </a:r>
            <a:r>
              <a:rPr lang="es-ES" dirty="0"/>
              <a:t>) presentan una distribución sesgada hacia la derecha.</a:t>
            </a:r>
          </a:p>
          <a:p>
            <a:r>
              <a:rPr lang="es-ES" dirty="0"/>
              <a:t>Hay valores atípicos altos, posiblemente por ventas de productos con precios elevados como ELECTRONICS.</a:t>
            </a:r>
          </a:p>
          <a:p>
            <a:r>
              <a:rPr lang="es-ES" dirty="0"/>
              <a:t>Se observan ventas bajas frecuentes, lo que sugiere muchas compras pequeñas.</a:t>
            </a:r>
          </a:p>
          <a:p>
            <a:r>
              <a:rPr lang="es-ES" b="1" dirty="0"/>
              <a:t>2. Comportamiento por categoría de producto</a:t>
            </a:r>
          </a:p>
          <a:p>
            <a:r>
              <a:rPr lang="es-ES" dirty="0"/>
              <a:t>La categoría con más ventas totales fue CLOTHING, seguida de BEAUTY.ELECTRONICS, aunque con menos frecuencia, generó algunas ventas de alto monto.</a:t>
            </a:r>
          </a:p>
          <a:p>
            <a:r>
              <a:rPr lang="es-ES" dirty="0"/>
              <a:t>En promedio, ELECTRONICS tiene el ticket de compra más alto.</a:t>
            </a:r>
          </a:p>
          <a:p>
            <a:r>
              <a:rPr lang="es-ES" b="1" dirty="0"/>
              <a:t>3. Relación entre variables numéricas</a:t>
            </a:r>
          </a:p>
          <a:p>
            <a:r>
              <a:rPr lang="es-ES" dirty="0"/>
              <a:t>Hay correlación fuerte entre </a:t>
            </a:r>
            <a:r>
              <a:rPr lang="es-ES" dirty="0" err="1"/>
              <a:t>Quantity</a:t>
            </a:r>
            <a:r>
              <a:rPr lang="es-ES" dirty="0"/>
              <a:t> y Total </a:t>
            </a:r>
            <a:r>
              <a:rPr lang="es-ES" dirty="0" err="1"/>
              <a:t>Amount</a:t>
            </a:r>
            <a:r>
              <a:rPr lang="es-ES" dirty="0"/>
              <a:t>, lo cual es esperable.</a:t>
            </a:r>
          </a:p>
          <a:p>
            <a:r>
              <a:rPr lang="es-ES" dirty="0"/>
              <a:t>Price per </a:t>
            </a:r>
            <a:r>
              <a:rPr lang="es-ES" dirty="0" err="1"/>
              <a:t>Unit</a:t>
            </a:r>
            <a:r>
              <a:rPr lang="es-ES" dirty="0"/>
              <a:t> y Total </a:t>
            </a:r>
            <a:r>
              <a:rPr lang="es-ES" dirty="0" err="1"/>
              <a:t>Amount</a:t>
            </a:r>
            <a:r>
              <a:rPr lang="es-ES" dirty="0"/>
              <a:t> también están correlacionados positivamente, aunque en menor medida, ya que la cantidad comprada también influye.</a:t>
            </a:r>
          </a:p>
          <a:p>
            <a:r>
              <a:rPr lang="es-ES" dirty="0"/>
              <a:t>Edad y gasto no muestran una correlación fuerte → clientes jóvenes y adultos compran similarmente.</a:t>
            </a:r>
          </a:p>
          <a:p>
            <a:r>
              <a:rPr lang="es-ES" b="1" dirty="0"/>
              <a:t>4. Distribución por género</a:t>
            </a:r>
          </a:p>
          <a:p>
            <a:r>
              <a:rPr lang="es-ES" dirty="0"/>
              <a:t>Se observó una ligera mayoría de compras por parte de clientes de género masculino.</a:t>
            </a:r>
          </a:p>
          <a:p>
            <a:r>
              <a:rPr lang="es-ES" dirty="0"/>
              <a:t>El gasto promedio fue similar entre géneros.</a:t>
            </a:r>
            <a:endParaRPr dirty="0"/>
          </a:p>
        </p:txBody>
      </p:sp>
      <p:pic>
        <p:nvPicPr>
          <p:cNvPr id="5" name="Picture 2">
            <a:extLst>
              <a:ext uri="{FF2B5EF4-FFF2-40B4-BE49-F238E27FC236}">
                <a16:creationId xmlns:a16="http://schemas.microsoft.com/office/drawing/2014/main" id="{845E7721-4D79-E819-0529-7BC7AF41047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62252" y="6432571"/>
            <a:ext cx="1181748" cy="4254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7B861-1467-2E72-96FB-D4901DA706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B7776C-1FA1-90BD-01B7-690F17610367}"/>
              </a:ext>
            </a:extLst>
          </p:cNvPr>
          <p:cNvSpPr>
            <a:spLocks noGrp="1"/>
          </p:cNvSpPr>
          <p:nvPr>
            <p:ph type="title"/>
          </p:nvPr>
        </p:nvSpPr>
        <p:spPr>
          <a:xfrm>
            <a:off x="800100" y="663262"/>
            <a:ext cx="7543800" cy="702302"/>
          </a:xfrm>
        </p:spPr>
        <p:txBody>
          <a:bodyPr>
            <a:normAutofit fontScale="90000"/>
          </a:bodyPr>
          <a:lstStyle/>
          <a:p>
            <a:r>
              <a:rPr lang="es-419" dirty="0"/>
              <a:t>Visualizaciones claves</a:t>
            </a:r>
            <a:endParaRPr dirty="0"/>
          </a:p>
        </p:txBody>
      </p:sp>
      <p:sp>
        <p:nvSpPr>
          <p:cNvPr id="3" name="Content Placeholder 2">
            <a:extLst>
              <a:ext uri="{FF2B5EF4-FFF2-40B4-BE49-F238E27FC236}">
                <a16:creationId xmlns:a16="http://schemas.microsoft.com/office/drawing/2014/main" id="{7E7CCB34-191B-1C69-053F-58DAD933A0F0}"/>
              </a:ext>
            </a:extLst>
          </p:cNvPr>
          <p:cNvSpPr>
            <a:spLocks noGrp="1"/>
          </p:cNvSpPr>
          <p:nvPr>
            <p:ph idx="1"/>
          </p:nvPr>
        </p:nvSpPr>
        <p:spPr>
          <a:xfrm>
            <a:off x="302655" y="1845734"/>
            <a:ext cx="8673920" cy="4349004"/>
          </a:xfrm>
        </p:spPr>
        <p:txBody>
          <a:bodyPr>
            <a:normAutofit/>
          </a:bodyPr>
          <a:lstStyle/>
          <a:p>
            <a:r>
              <a:rPr lang="es-ES" b="1" dirty="0"/>
              <a:t> 1. Histograma de Total </a:t>
            </a:r>
            <a:r>
              <a:rPr lang="es-ES" b="1" dirty="0" err="1"/>
              <a:t>Amount</a:t>
            </a:r>
            <a:r>
              <a:rPr lang="es-ES" b="1" dirty="0"/>
              <a:t>:</a:t>
            </a:r>
          </a:p>
          <a:p>
            <a:r>
              <a:rPr lang="es-ES" dirty="0"/>
              <a:t>Se observan muchas ventas pequeñas y pocos valores grandes.</a:t>
            </a:r>
          </a:p>
          <a:p>
            <a:r>
              <a:rPr lang="es-ES" dirty="0"/>
              <a:t>Se identifican valores atípicos que luego se visualizaron también con </a:t>
            </a:r>
            <a:r>
              <a:rPr lang="es-ES" dirty="0" err="1"/>
              <a:t>boxplot</a:t>
            </a:r>
            <a:r>
              <a:rPr lang="es-ES" dirty="0"/>
              <a:t>.</a:t>
            </a:r>
            <a:endParaRPr dirty="0"/>
          </a:p>
        </p:txBody>
      </p:sp>
      <p:pic>
        <p:nvPicPr>
          <p:cNvPr id="5" name="Picture 2">
            <a:extLst>
              <a:ext uri="{FF2B5EF4-FFF2-40B4-BE49-F238E27FC236}">
                <a16:creationId xmlns:a16="http://schemas.microsoft.com/office/drawing/2014/main" id="{A1ED478F-641A-D08C-C90C-2EFD217C352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62252" y="6432571"/>
            <a:ext cx="1181748" cy="425429"/>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FC4264F1-D3F5-E646-9F04-31172F6B4D33}"/>
              </a:ext>
            </a:extLst>
          </p:cNvPr>
          <p:cNvPicPr>
            <a:picLocks noChangeAspect="1"/>
          </p:cNvPicPr>
          <p:nvPr/>
        </p:nvPicPr>
        <p:blipFill>
          <a:blip r:embed="rId3"/>
          <a:stretch>
            <a:fillRect/>
          </a:stretch>
        </p:blipFill>
        <p:spPr>
          <a:xfrm>
            <a:off x="482600" y="3270250"/>
            <a:ext cx="3969601" cy="2970212"/>
          </a:xfrm>
          <a:prstGeom prst="rect">
            <a:avLst/>
          </a:prstGeom>
          <a:ln>
            <a:noFill/>
          </a:ln>
          <a:effectLst>
            <a:outerShdw blurRad="190500" algn="tl" rotWithShape="0">
              <a:srgbClr val="000000">
                <a:alpha val="70000"/>
              </a:srgbClr>
            </a:outerShdw>
          </a:effectLst>
        </p:spPr>
      </p:pic>
      <p:pic>
        <p:nvPicPr>
          <p:cNvPr id="9" name="Imagen 8">
            <a:extLst>
              <a:ext uri="{FF2B5EF4-FFF2-40B4-BE49-F238E27FC236}">
                <a16:creationId xmlns:a16="http://schemas.microsoft.com/office/drawing/2014/main" id="{303DAC3A-A664-C206-0B74-38394AC8E6D4}"/>
              </a:ext>
            </a:extLst>
          </p:cNvPr>
          <p:cNvPicPr>
            <a:picLocks noChangeAspect="1"/>
          </p:cNvPicPr>
          <p:nvPr/>
        </p:nvPicPr>
        <p:blipFill>
          <a:blip r:embed="rId4"/>
          <a:stretch>
            <a:fillRect/>
          </a:stretch>
        </p:blipFill>
        <p:spPr>
          <a:xfrm>
            <a:off x="4956695" y="3270250"/>
            <a:ext cx="3939656" cy="297021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2133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690CB7-84F1-9BD6-F0CC-FB97A8706B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C998E4-0B2F-DB4B-4B22-F462DF024697}"/>
              </a:ext>
            </a:extLst>
          </p:cNvPr>
          <p:cNvSpPr>
            <a:spLocks noGrp="1"/>
          </p:cNvSpPr>
          <p:nvPr>
            <p:ph type="title"/>
          </p:nvPr>
        </p:nvSpPr>
        <p:spPr>
          <a:xfrm>
            <a:off x="800100" y="663262"/>
            <a:ext cx="7543800" cy="702302"/>
          </a:xfrm>
        </p:spPr>
        <p:txBody>
          <a:bodyPr>
            <a:normAutofit fontScale="90000"/>
          </a:bodyPr>
          <a:lstStyle/>
          <a:p>
            <a:r>
              <a:rPr lang="es-419" dirty="0"/>
              <a:t>Visualizaciones claves</a:t>
            </a:r>
            <a:endParaRPr dirty="0"/>
          </a:p>
        </p:txBody>
      </p:sp>
      <p:sp>
        <p:nvSpPr>
          <p:cNvPr id="3" name="Content Placeholder 2">
            <a:extLst>
              <a:ext uri="{FF2B5EF4-FFF2-40B4-BE49-F238E27FC236}">
                <a16:creationId xmlns:a16="http://schemas.microsoft.com/office/drawing/2014/main" id="{58A263CE-726B-453C-DB03-812D9933CD4D}"/>
              </a:ext>
            </a:extLst>
          </p:cNvPr>
          <p:cNvSpPr>
            <a:spLocks noGrp="1"/>
          </p:cNvSpPr>
          <p:nvPr>
            <p:ph idx="1"/>
          </p:nvPr>
        </p:nvSpPr>
        <p:spPr>
          <a:xfrm>
            <a:off x="302655" y="1845734"/>
            <a:ext cx="8673920" cy="4349004"/>
          </a:xfrm>
        </p:spPr>
        <p:txBody>
          <a:bodyPr>
            <a:normAutofit/>
          </a:bodyPr>
          <a:lstStyle/>
          <a:p>
            <a:r>
              <a:rPr lang="es-ES" b="1" dirty="0"/>
              <a:t> 3. Mapa de calor de correlación:</a:t>
            </a:r>
          </a:p>
          <a:p>
            <a:pPr algn="just"/>
            <a:r>
              <a:rPr lang="es-ES" dirty="0"/>
              <a:t>Confirmó la correlación esperada entre precio, cantidad y monto total.</a:t>
            </a:r>
          </a:p>
          <a:p>
            <a:pPr algn="just"/>
            <a:r>
              <a:rPr lang="es-ES" dirty="0"/>
              <a:t>Mostró baja relación entre edad del cliente y monto gastado.</a:t>
            </a:r>
          </a:p>
        </p:txBody>
      </p:sp>
      <p:pic>
        <p:nvPicPr>
          <p:cNvPr id="5" name="Picture 2">
            <a:extLst>
              <a:ext uri="{FF2B5EF4-FFF2-40B4-BE49-F238E27FC236}">
                <a16:creationId xmlns:a16="http://schemas.microsoft.com/office/drawing/2014/main" id="{12D84940-4110-EBFA-1D5E-3E57DE29E29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62252" y="6432571"/>
            <a:ext cx="1181748" cy="42542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192ADAD8-38F1-3FC7-5AF1-72E232819808}"/>
              </a:ext>
            </a:extLst>
          </p:cNvPr>
          <p:cNvPicPr>
            <a:picLocks noChangeAspect="1"/>
          </p:cNvPicPr>
          <p:nvPr/>
        </p:nvPicPr>
        <p:blipFill>
          <a:blip r:embed="rId3"/>
          <a:stretch>
            <a:fillRect/>
          </a:stretch>
        </p:blipFill>
        <p:spPr>
          <a:xfrm>
            <a:off x="2308225" y="3243746"/>
            <a:ext cx="4527550" cy="295099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94036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400" dirty="0" err="1"/>
              <a:t>Conclusiones</a:t>
            </a:r>
            <a:r>
              <a:rPr sz="4400" dirty="0"/>
              <a:t> y </a:t>
            </a:r>
            <a:r>
              <a:rPr sz="4400" dirty="0" err="1"/>
              <a:t>Recomendaciones</a:t>
            </a:r>
            <a:endParaRPr sz="4400" dirty="0"/>
          </a:p>
        </p:txBody>
      </p:sp>
      <p:sp>
        <p:nvSpPr>
          <p:cNvPr id="3" name="Content Placeholder 2"/>
          <p:cNvSpPr>
            <a:spLocks noGrp="1"/>
          </p:cNvSpPr>
          <p:nvPr>
            <p:ph idx="1"/>
          </p:nvPr>
        </p:nvSpPr>
        <p:spPr/>
        <p:txBody>
          <a:bodyPr/>
          <a:lstStyle/>
          <a:p>
            <a:r>
              <a:rPr lang="es-ES" dirty="0"/>
              <a:t>La categoría CLOTHING concentra la mayoría de las ventas, lo que sugiere una fuerte preferencia de los clientes por este tipo de productos.</a:t>
            </a:r>
          </a:p>
          <a:p>
            <a:r>
              <a:rPr lang="es-ES" dirty="0"/>
              <a:t>Se identificaron valores atípicos (</a:t>
            </a:r>
            <a:r>
              <a:rPr lang="es-ES" dirty="0" err="1"/>
              <a:t>outliers</a:t>
            </a:r>
            <a:r>
              <a:rPr lang="es-ES" dirty="0"/>
              <a:t>) en el monto total de ventas, posiblemente causados por promociones excepcionales o errores de registro.</a:t>
            </a:r>
          </a:p>
          <a:p>
            <a:r>
              <a:rPr lang="es-ES" dirty="0"/>
              <a:t>Los clientes de edad media (30-45 años) tienden a realizar mayores gastos, destacando como un segmento clave en términos de valor.</a:t>
            </a:r>
          </a:p>
          <a:p>
            <a:r>
              <a:rPr lang="es-ES" dirty="0"/>
              <a:t>Se recomienda focalizar promociones y campañas publicitarias en los segmentos de mayor retorno, especialmente en productos de alta rotación como la ropa.</a:t>
            </a:r>
            <a:endParaRPr dirty="0"/>
          </a:p>
        </p:txBody>
      </p:sp>
      <p:pic>
        <p:nvPicPr>
          <p:cNvPr id="4" name="Picture 2">
            <a:extLst>
              <a:ext uri="{FF2B5EF4-FFF2-40B4-BE49-F238E27FC236}">
                <a16:creationId xmlns:a16="http://schemas.microsoft.com/office/drawing/2014/main" id="{049BBD00-7A8A-3D54-E3FD-4ADA407363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62252" y="6432571"/>
            <a:ext cx="1181748" cy="4254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69</TotalTime>
  <Words>687</Words>
  <Application>Microsoft Office PowerPoint</Application>
  <PresentationFormat>Presentación en pantalla (4:3)</PresentationFormat>
  <Paragraphs>50</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Calibri Light</vt:lpstr>
      <vt:lpstr>Retrospección</vt:lpstr>
      <vt:lpstr>Análisis y Visualización de Ventas Retail</vt:lpstr>
      <vt:lpstr>Introducción y Objetivos</vt:lpstr>
      <vt:lpstr>Descripción del Conjunto de Datos</vt:lpstr>
      <vt:lpstr>Principales Análisis y Hallazgos</vt:lpstr>
      <vt:lpstr>Visualizaciones claves</vt:lpstr>
      <vt:lpstr>Visualizaciones claves</vt:lpstr>
      <vt:lpstr>Conclusiones y Recomendaciones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user</dc:creator>
  <cp:keywords/>
  <dc:description>generated using python-pptx</dc:description>
  <cp:lastModifiedBy>Ignacio Isaac Antillanca Gutierrez</cp:lastModifiedBy>
  <cp:revision>2</cp:revision>
  <dcterms:created xsi:type="dcterms:W3CDTF">2013-01-27T09:14:16Z</dcterms:created>
  <dcterms:modified xsi:type="dcterms:W3CDTF">2025-06-17T00:50:31Z</dcterms:modified>
  <cp:category/>
</cp:coreProperties>
</file>