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8" r:id="rId5"/>
    <p:sldId id="289" r:id="rId6"/>
    <p:sldId id="290" r:id="rId7"/>
    <p:sldId id="291" r:id="rId8"/>
    <p:sldId id="292" r:id="rId9"/>
    <p:sldId id="293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4C9841-AC25-941F-1D26-7577432DE703}" v="1079" dt="2025-05-05T02:16:35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amondemand.com/blog/5-reasons-your-company-is-struggling-to-implement-a-devops-culture/" TargetMode="External"/><Relationship Id="rId7" Type="http://schemas.openxmlformats.org/officeDocument/2006/relationships/hyperlink" Target="https://sematext.com/blog/devops-challenges/" TargetMode="External"/><Relationship Id="rId2" Type="http://schemas.openxmlformats.org/officeDocument/2006/relationships/hyperlink" Target="https://hackernoon.com/cultural-challenges-in-devops-adoption-and-how-to-overcome-th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rdbot.com/2025/03/22/top-6-devops-implementation-challenges-and-how-to-overcome-them/" TargetMode="External"/><Relationship Id="rId5" Type="http://schemas.openxmlformats.org/officeDocument/2006/relationships/hyperlink" Target="https://www.linkedin.com/pulse/challenges-implementing-devops-culture-large-business-niazi" TargetMode="External"/><Relationship Id="rId4" Type="http://schemas.openxmlformats.org/officeDocument/2006/relationships/hyperlink" Target="https://www.knowledgehut.com/blog/devops/devops-implementation-challeng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blogs.microsoft.com/devops/devops-dojo-customers-tru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569" y="806690"/>
            <a:ext cx="10010862" cy="235264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Barriers to Implementing a Just Culture in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6368" y="4290057"/>
            <a:ext cx="8179266" cy="1211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Ian Lewis</a:t>
            </a:r>
          </a:p>
          <a:p>
            <a:r>
              <a:rPr lang="en-US" sz="3200" dirty="0">
                <a:solidFill>
                  <a:schemeClr val="bg1"/>
                </a:solidFill>
                <a:latin typeface="Avenir Next LT Pro"/>
              </a:rPr>
              <a:t>05/04/25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94C5-E80A-96C7-AF3B-0A79D4CB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Thank You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B60E-5247-D54E-967B-0B4860491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Sources:</a:t>
            </a:r>
            <a:endParaRPr lang="en-US"/>
          </a:p>
          <a:p>
            <a:r>
              <a:rPr lang="en-US" sz="1700" b="1" dirty="0" err="1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HackerNoon</a:t>
            </a:r>
            <a:r>
              <a:rPr lang="en-US" sz="1700" b="1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.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 (n.d.). </a:t>
            </a:r>
            <a:r>
              <a:rPr lang="en-US" sz="1700" i="1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Cultural challenges in DevOps adoption and how to overcome them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. 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https://hackernoon.com/cultural-challenges-in-devops-adoption-and-how-to-overcome-them</a:t>
            </a:r>
            <a:endParaRPr lang="en-US" sz="1700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r>
              <a:rPr lang="en-US" sz="1700" b="1" err="1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IAmOnDemand</a:t>
            </a:r>
            <a:r>
              <a:rPr lang="en-US" sz="1700" b="1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.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 (n.d.). </a:t>
            </a:r>
            <a:r>
              <a:rPr lang="en-US" sz="1700" i="1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5 reasons your company is struggling to implement a DevOps culture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. 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https://iamondemand.com/blog/5-reasons-your-company-is-struggling-to-implement-a-devops-culture/</a:t>
            </a:r>
            <a:endParaRPr lang="en-US">
              <a:solidFill>
                <a:schemeClr val="bg1"/>
              </a:solidFill>
              <a:latin typeface="Avenir Next LT Pro"/>
              <a:ea typeface="+mn-lt"/>
              <a:cs typeface="+mn-lt"/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700" b="1" err="1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KnowledgeHut</a:t>
            </a:r>
            <a:r>
              <a:rPr lang="en-US" sz="1700" b="1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.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 (n.d.). </a:t>
            </a:r>
            <a:r>
              <a:rPr lang="en-US" sz="1700" i="1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Top 10 DevOps implementation challenges and how to overcome them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. 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https://www.knowledgehut.com/blog/devops/devops-implementation-challenges</a:t>
            </a:r>
            <a:endParaRPr lang="en-US">
              <a:solidFill>
                <a:schemeClr val="bg1"/>
              </a:solidFill>
              <a:latin typeface="Avenir Next LT Pro"/>
            </a:endParaRPr>
          </a:p>
          <a:p>
            <a:r>
              <a:rPr lang="en-US" sz="1700" b="1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LinkedIn.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 (n.d.). </a:t>
            </a:r>
            <a:r>
              <a:rPr lang="en-US" sz="1700" i="1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Challenges in implementing DevOps culture in large business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. 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https://www.linkedin.com/pulse/challenges-implementing-devops-culture-large-business-niazi</a:t>
            </a:r>
            <a:endParaRPr lang="en-US">
              <a:solidFill>
                <a:schemeClr val="bg1"/>
              </a:solidFill>
              <a:latin typeface="Avenir Next LT Pro"/>
            </a:endParaRPr>
          </a:p>
          <a:p>
            <a:r>
              <a:rPr lang="en-US" sz="1700" b="1" err="1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Nerdbot</a:t>
            </a:r>
            <a:r>
              <a:rPr lang="en-US" sz="1700" b="1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.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 (2025, March 22). </a:t>
            </a:r>
            <a:r>
              <a:rPr lang="en-US" sz="1700" i="1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Top 6 DevOps implementation challenges and how to overcome them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. 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https://nerdbot.com/2025/03/22/top-6-devops-implementation-challenges-and-how-to-overcome-them/</a:t>
            </a:r>
            <a:endParaRPr lang="en-US">
              <a:solidFill>
                <a:schemeClr val="bg1"/>
              </a:solidFill>
              <a:latin typeface="Avenir Next LT Pro"/>
              <a:ea typeface="+mn-lt"/>
              <a:cs typeface="+mn-lt"/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700" b="1" err="1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Sematext</a:t>
            </a:r>
            <a:r>
              <a:rPr lang="en-US" sz="1700" b="1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.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 (n.d.). </a:t>
            </a:r>
            <a:r>
              <a:rPr lang="en-US" sz="1700" i="1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Top 15 DevOps challenges and how to overcome them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. </a:t>
            </a:r>
            <a:r>
              <a:rPr lang="en-US" sz="1700" dirty="0">
                <a:solidFill>
                  <a:schemeClr val="bg1"/>
                </a:solidFill>
                <a:latin typeface="Avenir Next LT Pro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https://sematext.com/blog/devops-challenges/</a:t>
            </a:r>
            <a:endParaRPr lang="en-US">
              <a:solidFill>
                <a:schemeClr val="bg1"/>
              </a:solidFill>
              <a:latin typeface="Avenir Next LT Pro"/>
              <a:ea typeface="+mn-lt"/>
              <a:cs typeface="+mn-lt"/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solidFill>
                <a:schemeClr val="bg1"/>
              </a:solidFill>
              <a:latin typeface="Aptos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chemeClr val="bg1"/>
              </a:solidFill>
              <a:latin typeface="Avenir Next LT Pro"/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chemeClr val="bg1"/>
              </a:solidFill>
              <a:latin typeface="Avenir Next LT Pro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sz="1700" dirty="0">
              <a:solidFill>
                <a:schemeClr val="bg1"/>
              </a:solidFill>
              <a:latin typeface="Avenir Next LT Pro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sz="1800" dirty="0">
              <a:solidFill>
                <a:schemeClr val="bg1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95725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94C5-E80A-96C7-AF3B-0A79D4CB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Next LT Pro"/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B60E-5247-D54E-967B-0B4860491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Just Culture in DevOps:</a:t>
            </a:r>
            <a:endParaRPr lang="en-US" dirty="0">
              <a:solidFill>
                <a:schemeClr val="bg1"/>
              </a:solidFill>
            </a:endParaRPr>
          </a:p>
          <a:p>
            <a:pPr marL="971550" lvl="1" indent="-285750">
              <a:lnSpc>
                <a:spcPct val="100000"/>
              </a:lnSpc>
              <a:buFont typeface="Courier New,monospace"/>
              <a:buChar char="o"/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A Just Culture in DevOps promotes accountability and learning over blame.</a:t>
            </a:r>
            <a:b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</a:b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 marL="971550" lvl="1" indent="-285750">
              <a:lnSpc>
                <a:spcPct val="100000"/>
              </a:lnSpc>
              <a:buFont typeface="Courier New,monospace"/>
              <a:buChar char="o"/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Encourages open communication about errors to improve systems and processes.</a:t>
            </a:r>
            <a:br>
              <a:rPr lang="en-US" dirty="0">
                <a:solidFill>
                  <a:schemeClr val="bg1"/>
                </a:solidFill>
                <a:latin typeface="Avenir Next LT Pro"/>
              </a:rPr>
            </a:br>
            <a:endParaRPr lang="en-US" dirty="0">
              <a:solidFill>
                <a:schemeClr val="bg1"/>
              </a:solidFill>
              <a:latin typeface="Avenir Next LT Pro"/>
            </a:endParaRPr>
          </a:p>
          <a:p>
            <a:pPr marL="971550" lvl="1" indent="-285750">
              <a:lnSpc>
                <a:spcPct val="100000"/>
              </a:lnSpc>
              <a:buFont typeface="Courier New,monospace"/>
              <a:buChar char="o"/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Fosters an environment where team members feel safe to report issues without fear of retribution.</a:t>
            </a:r>
          </a:p>
          <a:p>
            <a:pPr marL="971550" lvl="1" indent="-285750">
              <a:lnSpc>
                <a:spcPct val="100000"/>
              </a:lnSpc>
              <a:buFont typeface="Courier New,monospace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94C5-E80A-96C7-AF3B-0A79D4CB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Barrier 1 – Blame-Oriented Culture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B60E-5247-D54E-967B-0B4860491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04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Tendency to assign blame to individuals for failure rather than examining systemic issues.</a:t>
            </a:r>
            <a:br>
              <a:rPr lang="en-US" dirty="0"/>
            </a:br>
            <a:endParaRPr lang="en-US" dirty="0">
              <a:solidFill>
                <a:schemeClr val="bg1"/>
              </a:solidFill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Discourages reporting of errors, hindering learning and improvement.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Creates a culture of fear, reducing innovation and collaboration.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68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5C1C6-A26B-9B74-567B-E794F4750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C8F2-3635-CAD1-54A2-E39FD0AC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Barrier 2 – Resistance to Cultural Change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E975-4AE7-5009-5969-4593BE34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679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DevOps</a:t>
            </a: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 requires a significant shift in organizational culture and mindset.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Employees may resist changes to established processes and roles.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Overcoming this resistance is crucial for successful Just Culture implementation.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278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A2AB3-AA6C-49FE-9852-89911C71D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8831-5813-F3DF-1663-40EABE82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Barrier 3 – Lack of Leadership Support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1D1E-ECB6-E17D-DB1D-4F45AB57B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195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Successful cultural transformation requires commitment from top management.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Without leadership advocating for Just Culture principles, initiatives may falter.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Leaders must model desired behaviors and provide necessary resources.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366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90BE4-6687-32C9-DD75-D52BADD10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4F03-8ACA-03A0-8477-F3FC6955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Barrier 4 – Organizational Silos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0CD9-2AAD-CDA8-F52F-DB93864B4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831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Separate departments with limited communication hinder collaboration.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Silos prevent the free flow of information, essential for a Just Culture.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Breaking down silos fosters shared responsibility and collective learning.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66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5E0CD-FFD4-EDB0-5D93-C6C3AAC15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274C-628A-2BB3-AAA5-527D41B2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Barrier 5 – Inadequate Tool Integration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EC1B-BF2F-205E-ACD9-BE322CE0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37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Disparate tools and systems can impede transparency and accountability.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Lack of integrated tooling makes it difficult to track issues and learn from them.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Implementing cohesive toolchains supports a Just Culture by enabling visibility.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950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0DC5C-8009-0108-9FA9-B73728986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3374-CF5F-640C-5921-5291A185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279"/>
            <a:ext cx="10515600" cy="4986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300" dirty="0">
                <a:solidFill>
                  <a:schemeClr val="bg1"/>
                </a:solidFill>
                <a:latin typeface="Avenir Next LT Pro"/>
              </a:rPr>
              <a:t>Source: </a:t>
            </a:r>
            <a:r>
              <a:rPr lang="en-US" sz="23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https://devblogs.microsoft.com/devops/devops-dojo-customers-trust/</a:t>
            </a:r>
            <a:endParaRPr lang="en-US" sz="2300" dirty="0">
              <a:solidFill>
                <a:schemeClr val="bg1"/>
              </a:solidFill>
              <a:latin typeface="Avenir Next LT Pro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Avenir Next LT Pro"/>
            </a:endParaRPr>
          </a:p>
        </p:txBody>
      </p:sp>
      <p:pic>
        <p:nvPicPr>
          <p:cNvPr id="4" name="Picture 3" descr="A black and white diagram with icons&#10;&#10;AI-generated content may be incorrect.">
            <a:extLst>
              <a:ext uri="{FF2B5EF4-FFF2-40B4-BE49-F238E27FC236}">
                <a16:creationId xmlns:a16="http://schemas.microsoft.com/office/drawing/2014/main" id="{BCF9A0A6-20EB-55DB-E99B-34722A68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15" y="674105"/>
            <a:ext cx="10525570" cy="51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6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B57E5-199A-7C74-E612-AD55C48B7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8C56-B371-560E-4B97-854F72B2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Key Takeaways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91AD-CA62-DD3E-F2AE-E66A810D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Strategies for Overcoming Barriers: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Avenir Next LT Pro"/>
              </a:rPr>
              <a:t>Promote Psychological Safety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Leadership Engagement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Cross-Functional Collaboration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Integrated Tooling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Continuous Education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424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Barriers to Implementing a Just Culture in DevOps</vt:lpstr>
      <vt:lpstr>Introduction</vt:lpstr>
      <vt:lpstr>Barrier 1 – Blame-Oriented Culture</vt:lpstr>
      <vt:lpstr>Barrier 2 – Resistance to Cultural Change</vt:lpstr>
      <vt:lpstr>Barrier 3 – Lack of Leadership Support</vt:lpstr>
      <vt:lpstr>Barrier 4 – Organizational Silos</vt:lpstr>
      <vt:lpstr>Barrier 5 – Inadequate Tool Integration</vt:lpstr>
      <vt:lpstr>PowerPoint Presentation</vt:lpstr>
      <vt:lpstr>Key 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1078</cp:revision>
  <dcterms:created xsi:type="dcterms:W3CDTF">2024-06-15T15:04:11Z</dcterms:created>
  <dcterms:modified xsi:type="dcterms:W3CDTF">2025-05-05T02:16:56Z</dcterms:modified>
</cp:coreProperties>
</file>