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3D4EC-ABF1-E4DE-AE9E-6399457B5E4B}" v="1014" dt="2025-04-28T00:53:5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handling-overload/" TargetMode="External"/><Relationship Id="rId2" Type="http://schemas.openxmlformats.org/officeDocument/2006/relationships/hyperlink" Target="https://alertops.com/on-call-rot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d.com/presentation/659921218/PRACTICES-FOR-PAGER-ROTATION-DUTIES" TargetMode="External"/><Relationship Id="rId5" Type="http://schemas.openxmlformats.org/officeDocument/2006/relationships/hyperlink" Target="https://www.pagerduty.com/resources/incident-management-response/learn/call-rotations-schedules/" TargetMode="External"/><Relationship Id="rId4" Type="http://schemas.openxmlformats.org/officeDocument/2006/relationships/hyperlink" Target="https://incident.io/hubs/on-call/on-call-rotation-best-practi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9" y="806690"/>
            <a:ext cx="10010862" cy="23526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Pager Rotation Duties</a:t>
            </a:r>
            <a:br>
              <a:rPr lang="en-US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latin typeface="Avenir Next LT Pro"/>
              </a:rPr>
              <a:t>In DevOps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6368" y="4290057"/>
            <a:ext cx="8179266" cy="1211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Ian Lewis</a:t>
            </a:r>
          </a:p>
          <a:p>
            <a:r>
              <a:rPr lang="en-US" sz="3200" dirty="0">
                <a:solidFill>
                  <a:schemeClr val="bg1"/>
                </a:solidFill>
                <a:latin typeface="Avenir Next LT Pro"/>
              </a:rPr>
              <a:t>04/27/25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4C5-E80A-96C7-AF3B-0A79D4C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Thank You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B60E-5247-D54E-967B-0B486049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Sources: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AlertOps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(n.d.). </a:t>
            </a:r>
            <a:r>
              <a:rPr lang="en-US" sz="1700" i="1" dirty="0">
                <a:solidFill>
                  <a:schemeClr val="bg1"/>
                </a:solidFill>
                <a:ea typeface="+mn-lt"/>
                <a:cs typeface="+mn-lt"/>
              </a:rPr>
              <a:t>On-Call Rotation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Retrieved April 27, 2025, from 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https://alertops.com/on-call-rotation/</a:t>
            </a:r>
            <a:endParaRPr lang="en-US" sz="17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Beyer, B., Jones, C.,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Petoff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J., &amp; Murphy, N. R. (2016). </a:t>
            </a:r>
            <a:r>
              <a:rPr lang="en-US" sz="1700" i="1" dirty="0">
                <a:solidFill>
                  <a:schemeClr val="bg1"/>
                </a:solidFill>
                <a:ea typeface="+mn-lt"/>
                <a:cs typeface="+mn-lt"/>
              </a:rPr>
              <a:t>Site Reliability Engineering: How Google Runs Production Systems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Retrieved from 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https://sre.google/sre-book/handling-overload/</a:t>
            </a:r>
            <a:endParaRPr lang="en-US" sz="1700">
              <a:solidFill>
                <a:schemeClr val="bg1"/>
              </a:solidFill>
              <a:ea typeface="+mn-lt"/>
              <a:cs typeface="+mn-lt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Incident.io. (n.d.). </a:t>
            </a:r>
            <a:r>
              <a:rPr lang="en-US" sz="1700" i="1" dirty="0">
                <a:solidFill>
                  <a:schemeClr val="bg1"/>
                </a:solidFill>
                <a:ea typeface="+mn-lt"/>
                <a:cs typeface="+mn-lt"/>
              </a:rPr>
              <a:t>On-Call Rotation Best Practices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Retrieved April 27, 2025, from 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https://incident.io/hubs/on-call/on-call-rotation-best-practices</a:t>
            </a:r>
            <a:endParaRPr lang="en-US" sz="1700" dirty="0">
              <a:solidFill>
                <a:schemeClr val="bg1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PagerDuty. (n.d.). </a:t>
            </a:r>
            <a:r>
              <a:rPr lang="en-US" sz="1700" i="1" dirty="0">
                <a:solidFill>
                  <a:schemeClr val="bg1"/>
                </a:solidFill>
                <a:ea typeface="+mn-lt"/>
                <a:cs typeface="+mn-lt"/>
              </a:rPr>
              <a:t>Call Rotations and Schedules: What You Need to Know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Retrieved April 27, 2025, from 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https://www.pagerduty.com/resources/incident-management-response/learn/call-rotations-schedules/</a:t>
            </a:r>
            <a:endParaRPr lang="en-US" sz="1700" dirty="0">
              <a:solidFill>
                <a:schemeClr val="bg1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Scribd. (n.d.). </a:t>
            </a:r>
            <a:r>
              <a:rPr lang="en-US" sz="1700" i="1" dirty="0">
                <a:solidFill>
                  <a:schemeClr val="bg1"/>
                </a:solidFill>
                <a:ea typeface="+mn-lt"/>
                <a:cs typeface="+mn-lt"/>
              </a:rPr>
              <a:t>Practices for Pager Rotation Duties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Retrieved April 27, 2025, from 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https://www.scribd.com/presentation/659921218/PRACTICES-FOR-PAGER-ROTATION-DUTIES</a:t>
            </a:r>
            <a:endParaRPr lang="en-US" sz="17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chemeClr val="bg1"/>
              </a:solidFill>
              <a:latin typeface="Aptos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bg1"/>
              </a:solidFill>
              <a:latin typeface="Avenir Next LT Pro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700" dirty="0">
              <a:solidFill>
                <a:schemeClr val="bg1"/>
              </a:solidFill>
              <a:latin typeface="Avenir Next LT Pro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800" dirty="0">
              <a:solidFill>
                <a:schemeClr val="bg1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9572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4C5-E80A-96C7-AF3B-0A79D4C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Next LT Pro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B60E-5247-D54E-967B-0B486049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3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Pager rotation duties: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Pager duty = monitoring production systems + responding to alerts.</a:t>
            </a:r>
            <a:b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</a:b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Integral to DevOps: Operations + Development collaboration.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Goal: ensure system reliability and quick incident response.</a:t>
            </a: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4C5-E80A-96C7-AF3B-0A79D4C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Importance of Good Pager Rotations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B60E-5247-D54E-967B-0B486049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Guarantees high availability of services.</a:t>
            </a:r>
            <a:br>
              <a:rPr lang="en-US" dirty="0"/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Reduces engineer burnout.</a:t>
            </a:r>
            <a:br>
              <a:rPr lang="en-US" dirty="0"/>
            </a:b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Fosters shared responsibility within team.</a:t>
            </a:r>
            <a:br>
              <a:rPr lang="en-US" dirty="0"/>
            </a:b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Builds resilient systems.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5C1C6-A26B-9B74-567B-E794F4750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C8F2-3635-CAD1-54A2-E39FD0AC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Key Best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E975-4AE7-5009-5969-4593BE34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Create predictable, fair schedules.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Set clear escalation processes.</a:t>
            </a:r>
            <a:br>
              <a:rPr lang="en-US" dirty="0"/>
            </a:b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Evenly rotate on-call duties among engineers.</a:t>
            </a:r>
            <a:br>
              <a:rPr lang="en-US" dirty="0"/>
            </a:b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Document runbooks for common issues.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7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A2AB3-AA6C-49FE-9852-89911C71D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8831-5813-F3DF-1663-40EABE82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Reduce Toil and Improve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1D1E-ECB6-E17D-DB1D-4F45AB57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Automate frequent manual tasks.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Improve monitoring and alerting to reduce false positives.</a:t>
            </a:r>
            <a:br>
              <a:rPr lang="en-US" dirty="0"/>
            </a:b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Conduct blameless postmortems after incidents.</a:t>
            </a:r>
            <a:b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</a:b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Continuously improve system reliability.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6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90BE4-6687-32C9-DD75-D52BADD1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F03-8ACA-03A0-8477-F3FC6955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Minimize Burnout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0CD9-2AAD-CDA8-F52F-DB93864B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Limit overnight / weekend on-call shifts.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Provide recovery time (comp time or lighter shifts).</a:t>
            </a:r>
            <a:br>
              <a:rPr lang="en-US" dirty="0"/>
            </a:b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Foster psychological safety during incidents.</a:t>
            </a:r>
            <a:b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</a:b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Rotate leadership roles for major incidents.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6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5E0CD-FFD4-EDB0-5D93-C6C3AAC1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274C-628A-2BB3-AAA5-527D41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Tools That Help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EC1B-BF2F-205E-ACD9-BE322CE0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PagerDuty, </a:t>
            </a:r>
            <a:r>
              <a:rPr lang="en-US" dirty="0" err="1">
                <a:solidFill>
                  <a:schemeClr val="bg1"/>
                </a:solidFill>
                <a:latin typeface="Avenir Next LT Pro"/>
              </a:rPr>
              <a:t>Opsgenie</a:t>
            </a:r>
            <a:r>
              <a:rPr lang="en-US" dirty="0">
                <a:solidFill>
                  <a:schemeClr val="bg1"/>
                </a:solidFill>
                <a:latin typeface="Avenir Next LT Pro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venir Next LT Pro"/>
              </a:rPr>
              <a:t>VictorOps</a:t>
            </a:r>
            <a:r>
              <a:rPr lang="en-US" dirty="0">
                <a:solidFill>
                  <a:schemeClr val="bg1"/>
                </a:solidFill>
                <a:latin typeface="Avenir Next LT Pro"/>
              </a:rPr>
              <a:t>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Features: Alerting, escalation policies, scheduling.</a:t>
            </a:r>
            <a:br>
              <a:rPr lang="en-US" dirty="0"/>
            </a:b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Metrics tracking: Time to acknowledge and resolve alerts.</a:t>
            </a:r>
            <a:b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</a:b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Helps monitor team workload and stress levels.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5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DC5C-8009-0108-9FA9-B7372898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BE7-0A96-6747-10E6-4DB7DCC6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Case Study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3374-CF5F-640C-5921-5291A185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Netflix: Chaos engineering to prevent massive failures.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Google: Invests heavily in Site Reliability Engineering </a:t>
            </a:r>
            <a:b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(SRE) practices.</a:t>
            </a:r>
            <a:br>
              <a:rPr lang="en-US" dirty="0"/>
            </a:b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Outcome: More resilient and self-healing systems.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16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B57E5-199A-7C74-E612-AD55C48B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8C56-B371-560E-4B97-854F72B2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Key Takeaways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91AD-CA62-DD3E-F2AE-E66A810D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Good pager rotations = happy engineers + reliable systems.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Focus on fairness, automation, and mental health.</a:t>
            </a:r>
            <a:br>
              <a:rPr lang="en-US" dirty="0"/>
            </a:b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Continuous improvement is key.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24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Pager Rotation Duties In DevOps</vt:lpstr>
      <vt:lpstr>Introduction</vt:lpstr>
      <vt:lpstr>Importance of Good Pager Rotations</vt:lpstr>
      <vt:lpstr>Key Best Practices</vt:lpstr>
      <vt:lpstr>Reduce Toil and Improve Systems</vt:lpstr>
      <vt:lpstr>Minimize Burnout</vt:lpstr>
      <vt:lpstr>Tools That Help</vt:lpstr>
      <vt:lpstr>Case Study Examples</vt:lpstr>
      <vt:lpstr>Key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873</cp:revision>
  <dcterms:created xsi:type="dcterms:W3CDTF">2024-06-15T15:04:11Z</dcterms:created>
  <dcterms:modified xsi:type="dcterms:W3CDTF">2025-04-28T00:54:40Z</dcterms:modified>
</cp:coreProperties>
</file>