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64" r:id="rId4"/>
    <p:sldId id="272" r:id="rId5"/>
    <p:sldId id="273" r:id="rId6"/>
    <p:sldId id="278" r:id="rId7"/>
    <p:sldId id="274" r:id="rId8"/>
    <p:sldId id="276" r:id="rId9"/>
    <p:sldId id="277" r:id="rId10"/>
    <p:sldId id="282" r:id="rId11"/>
    <p:sldId id="275" r:id="rId12"/>
    <p:sldId id="279" r:id="rId13"/>
    <p:sldId id="281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BDE"/>
    <a:srgbClr val="CEF2C6"/>
    <a:srgbClr val="5F9E6E"/>
    <a:srgbClr val="CC8963"/>
    <a:srgbClr val="597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1C29F-01E2-46DF-A08A-5A49895B0933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C0CB6-4E5E-40E2-9486-EBA978F73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0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7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11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9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178E-82E8-4246-4646-B7474EDA0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6AB9C-2EB0-7E74-325D-1B83629E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3564C-F4DF-3E45-546F-4F12A50E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F7F7-644B-6FD4-F52F-3FA05E88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62A2-40C7-A46A-2AC8-5D8BE877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1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2161-98EB-EA31-A9DB-1725779C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72061-55AC-6698-35FF-41140C606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6363-8D6E-84AC-1EE7-EA53281D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3E52-800A-A855-4ECE-8CDB376A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BF21-8FE6-6C1F-90F9-F45B8821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6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53B40-982C-6D2C-8754-BC1949836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69EBD-EDC1-E920-AECC-48A029F9F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273B2-70B8-E714-D8E5-E3BBC04F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B5B6-3BCA-38C9-61E4-8FA560D5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5B82-CB00-A695-7C97-2F41A516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14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5127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505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410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2901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956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8241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9209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07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A0B7-9AA9-37BC-FEF7-DC99D52A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97F7-8158-471A-F973-5ABBAE3C6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24B78-7825-5CF2-BB80-3077B577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3962C-BA72-FE81-3894-7702CC86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095E-E444-31BC-EBD5-D0BA2CF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09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630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8752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41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691D-D303-A538-6FCC-118AB187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85A7E-73D9-CB5D-5472-013487B8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55B6-5DA3-5306-0A38-B475A862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4CB2-0BDC-55E0-E095-D8D13757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6C79-3D1D-D120-5822-AE5C563B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831B-4A8D-E2A9-0881-D33EF37E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A304-FB78-8F7A-8FBD-1E17BA1D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1EEB-E20A-3D25-64D6-512B299AD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F7C0-627B-1A96-CD35-F0BEC672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EC6EE-A0DA-F825-4DDC-F25E09AC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30EF-0634-C0F2-0B9C-9CB97A2E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6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1D3F-A686-CF65-A98D-439B8222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CFE0B-5448-99ED-214D-12EF27F4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A89C0-1067-C35A-CED3-65A779781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23F50-CA5E-6524-37ED-254CBD6BA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A9806-3313-20F9-886C-84A4F1CDD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83F02-BABB-42A1-2898-8DABCE54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D2D2F-A4EA-C5C5-6FE7-103FDA72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0E83D-27D7-FFE2-0646-606EE435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50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7946-0F63-9794-DB3A-83D6B00D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B48C1-BF8C-778D-EB02-62C57192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C164B-C343-FC79-BF3C-29DDC9FE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E200A-9F8C-7046-F343-F8E44FE2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9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A9B2E-CD5E-704E-F5F7-7F313FAE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3B9F1-4F53-F029-D319-AAD2ECE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79CD8-D71D-1735-2F72-8E10D356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9DE3-50A6-04FB-0B17-03013BF6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7B13-C1AC-DF6A-194C-19DEAA48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B0804-9D8C-57FE-D29F-DA86B30E7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AAD9-DCA8-CB46-F8BC-3BD9B409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916E-57AA-F93E-B044-30B50758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9410-96C5-0D76-1C6D-B333F40A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1653-D6FF-1935-BC4E-DCFDA449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E4E06-B2E2-9B19-951D-CDB8680CC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AE3EA-A998-8676-F610-5ECDA7410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25B7A-A52B-9EA1-BDAE-9ECEA27D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3162-ED3C-4F84-8BAA-972D9660EA1C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EA6C4-260E-75D3-BF15-716C032A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E0A65-47F0-3969-0E51-3FE5A5E2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427E-7293-EC7B-5835-B4D6593C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42EF7-20B9-33AA-D606-F5143F94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84E0-5194-F900-15BA-34EC4AC81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03162-ED3C-4F84-8BAA-972D9660EA1C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EAD45-FDB7-6668-9F0C-0C17AB32C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5244-2295-EE03-BECB-F0C07A14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1AB6-F094-4869-8A39-BFA272B8B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3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68739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2" name="Freeform: Shape 17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4" name="Freeform: Shape 17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223173" y="541409"/>
            <a:ext cx="4050636" cy="20787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ea typeface="+mj-ea"/>
                <a:cs typeface="+mj-cs"/>
              </a:rPr>
              <a:t>Digital Performance Accelerator: Unleashing Facebook Advertising Potential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371094" y="3846576"/>
            <a:ext cx="3438906" cy="207873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1700" dirty="0">
                <a:sym typeface="Roboto"/>
              </a:rPr>
              <a:t>Team Members: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Anisha Singh (as229583)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Anurag Sahu (as229468)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Arushi Sethi (as228398)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b="1" dirty="0"/>
              <a:t>Bindu Raghu Naga (br28722)</a:t>
            </a:r>
            <a:endParaRPr lang="en-US" sz="1700" b="1" dirty="0">
              <a:sym typeface="Roboto"/>
            </a:endParaRPr>
          </a:p>
        </p:txBody>
      </p:sp>
      <p:pic>
        <p:nvPicPr>
          <p:cNvPr id="9" name="Picture 8" descr="A close-up of words">
            <a:extLst>
              <a:ext uri="{FF2B5EF4-FFF2-40B4-BE49-F238E27FC236}">
                <a16:creationId xmlns:a16="http://schemas.microsoft.com/office/drawing/2014/main" id="{1E229D8D-F0FF-676D-219A-FCBC36A6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62" y="2670945"/>
            <a:ext cx="5530215" cy="36006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F690DD-C114-900C-728E-E7184D752723}"/>
              </a:ext>
            </a:extLst>
          </p:cNvPr>
          <p:cNvSpPr/>
          <p:nvPr/>
        </p:nvSpPr>
        <p:spPr>
          <a:xfrm>
            <a:off x="4788708" y="2080449"/>
            <a:ext cx="2834435" cy="957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rgbClr val="374151"/>
                </a:solidFill>
                <a:effectLst/>
                <a:latin typeface="Söhne"/>
              </a:rPr>
              <a:t>XYZ Company</a:t>
            </a:r>
            <a:endParaRPr lang="en-IN" sz="3600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1" name="Graphic 10" descr="Handshake outline">
            <a:extLst>
              <a:ext uri="{FF2B5EF4-FFF2-40B4-BE49-F238E27FC236}">
                <a16:creationId xmlns:a16="http://schemas.microsoft.com/office/drawing/2014/main" id="{57CEE40F-4FB6-BBD8-8BB7-CA57D5888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4998" y="2213745"/>
            <a:ext cx="914400" cy="914400"/>
          </a:xfrm>
          <a:prstGeom prst="rect">
            <a:avLst/>
          </a:prstGeom>
        </p:spPr>
      </p:pic>
      <p:pic>
        <p:nvPicPr>
          <p:cNvPr id="12" name="Picture 11" descr="A blue and black logo">
            <a:extLst>
              <a:ext uri="{FF2B5EF4-FFF2-40B4-BE49-F238E27FC236}">
                <a16:creationId xmlns:a16="http://schemas.microsoft.com/office/drawing/2014/main" id="{C982B324-14D1-F38F-EE76-F78E6E67D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175" y="1743360"/>
            <a:ext cx="3081332" cy="1733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1C5B3189-0C73-4968-43A6-909D0206D996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Step 1: Checking if the residuals are normally distributed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151631"/>
              </a:solidFill>
              <a:latin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CECC6-53A0-865D-D26A-198ADE67D9A7}"/>
              </a:ext>
            </a:extLst>
          </p:cNvPr>
          <p:cNvSpPr/>
          <p:nvPr/>
        </p:nvSpPr>
        <p:spPr>
          <a:xfrm>
            <a:off x="1920240" y="954567"/>
            <a:ext cx="7955280" cy="92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Null Hypothesis (H0)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Sample distribution is close to normal</a:t>
            </a:r>
          </a:p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Alternate Hypothesis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Sample distribution is not close to normal</a:t>
            </a:r>
          </a:p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Decision Rule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If p-value &lt; 0.05, reject H0; if p-value &gt; 0.05, cannot reject H0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6517D2-DF90-1BEA-7EE1-FC75342BA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33115"/>
              </p:ext>
            </p:extLst>
          </p:nvPr>
        </p:nvGraphicFramePr>
        <p:xfrm>
          <a:off x="975360" y="2487506"/>
          <a:ext cx="9875520" cy="23229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548297153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994574487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77044405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909151647"/>
                    </a:ext>
                  </a:extLst>
                </a:gridCol>
              </a:tblGrid>
              <a:tr h="554144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Conversion Rate (CR)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Click Through Rate (CTR)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Cost Per Click (CPC)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431738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Campaign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5.96e-10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8.42e-11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7.76e-08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981343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Campaign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4.15e-34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5.09e-34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2.58e-24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098704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Campaign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1.21e-33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1.22e-05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1.30e-31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971950"/>
                  </a:ext>
                </a:extLst>
              </a:tr>
            </a:tbl>
          </a:graphicData>
        </a:graphic>
      </p:graphicFrame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2A752B3-7033-92EC-2607-F4EB4D2EE2BB}"/>
              </a:ext>
            </a:extLst>
          </p:cNvPr>
          <p:cNvSpPr/>
          <p:nvPr/>
        </p:nvSpPr>
        <p:spPr>
          <a:xfrm>
            <a:off x="60498" y="5387891"/>
            <a:ext cx="12056607" cy="117955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CR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, CTR, and CPC for all three campaigns yield p-values much lower than 0.05, leading to the rejection of the null hypothesis. Consequently, the group residuals are not normally distributed for all three metrics, indicating non-normality across the campaigns.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A79AD9-02F3-D689-E039-9BE34922D152}"/>
              </a:ext>
            </a:extLst>
          </p:cNvPr>
          <p:cNvSpPr/>
          <p:nvPr/>
        </p:nvSpPr>
        <p:spPr>
          <a:xfrm>
            <a:off x="975360" y="2075790"/>
            <a:ext cx="7955280" cy="371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1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-values for Campaign 1, Campaign 2 and Campaign 3 for the three KPIs: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6864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1C5B3189-0C73-4968-43A6-909D0206D996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Step </a:t>
            </a: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: </a:t>
            </a:r>
            <a:r>
              <a:rPr lang="en-IN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Checking for Variance Homogenity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CECC6-53A0-865D-D26A-198ADE67D9A7}"/>
              </a:ext>
            </a:extLst>
          </p:cNvPr>
          <p:cNvSpPr/>
          <p:nvPr/>
        </p:nvSpPr>
        <p:spPr>
          <a:xfrm>
            <a:off x="1920240" y="954567"/>
            <a:ext cx="7955280" cy="92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Null Hypothesis (H0)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Variance is homogeneous.</a:t>
            </a:r>
          </a:p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Alternate Hypothesis (H1)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Variance is not homogeneous.</a:t>
            </a:r>
          </a:p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Decision Rule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If p-value &lt; 0.05, reject H0; if p-value &gt; 0.05, cannot reject H0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6517D2-DF90-1BEA-7EE1-FC75342BA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653363"/>
              </p:ext>
            </p:extLst>
          </p:nvPr>
        </p:nvGraphicFramePr>
        <p:xfrm>
          <a:off x="975360" y="2487506"/>
          <a:ext cx="9875520" cy="12146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548297153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994574487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77044405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909151647"/>
                    </a:ext>
                  </a:extLst>
                </a:gridCol>
              </a:tblGrid>
              <a:tr h="554144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Conversion Rate (CR)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Click Through Rate (CTR)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Cost Per Click (CPC)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431738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p-value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6.37e-29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9.04e-23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4.78e-83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981343"/>
                  </a:ext>
                </a:extLst>
              </a:tr>
            </a:tbl>
          </a:graphicData>
        </a:graphic>
      </p:graphicFrame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2A752B3-7033-92EC-2607-F4EB4D2EE2BB}"/>
              </a:ext>
            </a:extLst>
          </p:cNvPr>
          <p:cNvSpPr/>
          <p:nvPr/>
        </p:nvSpPr>
        <p:spPr>
          <a:xfrm>
            <a:off x="67696" y="4452113"/>
            <a:ext cx="12056607" cy="117955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rejection of the null hypothesis, indicated by p-values less than 0.05, suggests non-homogeneous variance. Given the non-compliance with normality and variance homogeneity, the Mann-Whitney U test is suitable for further analysis across all KPIs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A79AD9-02F3-D689-E039-9BE34922D152}"/>
              </a:ext>
            </a:extLst>
          </p:cNvPr>
          <p:cNvSpPr/>
          <p:nvPr/>
        </p:nvSpPr>
        <p:spPr>
          <a:xfrm>
            <a:off x="975360" y="2075790"/>
            <a:ext cx="8646160" cy="271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p-values using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Levene’s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Test for Campaign 1, Campaign 2 and Campaign 3 for the three KPIs: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28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1C5B3189-0C73-4968-43A6-909D0206D996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Step </a:t>
            </a: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3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: </a:t>
            </a: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Applying Mann Whitney U Test</a:t>
            </a:r>
            <a:endParaRPr lang="en-IN" sz="2400" b="1" dirty="0">
              <a:solidFill>
                <a:srgbClr val="151631"/>
              </a:solidFill>
              <a:latin typeface="Poppins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CECC6-53A0-865D-D26A-198ADE67D9A7}"/>
              </a:ext>
            </a:extLst>
          </p:cNvPr>
          <p:cNvSpPr/>
          <p:nvPr/>
        </p:nvSpPr>
        <p:spPr>
          <a:xfrm>
            <a:off x="1920240" y="954567"/>
            <a:ext cx="7955280" cy="92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Null Hypothesis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No difference in central tendency between groups</a:t>
            </a:r>
          </a:p>
          <a:p>
            <a:pPr algn="l"/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Alternate Hypothesis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: Difference in central tendency between groups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6517D2-DF90-1BEA-7EE1-FC75342BA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34357"/>
              </p:ext>
            </p:extLst>
          </p:nvPr>
        </p:nvGraphicFramePr>
        <p:xfrm>
          <a:off x="975360" y="2487506"/>
          <a:ext cx="9875520" cy="23229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548297153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994574487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77044405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909151647"/>
                    </a:ext>
                  </a:extLst>
                </a:gridCol>
              </a:tblGrid>
              <a:tr h="554144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Conversion Rate (CR)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Click Through Rate (CTR)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Cost Per Click (CPC)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431738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Campaign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0.43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0.79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981343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Campaign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1.75e-133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5.77e-95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3.20e-76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098704"/>
                  </a:ext>
                </a:extLst>
              </a:tr>
              <a:tr h="554144">
                <a:tc>
                  <a:txBody>
                    <a:bodyPr/>
                    <a:lstStyle/>
                    <a:p>
                      <a:r>
                        <a:rPr lang="en-IN" b="1" dirty="0"/>
                        <a:t>Campaign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6.63e-31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8.02e-20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1.97e-18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97195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6A79AD9-02F3-D689-E039-9BE34922D152}"/>
              </a:ext>
            </a:extLst>
          </p:cNvPr>
          <p:cNvSpPr/>
          <p:nvPr/>
        </p:nvSpPr>
        <p:spPr>
          <a:xfrm>
            <a:off x="975360" y="2075790"/>
            <a:ext cx="7955280" cy="371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1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-values for Campaign 1, Campaign 2 and Campaign 3 for the three KPIs: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77415-05F2-9EA4-EB61-1B38F6F996B6}"/>
              </a:ext>
            </a:extLst>
          </p:cNvPr>
          <p:cNvSpPr/>
          <p:nvPr/>
        </p:nvSpPr>
        <p:spPr>
          <a:xfrm>
            <a:off x="0" y="5435600"/>
            <a:ext cx="12192000" cy="9586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 significant difference for campaigns_1 vs. campaign_2 at 0.01667 significance level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Statistically significant differences found for campaigns_2 vs. campaign_3 and campaigns_3 vs. 1 in CR, CTR, and CPC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Emphasizes the need to address variations between campaigns 2 and 3, and campaigns 3 and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8EE46-38D9-2078-271D-DF8C30DE00ED}"/>
              </a:ext>
            </a:extLst>
          </p:cNvPr>
          <p:cNvSpPr/>
          <p:nvPr/>
        </p:nvSpPr>
        <p:spPr>
          <a:xfrm>
            <a:off x="335280" y="5030125"/>
            <a:ext cx="7955280" cy="371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1" dirty="0">
                <a:solidFill>
                  <a:srgbClr val="374151"/>
                </a:solidFill>
                <a:latin typeface="Söhne"/>
              </a:rPr>
              <a:t>Key Takeaways</a:t>
            </a:r>
            <a:r>
              <a:rPr lang="en-US" sz="1600" b="1" i="1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1600" b="0" i="1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061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EDBD4-37BD-8B6F-4E69-824FBF9F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658" y="802167"/>
            <a:ext cx="4439382" cy="3185909"/>
          </a:xfrm>
          <a:prstGeom prst="rect">
            <a:avLst/>
          </a:prstGeom>
        </p:spPr>
      </p:pic>
      <p:sp>
        <p:nvSpPr>
          <p:cNvPr id="4" name="Google Shape;164;p13">
            <a:extLst>
              <a:ext uri="{FF2B5EF4-FFF2-40B4-BE49-F238E27FC236}">
                <a16:creationId xmlns:a16="http://schemas.microsoft.com/office/drawing/2014/main" id="{AD1D8E3A-D945-7DA4-646D-9B2D91C34914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lang="en-IN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Customer Segmentation: K-Means clustering and Average CLV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A05B7-765F-309C-A1F6-A175996CB64C}"/>
              </a:ext>
            </a:extLst>
          </p:cNvPr>
          <p:cNvSpPr/>
          <p:nvPr/>
        </p:nvSpPr>
        <p:spPr>
          <a:xfrm>
            <a:off x="416928" y="4179221"/>
            <a:ext cx="2458352" cy="413099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 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EDB56-025A-A891-8566-C3ED74579C58}"/>
              </a:ext>
            </a:extLst>
          </p:cNvPr>
          <p:cNvSpPr/>
          <p:nvPr/>
        </p:nvSpPr>
        <p:spPr>
          <a:xfrm>
            <a:off x="3266712" y="4179333"/>
            <a:ext cx="2458352" cy="412988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C44CC-5FA6-B0A5-F170-C215CBB44A0C}"/>
              </a:ext>
            </a:extLst>
          </p:cNvPr>
          <p:cNvSpPr/>
          <p:nvPr/>
        </p:nvSpPr>
        <p:spPr>
          <a:xfrm>
            <a:off x="6116496" y="4183720"/>
            <a:ext cx="2458352" cy="408600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D692C-FBAB-AD73-68B4-B8E80500CB8C}"/>
              </a:ext>
            </a:extLst>
          </p:cNvPr>
          <p:cNvSpPr txBox="1"/>
          <p:nvPr/>
        </p:nvSpPr>
        <p:spPr>
          <a:xfrm>
            <a:off x="416928" y="4655205"/>
            <a:ext cx="2458352" cy="2123658"/>
          </a:xfrm>
          <a:prstGeom prst="rect">
            <a:avLst/>
          </a:prstGeom>
          <a:solidFill>
            <a:srgbClr val="FFFFFF"/>
          </a:solidFill>
          <a:ln>
            <a:solidFill>
              <a:srgbClr val="597B7C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374151"/>
                </a:solidFill>
                <a:effectLst/>
                <a:latin typeface="Söhne"/>
              </a:rPr>
              <a:t>Average CLV: 100.59 units</a:t>
            </a: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Customers with moderate CLV, indicating opportunities for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Marketing strategies should focus on promotions, upselling, and cross-selling, utilizing data-driven marketing and analytics for further enhancement.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6DA9E-65D7-7294-F17B-53AA4697937D}"/>
              </a:ext>
            </a:extLst>
          </p:cNvPr>
          <p:cNvSpPr txBox="1"/>
          <p:nvPr/>
        </p:nvSpPr>
        <p:spPr>
          <a:xfrm>
            <a:off x="3266712" y="4655205"/>
            <a:ext cx="2458352" cy="2123658"/>
          </a:xfrm>
          <a:prstGeom prst="rect">
            <a:avLst/>
          </a:prstGeom>
          <a:solidFill>
            <a:srgbClr val="FFFFFF"/>
          </a:solidFill>
          <a:ln>
            <a:solidFill>
              <a:srgbClr val="F3C108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374151"/>
                </a:solidFill>
                <a:effectLst/>
                <a:latin typeface="Söhne"/>
              </a:rPr>
              <a:t>Average CLV: 269.21 units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Most valuable customers with the highest average CLV.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Tailored marketing efforts, loyalty programs, and excellent customer service are crucial for retaining and upselling to this group.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BD45-08BE-A10E-1DDC-51326225A961}"/>
              </a:ext>
            </a:extLst>
          </p:cNvPr>
          <p:cNvSpPr txBox="1"/>
          <p:nvPr/>
        </p:nvSpPr>
        <p:spPr>
          <a:xfrm>
            <a:off x="6116496" y="4655205"/>
            <a:ext cx="2458352" cy="2123658"/>
          </a:xfrm>
          <a:prstGeom prst="rect">
            <a:avLst/>
          </a:prstGeom>
          <a:solidFill>
            <a:srgbClr val="FFFFFF"/>
          </a:solidFill>
          <a:ln>
            <a:solidFill>
              <a:srgbClr val="88C765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374151"/>
                </a:solidFill>
                <a:effectLst/>
                <a:latin typeface="Söhne"/>
              </a:rPr>
              <a:t>Average CLV: 500.79 units</a:t>
            </a: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Customers with exceptionally high average CLV, presenting a massive long-term profitability potential.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Specialized marketing campaigns, exclusive offers, and strong customer retention strategies can maximize revenue.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4FB2C1-CA96-23D2-4461-9F6DEEE7B5D4}"/>
              </a:ext>
            </a:extLst>
          </p:cNvPr>
          <p:cNvSpPr/>
          <p:nvPr/>
        </p:nvSpPr>
        <p:spPr>
          <a:xfrm>
            <a:off x="8966280" y="4179221"/>
            <a:ext cx="2458352" cy="408600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DEA03-8F6F-376A-36EB-DFBF742D4AC8}"/>
              </a:ext>
            </a:extLst>
          </p:cNvPr>
          <p:cNvSpPr txBox="1"/>
          <p:nvPr/>
        </p:nvSpPr>
        <p:spPr>
          <a:xfrm>
            <a:off x="8966280" y="4650706"/>
            <a:ext cx="2458352" cy="2123658"/>
          </a:xfrm>
          <a:prstGeom prst="rect">
            <a:avLst/>
          </a:prstGeom>
          <a:solidFill>
            <a:srgbClr val="FFFFFF"/>
          </a:solidFill>
          <a:ln>
            <a:solidFill>
              <a:srgbClr val="88C765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374151"/>
                </a:solidFill>
                <a:effectLst/>
                <a:latin typeface="Söhne"/>
              </a:rPr>
              <a:t>Average CLV: 12.12 units</a:t>
            </a: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Customers with the lowest average CLV, requiring dedicated analysis and targeted approaches for CLV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Re-engagement campaigns, targeted promotions, and understanding the reasons for lower CLV are essential to convert this group into higher CLV customers over time.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1574D-E72F-C11C-89DC-C0FEA0E85176}"/>
              </a:ext>
            </a:extLst>
          </p:cNvPr>
          <p:cNvSpPr/>
          <p:nvPr/>
        </p:nvSpPr>
        <p:spPr>
          <a:xfrm>
            <a:off x="5956244" y="4064000"/>
            <a:ext cx="2814320" cy="275336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8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6796C69D-AC88-830E-E00F-1AE961DF1C1E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lang="en-IN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Conclusion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B8569-CDA7-F330-6331-D00932FA0FEC}"/>
              </a:ext>
            </a:extLst>
          </p:cNvPr>
          <p:cNvSpPr/>
          <p:nvPr/>
        </p:nvSpPr>
        <p:spPr>
          <a:xfrm>
            <a:off x="0" y="1473200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1.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Valuable insights from the analysis provide guidance for future decision-making and strategy development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9F7E7-E18F-16F0-DA50-FAC3BC45E33D}"/>
              </a:ext>
            </a:extLst>
          </p:cNvPr>
          <p:cNvSpPr/>
          <p:nvPr/>
        </p:nvSpPr>
        <p:spPr>
          <a:xfrm>
            <a:off x="0" y="2569802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2.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Integration of additional data sources and understanding the customer journey beyond initial clicks are essential for   comprehensive campaign performance evaluation.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BA982-F7AD-57E1-FFA0-8AEA6433034B}"/>
              </a:ext>
            </a:extLst>
          </p:cNvPr>
          <p:cNvSpPr/>
          <p:nvPr/>
        </p:nvSpPr>
        <p:spPr>
          <a:xfrm>
            <a:off x="0" y="3666404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3.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Remarketing and retargeting opportunities are evident, emphasizing the significance of nurturing leads over time and maximizing campaign impact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06755-539A-C4A4-E075-F37510D6F143}"/>
              </a:ext>
            </a:extLst>
          </p:cNvPr>
          <p:cNvSpPr/>
          <p:nvPr/>
        </p:nvSpPr>
        <p:spPr>
          <a:xfrm>
            <a:off x="0" y="4763006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4.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Data-driven marketing aligned with clear business objectives is vital for informed decision-making, ultimately leading to enhanced return on investment and improved long-term success, including optimized CLV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2626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6796C69D-AC88-830E-E00F-1AE961DF1C1E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lang="en-IN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Recommendations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B8569-CDA7-F330-6331-D00932FA0FEC}"/>
              </a:ext>
            </a:extLst>
          </p:cNvPr>
          <p:cNvSpPr/>
          <p:nvPr/>
        </p:nvSpPr>
        <p:spPr>
          <a:xfrm>
            <a:off x="0" y="1473200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1.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A/B testing highlights the superior performance of campaigns_1 and _2, emphasizing the need for cautious scaling to accommodate potential changes at a larger audience scale.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9F7E7-E18F-16F0-DA50-FAC3BC45E33D}"/>
              </a:ext>
            </a:extLst>
          </p:cNvPr>
          <p:cNvSpPr/>
          <p:nvPr/>
        </p:nvSpPr>
        <p:spPr>
          <a:xfrm>
            <a:off x="0" y="2569802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2.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Campaign_3's large reach and conversion numbers are juxtaposed with its efficiency, warranting an investigation into its limited engagement, given its broader exposure.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BA982-F7AD-57E1-FFA0-8AEA6433034B}"/>
              </a:ext>
            </a:extLst>
          </p:cNvPr>
          <p:cNvSpPr/>
          <p:nvPr/>
        </p:nvSpPr>
        <p:spPr>
          <a:xfrm>
            <a:off x="0" y="3666404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3.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Targeting the 30-34 age group for enhanced user engagement is recommended, with a call for further investigation into other age groups exhibiting lower ad interactions.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06755-539A-C4A4-E075-F37510D6F143}"/>
              </a:ext>
            </a:extLst>
          </p:cNvPr>
          <p:cNvSpPr/>
          <p:nvPr/>
        </p:nvSpPr>
        <p:spPr>
          <a:xfrm>
            <a:off x="0" y="4763006"/>
            <a:ext cx="12192000" cy="6897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</a:t>
            </a:r>
            <a:r>
              <a:rPr lang="en-IN" sz="2000" b="1" dirty="0">
                <a:solidFill>
                  <a:srgbClr val="374151"/>
                </a:solidFill>
                <a:latin typeface="Söhne"/>
              </a:rPr>
              <a:t>4.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CLV analysis highlights Campaign_3, 45-49 age group, and female customers for profitability. Aligning strategies fosters enduring customer relationships, emphasizing CLV's role in informed decisions and better experiences.</a:t>
            </a:r>
            <a:endParaRPr lang="en-IN" sz="2000" b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1741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21"/>
          <p:cNvSpPr/>
          <p:nvPr/>
        </p:nvSpPr>
        <p:spPr>
          <a:xfrm>
            <a:off x="3851461" y="2270426"/>
            <a:ext cx="4066837" cy="98798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Fira Sans"/>
              </a:rPr>
              <a:t>Need for understanding the complexities of Facebook advertising and the allocation of advertising budgets</a:t>
            </a:r>
            <a:endParaRPr lang="en-US" sz="1600" dirty="0">
              <a:solidFill>
                <a:srgbClr val="000000"/>
              </a:solidFill>
              <a:latin typeface="Fira Sans"/>
              <a:sym typeface="Fira Sans"/>
            </a:endParaRPr>
          </a:p>
        </p:txBody>
      </p:sp>
      <p:sp>
        <p:nvSpPr>
          <p:cNvPr id="22" name="Google Shape;1701;p21">
            <a:extLst>
              <a:ext uri="{FF2B5EF4-FFF2-40B4-BE49-F238E27FC236}">
                <a16:creationId xmlns:a16="http://schemas.microsoft.com/office/drawing/2014/main" id="{CF91C4A3-2EB4-ADE0-CD86-598603377DE1}"/>
              </a:ext>
            </a:extLst>
          </p:cNvPr>
          <p:cNvSpPr/>
          <p:nvPr/>
        </p:nvSpPr>
        <p:spPr>
          <a:xfrm>
            <a:off x="195670" y="2811366"/>
            <a:ext cx="3170637" cy="2901639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Fira Sans Medium"/>
              </a:rPr>
              <a:t>How can XYZ Company focus on Facebook campaigns to boost conversions and sales?</a:t>
            </a:r>
            <a:endParaRPr sz="2400" dirty="0">
              <a:solidFill>
                <a:srgbClr val="000000"/>
              </a:solidFill>
              <a:latin typeface="Fira Sans Medium"/>
              <a:sym typeface="Fira Sans Medium"/>
            </a:endParaRPr>
          </a:p>
        </p:txBody>
      </p:sp>
      <p:sp>
        <p:nvSpPr>
          <p:cNvPr id="11" name="Google Shape;1704;p21">
            <a:extLst>
              <a:ext uri="{FF2B5EF4-FFF2-40B4-BE49-F238E27FC236}">
                <a16:creationId xmlns:a16="http://schemas.microsoft.com/office/drawing/2014/main" id="{329ABE20-4AF3-F41B-C24B-A8334837B29F}"/>
              </a:ext>
            </a:extLst>
          </p:cNvPr>
          <p:cNvSpPr/>
          <p:nvPr/>
        </p:nvSpPr>
        <p:spPr>
          <a:xfrm>
            <a:off x="3851461" y="5172064"/>
            <a:ext cx="4087612" cy="995086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Fira Sans"/>
              </a:rPr>
              <a:t>Varying key performance indicators (KPIs) based on different business objectives, such as brand awareness or revenue maximization</a:t>
            </a:r>
            <a:endParaRPr sz="1600" dirty="0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5" name="Google Shape;1704;p21">
            <a:extLst>
              <a:ext uri="{FF2B5EF4-FFF2-40B4-BE49-F238E27FC236}">
                <a16:creationId xmlns:a16="http://schemas.microsoft.com/office/drawing/2014/main" id="{A2A2C80C-FCDA-D5AE-7D49-B5710DA11B25}"/>
              </a:ext>
            </a:extLst>
          </p:cNvPr>
          <p:cNvSpPr/>
          <p:nvPr/>
        </p:nvSpPr>
        <p:spPr>
          <a:xfrm>
            <a:off x="3851461" y="3721245"/>
            <a:ext cx="4087612" cy="98798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Fira Sans"/>
              </a:rPr>
              <a:t>Emphasis on the customized data analysis approach to derive actionable insights for XYZ Company's distinct marketing strategies and objectives</a:t>
            </a:r>
            <a:endParaRPr lang="en-US" sz="1600" dirty="0">
              <a:solidFill>
                <a:srgbClr val="000000"/>
              </a:solidFill>
              <a:latin typeface="Fira Sans"/>
              <a:sym typeface="Fira Sans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4E0E69A-BDE7-92AA-6F90-F53C1C483E33}"/>
              </a:ext>
            </a:extLst>
          </p:cNvPr>
          <p:cNvSpPr/>
          <p:nvPr/>
        </p:nvSpPr>
        <p:spPr>
          <a:xfrm>
            <a:off x="7918298" y="2062480"/>
            <a:ext cx="552251" cy="43078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519E1-DA75-70ED-90CC-9B84938D524F}"/>
              </a:ext>
            </a:extLst>
          </p:cNvPr>
          <p:cNvSpPr/>
          <p:nvPr/>
        </p:nvSpPr>
        <p:spPr>
          <a:xfrm>
            <a:off x="8609628" y="1118382"/>
            <a:ext cx="3396282" cy="687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Business Objective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FE3672-E31C-0EEA-861A-042C68B75F4A}"/>
              </a:ext>
            </a:extLst>
          </p:cNvPr>
          <p:cNvSpPr/>
          <p:nvPr/>
        </p:nvSpPr>
        <p:spPr>
          <a:xfrm>
            <a:off x="8609628" y="3173880"/>
            <a:ext cx="3396282" cy="20827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Align data-driven insights with XYZ Company's business aspirations, optimizing conversions and ad performance, while effectively managing the advertising budget</a:t>
            </a:r>
            <a:endParaRPr lang="en-IN" sz="18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92ECBA-143B-272D-6BF9-CA5F154407DD}"/>
              </a:ext>
            </a:extLst>
          </p:cNvPr>
          <p:cNvSpPr/>
          <p:nvPr/>
        </p:nvSpPr>
        <p:spPr>
          <a:xfrm>
            <a:off x="4346237" y="1118382"/>
            <a:ext cx="3396282" cy="687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Approach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FE1D08-5159-45D3-20CB-6931C4E400B4}"/>
              </a:ext>
            </a:extLst>
          </p:cNvPr>
          <p:cNvSpPr/>
          <p:nvPr/>
        </p:nvSpPr>
        <p:spPr>
          <a:xfrm>
            <a:off x="82847" y="1118382"/>
            <a:ext cx="3396282" cy="687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Business Question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Google Shape;164;p13">
            <a:extLst>
              <a:ext uri="{FF2B5EF4-FFF2-40B4-BE49-F238E27FC236}">
                <a16:creationId xmlns:a16="http://schemas.microsoft.com/office/drawing/2014/main" id="{60AEB8A4-3CB5-FFBF-6E29-C4039D805727}"/>
              </a:ext>
            </a:extLst>
          </p:cNvPr>
          <p:cNvSpPr txBox="1"/>
          <p:nvPr/>
        </p:nvSpPr>
        <p:spPr>
          <a:xfrm>
            <a:off x="0" y="214038"/>
            <a:ext cx="12192000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Business Story: Optimizing Conversions through Facebook Advertising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13">
            <a:extLst>
              <a:ext uri="{FF2B5EF4-FFF2-40B4-BE49-F238E27FC236}">
                <a16:creationId xmlns:a16="http://schemas.microsoft.com/office/drawing/2014/main" id="{6B325928-0BB6-64E1-656C-732F42D623B4}"/>
              </a:ext>
            </a:extLst>
          </p:cNvPr>
          <p:cNvSpPr txBox="1"/>
          <p:nvPr/>
        </p:nvSpPr>
        <p:spPr>
          <a:xfrm>
            <a:off x="757050" y="214038"/>
            <a:ext cx="10824553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Overview of the Dataset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987938-2DFE-3B30-3B37-170D8F90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0" y="792007"/>
            <a:ext cx="10824553" cy="2300428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085DA22-512E-17E9-3FE4-67922772B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67006"/>
              </p:ext>
            </p:extLst>
          </p:nvPr>
        </p:nvGraphicFramePr>
        <p:xfrm>
          <a:off x="718616" y="3190660"/>
          <a:ext cx="5450710" cy="35665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8434">
                  <a:extLst>
                    <a:ext uri="{9D8B030D-6E8A-4147-A177-3AD203B41FA5}">
                      <a16:colId xmlns:a16="http://schemas.microsoft.com/office/drawing/2014/main" val="2271687461"/>
                    </a:ext>
                  </a:extLst>
                </a:gridCol>
                <a:gridCol w="3792276">
                  <a:extLst>
                    <a:ext uri="{9D8B030D-6E8A-4147-A177-3AD203B41FA5}">
                      <a16:colId xmlns:a16="http://schemas.microsoft.com/office/drawing/2014/main" val="3520001156"/>
                    </a:ext>
                  </a:extLst>
                </a:gridCol>
              </a:tblGrid>
              <a:tr h="41668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508926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ad_id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an unique ID for each ad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997961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xyz_campaign_id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an ID associated with each ad campaign of XYZ company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006565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fb_campaign_id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an ID associated with how Facebook tracks each campaign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00083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age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age of the person to whom the ad is shown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849810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gender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gender of the person to whim the add is shown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098732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interest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 code specifying the category to which the person’s interest belongs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993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DF41FC2-4462-29A1-E7C4-1A3968CD3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55326"/>
              </p:ext>
            </p:extLst>
          </p:nvPr>
        </p:nvGraphicFramePr>
        <p:xfrm>
          <a:off x="6387896" y="3190660"/>
          <a:ext cx="5450710" cy="3149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5064">
                  <a:extLst>
                    <a:ext uri="{9D8B030D-6E8A-4147-A177-3AD203B41FA5}">
                      <a16:colId xmlns:a16="http://schemas.microsoft.com/office/drawing/2014/main" val="2271687461"/>
                    </a:ext>
                  </a:extLst>
                </a:gridCol>
                <a:gridCol w="3395646">
                  <a:extLst>
                    <a:ext uri="{9D8B030D-6E8A-4147-A177-3AD203B41FA5}">
                      <a16:colId xmlns:a16="http://schemas.microsoft.com/office/drawing/2014/main" val="3520001156"/>
                    </a:ext>
                  </a:extLst>
                </a:gridCol>
              </a:tblGrid>
              <a:tr h="41668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508926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Impressions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the number of times the ad was shown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997961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Clicks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number of clicks on for that ad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006565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Amount paid by company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xyz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to Facebook, to show that ad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00083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Total_conversion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Total number of people who enquired about the product after seeing the ad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849810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Approved_conversion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Total number of people who bought the product after seeing the ad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09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76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13">
            <a:extLst>
              <a:ext uri="{FF2B5EF4-FFF2-40B4-BE49-F238E27FC236}">
                <a16:creationId xmlns:a16="http://schemas.microsoft.com/office/drawing/2014/main" id="{6B325928-0BB6-64E1-656C-732F42D623B4}"/>
              </a:ext>
            </a:extLst>
          </p:cNvPr>
          <p:cNvSpPr txBox="1"/>
          <p:nvPr/>
        </p:nvSpPr>
        <p:spPr>
          <a:xfrm>
            <a:off x="0" y="214038"/>
            <a:ext cx="12192000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For certain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 crucial analysis, we performed feature engineering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99000-CB4A-E347-9606-6C097D441992}"/>
              </a:ext>
            </a:extLst>
          </p:cNvPr>
          <p:cNvSpPr/>
          <p:nvPr/>
        </p:nvSpPr>
        <p:spPr>
          <a:xfrm>
            <a:off x="687486" y="1398227"/>
            <a:ext cx="2834450" cy="8262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Conversion Rate (CR)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3C05B-237A-A3D4-236F-654A44295BF5}"/>
              </a:ext>
            </a:extLst>
          </p:cNvPr>
          <p:cNvSpPr/>
          <p:nvPr/>
        </p:nvSpPr>
        <p:spPr>
          <a:xfrm>
            <a:off x="687296" y="2488534"/>
            <a:ext cx="2834450" cy="8262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Click-Through Rate (CTR)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0F6A5-9FC5-F4BC-E3E9-E2ADECD46F29}"/>
              </a:ext>
            </a:extLst>
          </p:cNvPr>
          <p:cNvSpPr/>
          <p:nvPr/>
        </p:nvSpPr>
        <p:spPr>
          <a:xfrm>
            <a:off x="687296" y="3603531"/>
            <a:ext cx="2834450" cy="826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Cost Per Click (CPC)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8EEA4-45FD-BF0B-7515-AE2B50F27614}"/>
              </a:ext>
            </a:extLst>
          </p:cNvPr>
          <p:cNvSpPr/>
          <p:nvPr/>
        </p:nvSpPr>
        <p:spPr>
          <a:xfrm>
            <a:off x="4338320" y="1396498"/>
            <a:ext cx="7508240" cy="827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CR quantifies the percentage of users who take action after viewing an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It helps assess the ad's effectiveness in motivating users to engage or make a purchase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E0C0B-149D-B961-B392-F78B54F33B1F}"/>
              </a:ext>
            </a:extLst>
          </p:cNvPr>
          <p:cNvSpPr/>
          <p:nvPr/>
        </p:nvSpPr>
        <p:spPr>
          <a:xfrm>
            <a:off x="4338320" y="2488534"/>
            <a:ext cx="7508240" cy="827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CTR indicates the proportion of users who clicked out of the total ad viewers</a:t>
            </a:r>
            <a:endParaRPr lang="en-IN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It measures how well the ad captures users' interest, reflecting the ad's effectiveness in engaging the intended audience</a:t>
            </a:r>
            <a:endParaRPr lang="en-IN" sz="16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DAD496-33BD-60C0-4C06-7AD092011311}"/>
              </a:ext>
            </a:extLst>
          </p:cNvPr>
          <p:cNvSpPr/>
          <p:nvPr/>
        </p:nvSpPr>
        <p:spPr>
          <a:xfrm>
            <a:off x="4338320" y="3603531"/>
            <a:ext cx="7508240" cy="827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CPC measures the cost for each click generated by an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It helps evaluate the cost-effectiveness of acquiring user attention, indicating whether the spending on attracting users is economical</a:t>
            </a:r>
            <a:endParaRPr lang="en-IN" sz="16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6FFF191-AA14-8CC2-8E28-051E1385FBF7}"/>
              </a:ext>
            </a:extLst>
          </p:cNvPr>
          <p:cNvSpPr/>
          <p:nvPr/>
        </p:nvSpPr>
        <p:spPr>
          <a:xfrm>
            <a:off x="3701528" y="1602204"/>
            <a:ext cx="457200" cy="416560"/>
          </a:xfrm>
          <a:prstGeom prst="rightArrow">
            <a:avLst/>
          </a:prstGeom>
          <a:solidFill>
            <a:srgbClr val="C1D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A7D6D48-321C-D77C-0361-22ED2068A424}"/>
              </a:ext>
            </a:extLst>
          </p:cNvPr>
          <p:cNvSpPr/>
          <p:nvPr/>
        </p:nvSpPr>
        <p:spPr>
          <a:xfrm>
            <a:off x="3701433" y="2681257"/>
            <a:ext cx="457200" cy="416560"/>
          </a:xfrm>
          <a:prstGeom prst="rightArrow">
            <a:avLst/>
          </a:prstGeom>
          <a:solidFill>
            <a:srgbClr val="C1D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0EA4350-1F3E-C096-7574-9E87F4101F56}"/>
              </a:ext>
            </a:extLst>
          </p:cNvPr>
          <p:cNvSpPr/>
          <p:nvPr/>
        </p:nvSpPr>
        <p:spPr>
          <a:xfrm>
            <a:off x="3701433" y="3796254"/>
            <a:ext cx="457200" cy="416560"/>
          </a:xfrm>
          <a:prstGeom prst="rightArrow">
            <a:avLst/>
          </a:prstGeom>
          <a:solidFill>
            <a:srgbClr val="C1D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B596EE-975C-D842-20E0-3DBF0A36020D}"/>
              </a:ext>
            </a:extLst>
          </p:cNvPr>
          <p:cNvSpPr/>
          <p:nvPr/>
        </p:nvSpPr>
        <p:spPr>
          <a:xfrm>
            <a:off x="687296" y="4714225"/>
            <a:ext cx="2834450" cy="8262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Customer Lifetime Value (CLV)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E37C5-0880-B126-27B7-F1E1B9C0185A}"/>
              </a:ext>
            </a:extLst>
          </p:cNvPr>
          <p:cNvSpPr/>
          <p:nvPr/>
        </p:nvSpPr>
        <p:spPr>
          <a:xfrm>
            <a:off x="4338320" y="4663424"/>
            <a:ext cx="7508240" cy="10566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4151"/>
                </a:solidFill>
                <a:latin typeface="Söhne"/>
              </a:rPr>
              <a:t>CLV is a vital metric that reflects the total anticipated revenue from a customer over their entire association with a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4151"/>
                </a:solidFill>
                <a:latin typeface="Söhne"/>
              </a:rPr>
              <a:t>It aids in identifying valuable customer segments, prioritizing marketing endeavors, and customizing strategies to ensure long-term profitability</a:t>
            </a:r>
            <a:endParaRPr lang="en-IN" sz="16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C0F1194-47A9-3E5E-786D-2AA9D8E0A13E}"/>
              </a:ext>
            </a:extLst>
          </p:cNvPr>
          <p:cNvSpPr/>
          <p:nvPr/>
        </p:nvSpPr>
        <p:spPr>
          <a:xfrm>
            <a:off x="3701433" y="4906948"/>
            <a:ext cx="457200" cy="416560"/>
          </a:xfrm>
          <a:prstGeom prst="rightArrow">
            <a:avLst/>
          </a:prstGeom>
          <a:solidFill>
            <a:srgbClr val="C1D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83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13">
            <a:extLst>
              <a:ext uri="{FF2B5EF4-FFF2-40B4-BE49-F238E27FC236}">
                <a16:creationId xmlns:a16="http://schemas.microsoft.com/office/drawing/2014/main" id="{6B325928-0BB6-64E1-656C-732F42D623B4}"/>
              </a:ext>
            </a:extLst>
          </p:cNvPr>
          <p:cNvSpPr txBox="1"/>
          <p:nvPr/>
        </p:nvSpPr>
        <p:spPr>
          <a:xfrm>
            <a:off x="0" y="214038"/>
            <a:ext cx="12192000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Understanding Ad Campaign Effectiveness: Correlation Analysis</a:t>
            </a:r>
            <a:endParaRPr lang="en-US" sz="2400" b="1" dirty="0">
              <a:solidFill>
                <a:srgbClr val="151631"/>
              </a:solidFill>
              <a:latin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8EEA4-45FD-BF0B-7515-AE2B50F27614}"/>
              </a:ext>
            </a:extLst>
          </p:cNvPr>
          <p:cNvSpPr/>
          <p:nvPr/>
        </p:nvSpPr>
        <p:spPr>
          <a:xfrm>
            <a:off x="6695089" y="1276414"/>
            <a:ext cx="5088793" cy="827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Impressions and Approved Conversions exhibit a significant positive correlation, indicating that increased ad visibility leads to a higher likelihood of successful sales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E0C0B-149D-B961-B392-F78B54F33B1F}"/>
              </a:ext>
            </a:extLst>
          </p:cNvPr>
          <p:cNvSpPr/>
          <p:nvPr/>
        </p:nvSpPr>
        <p:spPr>
          <a:xfrm>
            <a:off x="6705599" y="2634198"/>
            <a:ext cx="5088790" cy="827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Total Conversion also demonstrates a positive correlation with Approved Conversions, highlighting the importance of initial interest as a precursor to confirmed purchases</a:t>
            </a:r>
            <a:endParaRPr lang="en-IN" sz="16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DAD496-33BD-60C0-4C06-7AD092011311}"/>
              </a:ext>
            </a:extLst>
          </p:cNvPr>
          <p:cNvSpPr/>
          <p:nvPr/>
        </p:nvSpPr>
        <p:spPr>
          <a:xfrm>
            <a:off x="6716110" y="4031569"/>
            <a:ext cx="5088789" cy="827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Clicks and Spent show weaker correlations with Approved Conversions, emphasizing the relatively diminished impact of these metrics on direct sales</a:t>
            </a:r>
            <a:endParaRPr lang="en-IN" sz="1600" b="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8" name="Picture 7" descr="A diagram of a conversion rate">
            <a:extLst>
              <a:ext uri="{FF2B5EF4-FFF2-40B4-BE49-F238E27FC236}">
                <a16:creationId xmlns:a16="http://schemas.microsoft.com/office/drawing/2014/main" id="{302744C9-CD0F-78D0-9E7E-BE5BC7585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" y="1602204"/>
            <a:ext cx="5088796" cy="460109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FD6A8-999F-162A-E0BB-23085790029A}"/>
              </a:ext>
            </a:extLst>
          </p:cNvPr>
          <p:cNvCxnSpPr/>
          <p:nvPr/>
        </p:nvCxnSpPr>
        <p:spPr>
          <a:xfrm>
            <a:off x="5293238" y="3048184"/>
            <a:ext cx="539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71A3B0-CFF5-94C4-01A7-CB7577777BE1}"/>
              </a:ext>
            </a:extLst>
          </p:cNvPr>
          <p:cNvCxnSpPr/>
          <p:nvPr/>
        </p:nvCxnSpPr>
        <p:spPr>
          <a:xfrm>
            <a:off x="5833241" y="1692166"/>
            <a:ext cx="0" cy="2763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921692-E5E1-AAB5-8B40-F63564DE013C}"/>
              </a:ext>
            </a:extLst>
          </p:cNvPr>
          <p:cNvCxnSpPr/>
          <p:nvPr/>
        </p:nvCxnSpPr>
        <p:spPr>
          <a:xfrm>
            <a:off x="5822732" y="1692166"/>
            <a:ext cx="8723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AD2DAA-2C60-7333-9A0A-91060DAA01FA}"/>
              </a:ext>
            </a:extLst>
          </p:cNvPr>
          <p:cNvCxnSpPr/>
          <p:nvPr/>
        </p:nvCxnSpPr>
        <p:spPr>
          <a:xfrm>
            <a:off x="5843752" y="3048184"/>
            <a:ext cx="8723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09D677-1D22-A991-7FF3-7C8B31C8E09E}"/>
              </a:ext>
            </a:extLst>
          </p:cNvPr>
          <p:cNvCxnSpPr/>
          <p:nvPr/>
        </p:nvCxnSpPr>
        <p:spPr>
          <a:xfrm>
            <a:off x="5833241" y="4450384"/>
            <a:ext cx="8723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7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4;p13">
            <a:extLst>
              <a:ext uri="{FF2B5EF4-FFF2-40B4-BE49-F238E27FC236}">
                <a16:creationId xmlns:a16="http://schemas.microsoft.com/office/drawing/2014/main" id="{268A3CE1-6A26-BD8F-7AC3-B9D4909E7F25}"/>
              </a:ext>
            </a:extLst>
          </p:cNvPr>
          <p:cNvSpPr txBox="1"/>
          <p:nvPr/>
        </p:nvSpPr>
        <p:spPr>
          <a:xfrm>
            <a:off x="0" y="214038"/>
            <a:ext cx="12192000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Examining Demographic Distribution across Three Campaigns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250550-7F72-6E3A-51C4-9C1F6F8C6339}"/>
              </a:ext>
            </a:extLst>
          </p:cNvPr>
          <p:cNvCxnSpPr>
            <a:stCxn id="6" idx="2"/>
          </p:cNvCxnSpPr>
          <p:nvPr/>
        </p:nvCxnSpPr>
        <p:spPr>
          <a:xfrm>
            <a:off x="6096000" y="903767"/>
            <a:ext cx="0" cy="552751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3CE18A-1C30-35D8-82D7-6D4B0C56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19" y="1026155"/>
            <a:ext cx="4305521" cy="32577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BAEF38-DDF2-0FE5-7C36-A2E0CFB3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84" y="1110550"/>
            <a:ext cx="4449553" cy="31733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1B4CD4-237C-2F1A-E94D-4267E7FB8FD1}"/>
              </a:ext>
            </a:extLst>
          </p:cNvPr>
          <p:cNvSpPr txBox="1"/>
          <p:nvPr/>
        </p:nvSpPr>
        <p:spPr>
          <a:xfrm>
            <a:off x="824121" y="4597003"/>
            <a:ext cx="4305519" cy="1815882"/>
          </a:xfrm>
          <a:prstGeom prst="rect">
            <a:avLst/>
          </a:prstGeom>
          <a:solidFill>
            <a:srgbClr val="FFFFFF"/>
          </a:solidFill>
          <a:ln>
            <a:solidFill>
              <a:srgbClr val="597B7C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Campaign_2 and Campaign_3 show higher engagement from the 30-34 age group, while Campaign_1 performs notably better with the 40-44 age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Tailoring marketing strategies to specific demographics is crucial for optimizing campaign effectiveness, as highlighted by the distinct age group preferences across different campaigns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8616F-7DE5-0109-D241-80CC6B6F2BCF}"/>
              </a:ext>
            </a:extLst>
          </p:cNvPr>
          <p:cNvSpPr txBox="1"/>
          <p:nvPr/>
        </p:nvSpPr>
        <p:spPr>
          <a:xfrm>
            <a:off x="6920121" y="4597003"/>
            <a:ext cx="4305519" cy="1815882"/>
          </a:xfrm>
          <a:prstGeom prst="rect">
            <a:avLst/>
          </a:prstGeom>
          <a:solidFill>
            <a:srgbClr val="FFFFFF"/>
          </a:solidFill>
          <a:ln>
            <a:solidFill>
              <a:srgbClr val="597B7C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All three campaigns (campaign_1, campaign_2, and campaign_3) elicit similar levels of interest from both genders, with consistent engagement patterns observed.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The campaigns effectively capture the attention and interest of a diverse audience, indicating their ability to transcend gender-based differences in response.</a:t>
            </a: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837669-F9F2-E527-1045-9669F4A6091E}"/>
              </a:ext>
            </a:extLst>
          </p:cNvPr>
          <p:cNvSpPr/>
          <p:nvPr/>
        </p:nvSpPr>
        <p:spPr>
          <a:xfrm>
            <a:off x="7792720" y="802640"/>
            <a:ext cx="4571999" cy="181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@Bindu: In the report, there was no chart for Gender. Please update this for Gender </a:t>
            </a:r>
          </a:p>
        </p:txBody>
      </p:sp>
    </p:spTree>
    <p:extLst>
      <p:ext uri="{BB962C8B-B14F-4D97-AF65-F5344CB8AC3E}">
        <p14:creationId xmlns:p14="http://schemas.microsoft.com/office/powerpoint/2010/main" val="238260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4;p13">
            <a:extLst>
              <a:ext uri="{FF2B5EF4-FFF2-40B4-BE49-F238E27FC236}">
                <a16:creationId xmlns:a16="http://schemas.microsoft.com/office/drawing/2014/main" id="{268A3CE1-6A26-BD8F-7AC3-B9D4909E7F25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Campaign Analysis: Impressions, Clicks, and Conversions Distribution</a:t>
            </a:r>
          </a:p>
        </p:txBody>
      </p:sp>
      <p:pic>
        <p:nvPicPr>
          <p:cNvPr id="2" name="Picture 1" descr="A graph with green and white bars">
            <a:extLst>
              <a:ext uri="{FF2B5EF4-FFF2-40B4-BE49-F238E27FC236}">
                <a16:creationId xmlns:a16="http://schemas.microsoft.com/office/drawing/2014/main" id="{07B9645A-E667-1F5B-C782-C3D5F74AC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0" y="1036079"/>
            <a:ext cx="3542409" cy="2494522"/>
          </a:xfrm>
          <a:prstGeom prst="rect">
            <a:avLst/>
          </a:prstGeom>
        </p:spPr>
      </p:pic>
      <p:pic>
        <p:nvPicPr>
          <p:cNvPr id="7" name="Picture 6" descr="A graph with a person pointing at a green bar">
            <a:extLst>
              <a:ext uri="{FF2B5EF4-FFF2-40B4-BE49-F238E27FC236}">
                <a16:creationId xmlns:a16="http://schemas.microsoft.com/office/drawing/2014/main" id="{D1B74769-8F4F-D24B-B607-6144E3CE6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96" y="1036079"/>
            <a:ext cx="3542408" cy="2494522"/>
          </a:xfrm>
          <a:prstGeom prst="rect">
            <a:avLst/>
          </a:prstGeom>
        </p:spPr>
      </p:pic>
      <p:pic>
        <p:nvPicPr>
          <p:cNvPr id="10" name="Picture 9" descr="A graph showing a bar graph">
            <a:extLst>
              <a:ext uri="{FF2B5EF4-FFF2-40B4-BE49-F238E27FC236}">
                <a16:creationId xmlns:a16="http://schemas.microsoft.com/office/drawing/2014/main" id="{5DD4303A-E5EC-A50C-991A-C45FFA639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3" y="1036079"/>
            <a:ext cx="3542407" cy="24945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A4EC13-72DD-A307-50DD-592609D6A6FF}"/>
              </a:ext>
            </a:extLst>
          </p:cNvPr>
          <p:cNvCxnSpPr>
            <a:cxnSpLocks/>
          </p:cNvCxnSpPr>
          <p:nvPr/>
        </p:nvCxnSpPr>
        <p:spPr>
          <a:xfrm>
            <a:off x="4064000" y="897591"/>
            <a:ext cx="0" cy="27105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DCC689-9472-706D-9330-6A684ECB6583}"/>
              </a:ext>
            </a:extLst>
          </p:cNvPr>
          <p:cNvCxnSpPr>
            <a:cxnSpLocks/>
          </p:cNvCxnSpPr>
          <p:nvPr/>
        </p:nvCxnSpPr>
        <p:spPr>
          <a:xfrm>
            <a:off x="8107680" y="897591"/>
            <a:ext cx="0" cy="27105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339E522A-D0D5-51BB-A679-65078095F30F}"/>
              </a:ext>
            </a:extLst>
          </p:cNvPr>
          <p:cNvSpPr/>
          <p:nvPr/>
        </p:nvSpPr>
        <p:spPr>
          <a:xfrm rot="5400000">
            <a:off x="5797620" y="-643818"/>
            <a:ext cx="728841" cy="9540243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38425-9144-D85B-B652-75F8E06B046F}"/>
              </a:ext>
            </a:extLst>
          </p:cNvPr>
          <p:cNvSpPr txBox="1"/>
          <p:nvPr/>
        </p:nvSpPr>
        <p:spPr>
          <a:xfrm>
            <a:off x="1493520" y="3811691"/>
            <a:ext cx="93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151"/>
                </a:solidFill>
                <a:latin typeface="Söhne"/>
              </a:rPr>
              <a:t>Campaign 3 excels due to its larger budget, leading to greater audience reach and subsequently higher clicks and conversions.</a:t>
            </a:r>
            <a:endParaRPr lang="en-IN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C6CB84-67F2-5C7D-9DE9-CCEE0820FCCA}"/>
              </a:ext>
            </a:extLst>
          </p:cNvPr>
          <p:cNvSpPr/>
          <p:nvPr/>
        </p:nvSpPr>
        <p:spPr>
          <a:xfrm>
            <a:off x="1209408" y="4656741"/>
            <a:ext cx="4276992" cy="687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Can we assert that Campaign_3 is the top-performing campaign based on the current analysis?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6CF28-2AAB-17F5-7029-9A913D0FA304}"/>
              </a:ext>
            </a:extLst>
          </p:cNvPr>
          <p:cNvSpPr/>
          <p:nvPr/>
        </p:nvSpPr>
        <p:spPr>
          <a:xfrm>
            <a:off x="6705600" y="4654639"/>
            <a:ext cx="4276992" cy="687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Can we predict if the other campaigns would perform equally well or better with the same level of funding, based on the current analysis?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92C75-D911-C672-AC8B-E670397965CD}"/>
              </a:ext>
            </a:extLst>
          </p:cNvPr>
          <p:cNvSpPr txBox="1"/>
          <p:nvPr/>
        </p:nvSpPr>
        <p:spPr>
          <a:xfrm>
            <a:off x="1209408" y="5396885"/>
            <a:ext cx="4276992" cy="1384995"/>
          </a:xfrm>
          <a:prstGeom prst="rect">
            <a:avLst/>
          </a:prstGeom>
          <a:solidFill>
            <a:srgbClr val="FFFFFF"/>
          </a:solidFill>
          <a:ln>
            <a:solidFill>
              <a:srgbClr val="597B7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374151"/>
                </a:solidFill>
                <a:latin typeface="Söhne"/>
              </a:rPr>
              <a:t>NO!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It's evident that campaign_3 surpasses its counterparts with considerably higher engagement and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conversion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Campaign_3's superior performance may be attributed to its larger budget, making it difficult to gauge whether the other campaigns could achieve similar or better results with equal funding.</a:t>
            </a:r>
            <a:endParaRPr lang="en-IN" sz="12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3ADB4D-595C-A87B-ED5B-4399B8A1D841}"/>
              </a:ext>
            </a:extLst>
          </p:cNvPr>
          <p:cNvSpPr txBox="1"/>
          <p:nvPr/>
        </p:nvSpPr>
        <p:spPr>
          <a:xfrm>
            <a:off x="6705600" y="5396885"/>
            <a:ext cx="4276992" cy="1384995"/>
          </a:xfrm>
          <a:prstGeom prst="rect">
            <a:avLst/>
          </a:prstGeom>
          <a:solidFill>
            <a:srgbClr val="FFFFFF"/>
          </a:solidFill>
          <a:ln>
            <a:solidFill>
              <a:srgbClr val="88C76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To ensure a more precise assessment of the campaigns' actual performance, it is imperative to analyze the specified Key Performance Indicators (KPIs) - CR, CPC, and CTR, as previously stated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Implementing A/B Testing will provide a comprehensive understanding of the overall impact resulting from the increased budget</a:t>
            </a:r>
            <a:endParaRPr lang="en-IN" sz="12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4" name="Freeform 33xxxx">
            <a:extLst>
              <a:ext uri="{FF2B5EF4-FFF2-40B4-BE49-F238E27FC236}">
                <a16:creationId xmlns:a16="http://schemas.microsoft.com/office/drawing/2014/main" id="{229CDFE7-6C53-057E-5719-2DE3CE677948}"/>
              </a:ext>
            </a:extLst>
          </p:cNvPr>
          <p:cNvSpPr/>
          <p:nvPr/>
        </p:nvSpPr>
        <p:spPr>
          <a:xfrm>
            <a:off x="5977813" y="5514931"/>
            <a:ext cx="269530" cy="881972"/>
          </a:xfrm>
          <a:custGeom>
            <a:avLst/>
            <a:gdLst>
              <a:gd name="connsiteX0" fmla="*/ 8921 w 463891"/>
              <a:gd name="connsiteY0" fmla="*/ 0 h 4308831"/>
              <a:gd name="connsiteX1" fmla="*/ 463891 w 463891"/>
              <a:gd name="connsiteY1" fmla="*/ 2158876 h 4308831"/>
              <a:gd name="connsiteX2" fmla="*/ 0 w 463891"/>
              <a:gd name="connsiteY2" fmla="*/ 4308831 h 43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891" h="4308831">
                <a:moveTo>
                  <a:pt x="8921" y="0"/>
                </a:moveTo>
                <a:lnTo>
                  <a:pt x="463891" y="2158876"/>
                </a:lnTo>
                <a:lnTo>
                  <a:pt x="0" y="4308831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4633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4;p13">
            <a:extLst>
              <a:ext uri="{FF2B5EF4-FFF2-40B4-BE49-F238E27FC236}">
                <a16:creationId xmlns:a16="http://schemas.microsoft.com/office/drawing/2014/main" id="{268A3CE1-6A26-BD8F-7AC3-B9D4909E7F25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51631"/>
                </a:solidFill>
                <a:latin typeface="Poppins" panose="00000500000000000000" pitchFamily="2" charset="0"/>
              </a:rPr>
              <a:t>Campaign Analysis: CR, CTR, and CPC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A4EC13-72DD-A307-50DD-592609D6A6FF}"/>
              </a:ext>
            </a:extLst>
          </p:cNvPr>
          <p:cNvCxnSpPr>
            <a:cxnSpLocks/>
          </p:cNvCxnSpPr>
          <p:nvPr/>
        </p:nvCxnSpPr>
        <p:spPr>
          <a:xfrm>
            <a:off x="4064000" y="897591"/>
            <a:ext cx="0" cy="27105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DCC689-9472-706D-9330-6A684ECB6583}"/>
              </a:ext>
            </a:extLst>
          </p:cNvPr>
          <p:cNvCxnSpPr>
            <a:cxnSpLocks/>
          </p:cNvCxnSpPr>
          <p:nvPr/>
        </p:nvCxnSpPr>
        <p:spPr>
          <a:xfrm>
            <a:off x="8107680" y="897591"/>
            <a:ext cx="0" cy="27105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a graph showing a number of different colored bars">
            <a:extLst>
              <a:ext uri="{FF2B5EF4-FFF2-40B4-BE49-F238E27FC236}">
                <a16:creationId xmlns:a16="http://schemas.microsoft.com/office/drawing/2014/main" id="{A0B92130-E5DF-D278-A2BA-CCCFA281A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" y="1036079"/>
            <a:ext cx="3823525" cy="2460581"/>
          </a:xfrm>
          <a:prstGeom prst="rect">
            <a:avLst/>
          </a:prstGeom>
        </p:spPr>
      </p:pic>
      <p:pic>
        <p:nvPicPr>
          <p:cNvPr id="8" name="Picture 7" descr="A graph showing a number of colored squares">
            <a:extLst>
              <a:ext uri="{FF2B5EF4-FFF2-40B4-BE49-F238E27FC236}">
                <a16:creationId xmlns:a16="http://schemas.microsoft.com/office/drawing/2014/main" id="{FA39E5F3-8807-C735-607D-1B6EE7DC1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86" y="1036079"/>
            <a:ext cx="3572667" cy="2460581"/>
          </a:xfrm>
          <a:prstGeom prst="rect">
            <a:avLst/>
          </a:prstGeom>
        </p:spPr>
      </p:pic>
      <p:pic>
        <p:nvPicPr>
          <p:cNvPr id="12" name="Picture 11" descr="A graph with different colored squares">
            <a:extLst>
              <a:ext uri="{FF2B5EF4-FFF2-40B4-BE49-F238E27FC236}">
                <a16:creationId xmlns:a16="http://schemas.microsoft.com/office/drawing/2014/main" id="{64E05C8E-4FA1-4793-1F13-D4D240ED5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7" y="1036080"/>
            <a:ext cx="3596619" cy="25720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B470C34-7DD8-5E9C-F32F-75C4F3E7F095}"/>
              </a:ext>
            </a:extLst>
          </p:cNvPr>
          <p:cNvSpPr/>
          <p:nvPr/>
        </p:nvSpPr>
        <p:spPr>
          <a:xfrm>
            <a:off x="528688" y="4077621"/>
            <a:ext cx="2834450" cy="413099"/>
          </a:xfrm>
          <a:prstGeom prst="rect">
            <a:avLst/>
          </a:prstGeom>
          <a:solidFill>
            <a:srgbClr val="5975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Campaign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BD56CB-A30E-337E-5ADA-95BB3EA7F760}"/>
              </a:ext>
            </a:extLst>
          </p:cNvPr>
          <p:cNvSpPr/>
          <p:nvPr/>
        </p:nvSpPr>
        <p:spPr>
          <a:xfrm>
            <a:off x="4627784" y="4077733"/>
            <a:ext cx="2834640" cy="412988"/>
          </a:xfrm>
          <a:prstGeom prst="rect">
            <a:avLst/>
          </a:prstGeom>
          <a:solidFill>
            <a:srgbClr val="CC89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Campaign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DBD3E5-CCEE-DB3B-7218-7E9DCDAF3C34}"/>
              </a:ext>
            </a:extLst>
          </p:cNvPr>
          <p:cNvSpPr/>
          <p:nvPr/>
        </p:nvSpPr>
        <p:spPr>
          <a:xfrm>
            <a:off x="8766294" y="4082120"/>
            <a:ext cx="2834640" cy="408600"/>
          </a:xfrm>
          <a:prstGeom prst="rect">
            <a:avLst/>
          </a:prstGeom>
          <a:solidFill>
            <a:srgbClr val="5F9E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Campaign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17CE0E-929E-4A9F-6E38-F17D1320553E}"/>
              </a:ext>
            </a:extLst>
          </p:cNvPr>
          <p:cNvSpPr txBox="1"/>
          <p:nvPr/>
        </p:nvSpPr>
        <p:spPr>
          <a:xfrm>
            <a:off x="528688" y="4553605"/>
            <a:ext cx="2834450" cy="1015663"/>
          </a:xfrm>
          <a:prstGeom prst="rect">
            <a:avLst/>
          </a:prstGeom>
          <a:solidFill>
            <a:srgbClr val="FFFFFF"/>
          </a:solidFill>
          <a:ln>
            <a:solidFill>
              <a:srgbClr val="597B7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Holds an intermediate position, following campaign_2 in terms of mean CR and CTR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Shows relatively good performance in terms of cost-efficiency</a:t>
            </a:r>
            <a:endParaRPr lang="en-IN" sz="12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C651FC-79ED-8169-AD9A-11977FD33399}"/>
              </a:ext>
            </a:extLst>
          </p:cNvPr>
          <p:cNvSpPr txBox="1"/>
          <p:nvPr/>
        </p:nvSpPr>
        <p:spPr>
          <a:xfrm>
            <a:off x="4627974" y="4553605"/>
            <a:ext cx="2834450" cy="1015663"/>
          </a:xfrm>
          <a:prstGeom prst="rect">
            <a:avLst/>
          </a:prstGeom>
          <a:solidFill>
            <a:srgbClr val="FFFFFF"/>
          </a:solidFill>
          <a:ln>
            <a:solidFill>
              <a:srgbClr val="F3C10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74151"/>
                </a:solidFill>
                <a:latin typeface="Söhne"/>
              </a:rPr>
              <a:t>Demonstrates the highest mean CR and CTR, surpassing campaign_1 and campaign_3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74151"/>
                </a:solidFill>
                <a:latin typeface="Söhne"/>
              </a:rPr>
              <a:t>Shows promising cost-efficiency compared to the other campaigns</a:t>
            </a:r>
            <a:endParaRPr lang="en-IN" sz="12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68B5D0-34DC-5458-F35A-FD58E417D6C9}"/>
              </a:ext>
            </a:extLst>
          </p:cNvPr>
          <p:cNvSpPr txBox="1"/>
          <p:nvPr/>
        </p:nvSpPr>
        <p:spPr>
          <a:xfrm>
            <a:off x="8766294" y="4553605"/>
            <a:ext cx="2834450" cy="1015663"/>
          </a:xfrm>
          <a:prstGeom prst="rect">
            <a:avLst/>
          </a:prstGeom>
          <a:solidFill>
            <a:srgbClr val="FFFFFF"/>
          </a:solidFill>
          <a:ln>
            <a:solidFill>
              <a:srgbClr val="88C76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Records the lowest mean CR and CTR, despite having the highest mean CPC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Appears less cost-efficient in comparison to campaign_1 and campaign_2</a:t>
            </a:r>
            <a:endParaRPr lang="en-IN" sz="1200" i="0" dirty="0">
              <a:solidFill>
                <a:srgbClr val="374151"/>
              </a:solidFill>
              <a:effectLst/>
              <a:latin typeface="Söhne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A6F6B9-E5C3-E0FD-6413-723F36BBC09C}"/>
              </a:ext>
            </a:extLst>
          </p:cNvPr>
          <p:cNvCxnSpPr/>
          <p:nvPr/>
        </p:nvCxnSpPr>
        <p:spPr>
          <a:xfrm>
            <a:off x="528688" y="3679249"/>
            <a:ext cx="11399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687DB59-A7E0-0D30-79EA-EF031AF4A692}"/>
              </a:ext>
            </a:extLst>
          </p:cNvPr>
          <p:cNvSpPr/>
          <p:nvPr/>
        </p:nvSpPr>
        <p:spPr>
          <a:xfrm>
            <a:off x="1357110" y="3698980"/>
            <a:ext cx="9077210" cy="327841"/>
          </a:xfrm>
          <a:prstGeom prst="triangle">
            <a:avLst>
              <a:gd name="adj" fmla="val 49879"/>
            </a:avLst>
          </a:prstGeom>
          <a:solidFill>
            <a:srgbClr val="C1D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B7634DDA-DA18-0B34-D5C8-D2D2364F5FA2}"/>
              </a:ext>
            </a:extLst>
          </p:cNvPr>
          <p:cNvSpPr/>
          <p:nvPr/>
        </p:nvSpPr>
        <p:spPr>
          <a:xfrm>
            <a:off x="60498" y="5802720"/>
            <a:ext cx="12056607" cy="76473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rgbClr val="34354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Next Steps: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Conduct pairwise comparisons (A-B, A-C, and B-C) to assess the statistical significance between the campaigns, and verify whether the observed differences in the KPIs are statistically significant</a:t>
            </a:r>
            <a:endParaRPr lang="en-IN" sz="20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0FEA7C8B-7FD5-84C7-E4BA-33467A86C684}"/>
              </a:ext>
            </a:extLst>
          </p:cNvPr>
          <p:cNvSpPr txBox="1"/>
          <p:nvPr/>
        </p:nvSpPr>
        <p:spPr>
          <a:xfrm>
            <a:off x="-1" y="214038"/>
            <a:ext cx="12547599" cy="68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15163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Long-Term Profitability Test: Customer Lifetime Value Analysis</a:t>
            </a:r>
            <a:endParaRPr lang="en-IN" sz="2400" b="1" dirty="0">
              <a:solidFill>
                <a:srgbClr val="151631"/>
              </a:solidFill>
              <a:latin typeface="Poppins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1631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7D87D2-FD06-AC62-D515-590BEEEB9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98734"/>
              </p:ext>
            </p:extLst>
          </p:nvPr>
        </p:nvGraphicFramePr>
        <p:xfrm>
          <a:off x="2082801" y="993986"/>
          <a:ext cx="7416798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2266">
                  <a:extLst>
                    <a:ext uri="{9D8B030D-6E8A-4147-A177-3AD203B41FA5}">
                      <a16:colId xmlns:a16="http://schemas.microsoft.com/office/drawing/2014/main" val="1434212331"/>
                    </a:ext>
                  </a:extLst>
                </a:gridCol>
                <a:gridCol w="2472266">
                  <a:extLst>
                    <a:ext uri="{9D8B030D-6E8A-4147-A177-3AD203B41FA5}">
                      <a16:colId xmlns:a16="http://schemas.microsoft.com/office/drawing/2014/main" val="2562712686"/>
                    </a:ext>
                  </a:extLst>
                </a:gridCol>
                <a:gridCol w="2472266">
                  <a:extLst>
                    <a:ext uri="{9D8B030D-6E8A-4147-A177-3AD203B41FA5}">
                      <a16:colId xmlns:a16="http://schemas.microsoft.com/office/drawing/2014/main" val="4088943260"/>
                    </a:ext>
                  </a:extLst>
                </a:gridCol>
              </a:tblGrid>
              <a:tr h="33138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Category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CLV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16088"/>
                  </a:ext>
                </a:extLst>
              </a:tr>
              <a:tr h="331385">
                <a:tc rowSpan="3">
                  <a:txBody>
                    <a:bodyPr/>
                    <a:lstStyle/>
                    <a:p>
                      <a:r>
                        <a:rPr lang="en-IN" sz="1600" b="1" dirty="0"/>
                        <a:t>Campaign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Campaign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764420"/>
                  </a:ext>
                </a:extLst>
              </a:tr>
              <a:tr h="3313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Campaign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162063"/>
                  </a:ext>
                </a:extLst>
              </a:tr>
              <a:tr h="3313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Campaign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89.26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163392"/>
                  </a:ext>
                </a:extLst>
              </a:tr>
              <a:tr h="331385">
                <a:tc rowSpan="4">
                  <a:txBody>
                    <a:bodyPr/>
                    <a:lstStyle/>
                    <a:p>
                      <a:r>
                        <a:rPr lang="en-IN" sz="1600" b="1" dirty="0"/>
                        <a:t>Age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30-34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36.04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787594"/>
                  </a:ext>
                </a:extLst>
              </a:tr>
              <a:tr h="3313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35-39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44.94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740886"/>
                  </a:ext>
                </a:extLst>
              </a:tr>
              <a:tr h="3313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40-44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55.10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731795"/>
                  </a:ext>
                </a:extLst>
              </a:tr>
              <a:tr h="3313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45-49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80.11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751254"/>
                  </a:ext>
                </a:extLst>
              </a:tr>
              <a:tr h="331385">
                <a:tc rowSpan="2">
                  <a:txBody>
                    <a:bodyPr/>
                    <a:lstStyle/>
                    <a:p>
                      <a:r>
                        <a:rPr lang="en-IN" sz="1600" b="1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63.07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725163"/>
                  </a:ext>
                </a:extLst>
              </a:tr>
              <a:tr h="3313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7275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67BCBD9-661D-98E7-96C4-4900FE4A90DC}"/>
              </a:ext>
            </a:extLst>
          </p:cNvPr>
          <p:cNvSpPr/>
          <p:nvPr/>
        </p:nvSpPr>
        <p:spPr>
          <a:xfrm>
            <a:off x="416928" y="4626261"/>
            <a:ext cx="3433712" cy="413099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Campaign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33C64-5E84-A9EC-3EE5-16303482C0C9}"/>
              </a:ext>
            </a:extLst>
          </p:cNvPr>
          <p:cNvSpPr/>
          <p:nvPr/>
        </p:nvSpPr>
        <p:spPr>
          <a:xfrm>
            <a:off x="4343672" y="4626373"/>
            <a:ext cx="3433712" cy="412988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Age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653D6-1081-3466-88D6-0A68A27A4C6B}"/>
              </a:ext>
            </a:extLst>
          </p:cNvPr>
          <p:cNvSpPr/>
          <p:nvPr/>
        </p:nvSpPr>
        <p:spPr>
          <a:xfrm>
            <a:off x="8228182" y="4630760"/>
            <a:ext cx="3433712" cy="408600"/>
          </a:xfrm>
          <a:prstGeom prst="rect">
            <a:avLst/>
          </a:prstGeom>
          <a:solidFill>
            <a:srgbClr val="D6DB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495B5-199C-9C76-F104-DEFE09D786AE}"/>
              </a:ext>
            </a:extLst>
          </p:cNvPr>
          <p:cNvSpPr txBox="1"/>
          <p:nvPr/>
        </p:nvSpPr>
        <p:spPr>
          <a:xfrm>
            <a:off x="416928" y="5102245"/>
            <a:ext cx="3433712" cy="1569660"/>
          </a:xfrm>
          <a:prstGeom prst="rect">
            <a:avLst/>
          </a:prstGeom>
          <a:solidFill>
            <a:srgbClr val="FFFFFF"/>
          </a:solidFill>
          <a:ln>
            <a:solidFill>
              <a:srgbClr val="597B7C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Campaign_1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Average CLV of approximately 2.77 units suggests a reasonable return on investment.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Campaign_2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Notably higher average CLV of around 6.28 units signifies better long-term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Campaign_3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Remarkable average CLV of about 89.26 units positions it as the most profitable campaign, warranting further analysis for insights into its success.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F3501-01D8-6286-D592-FB60A1508B92}"/>
              </a:ext>
            </a:extLst>
          </p:cNvPr>
          <p:cNvSpPr txBox="1"/>
          <p:nvPr/>
        </p:nvSpPr>
        <p:spPr>
          <a:xfrm>
            <a:off x="4343672" y="5102245"/>
            <a:ext cx="3433712" cy="1569660"/>
          </a:xfrm>
          <a:prstGeom prst="rect">
            <a:avLst/>
          </a:prstGeom>
          <a:solidFill>
            <a:srgbClr val="FFFFFF"/>
          </a:solidFill>
          <a:ln>
            <a:solidFill>
              <a:srgbClr val="F3C108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30-34 Age Group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Valuable demographic with an average CLV of 36.04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35-39 Age Group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Showing potential for long-term profitability with an average CLV of 44.95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40-44 Age Group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Higher value displayed with an average CLV of 55.11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45-49 Age Group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Key target with the highest average CLV of 80.12 units.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CADD3-4515-C30F-E06B-7A0239725077}"/>
              </a:ext>
            </a:extLst>
          </p:cNvPr>
          <p:cNvSpPr txBox="1"/>
          <p:nvPr/>
        </p:nvSpPr>
        <p:spPr>
          <a:xfrm>
            <a:off x="8227992" y="5102245"/>
            <a:ext cx="3433712" cy="1569660"/>
          </a:xfrm>
          <a:prstGeom prst="rect">
            <a:avLst/>
          </a:prstGeom>
          <a:solidFill>
            <a:srgbClr val="FFFFFF"/>
          </a:solidFill>
          <a:ln>
            <a:solidFill>
              <a:srgbClr val="88C765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Female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Higher average CLV of 63.07 units implies a greater lifetime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Male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 Slightly lower average CLV of 40.84 units suggests room for tailored marketing strategies to engage male customers effectively.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0400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1958</Words>
  <Application>Microsoft Office PowerPoint</Application>
  <PresentationFormat>Widescreen</PresentationFormat>
  <Paragraphs>215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Fira Sans</vt:lpstr>
      <vt:lpstr>Fira Sans Medium</vt:lpstr>
      <vt:lpstr>Helvetica Neue</vt:lpstr>
      <vt:lpstr>Poppins</vt:lpstr>
      <vt:lpstr>Söhne</vt:lpstr>
      <vt:lpstr>Office Theme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Sahu</dc:creator>
  <cp:lastModifiedBy>Anurag Sahu</cp:lastModifiedBy>
  <cp:revision>123</cp:revision>
  <dcterms:created xsi:type="dcterms:W3CDTF">2023-11-06T07:24:21Z</dcterms:created>
  <dcterms:modified xsi:type="dcterms:W3CDTF">2023-11-24T23:31:22Z</dcterms:modified>
</cp:coreProperties>
</file>