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7" r:id="rId3"/>
    <p:sldId id="264" r:id="rId4"/>
    <p:sldId id="272" r:id="rId5"/>
    <p:sldId id="273" r:id="rId6"/>
    <p:sldId id="274" r:id="rId7"/>
    <p:sldId id="275" r:id="rId8"/>
    <p:sldId id="276" r:id="rId9"/>
    <p:sldId id="281" r:id="rId10"/>
    <p:sldId id="280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650F609-9D6B-4945-BE98-86130F3EEDB8}">
          <p14:sldIdLst>
            <p14:sldId id="257"/>
            <p14:sldId id="264"/>
            <p14:sldId id="272"/>
            <p14:sldId id="273"/>
            <p14:sldId id="274"/>
            <p14:sldId id="275"/>
            <p14:sldId id="276"/>
            <p14:sldId id="281"/>
            <p14:sldId id="280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5E1"/>
    <a:srgbClr val="FFCD8C"/>
    <a:srgbClr val="30475E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7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Sentiment</a:t>
            </a:r>
            <a:r>
              <a:rPr lang="en-US" sz="1400" b="1" baseline="0" dirty="0"/>
              <a:t> Distribution for iPhone 15</a:t>
            </a:r>
            <a:endParaRPr lang="en-US" sz="1400" b="1" dirty="0"/>
          </a:p>
        </c:rich>
      </c:tx>
      <c:layout>
        <c:manualLayout>
          <c:xMode val="edge"/>
          <c:yMode val="edge"/>
          <c:x val="0.26616005224165368"/>
          <c:y val="0.1051656142070197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Sentiment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D0-4B13-B94C-51D85248FE1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4D0-4B13-B94C-51D85248FE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D0-4B13-B94C-51D85248FE18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34D0-4B13-B94C-51D85248FE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0.46899999999999997</c:v>
                </c:pt>
                <c:pt idx="1">
                  <c:v>0.20399999999999999</c:v>
                </c:pt>
                <c:pt idx="2">
                  <c:v>0.32800000000000001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0-4B13-B94C-51D85248F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Sentiment</a:t>
            </a:r>
            <a:r>
              <a:rPr lang="en-US" sz="1400" b="1" baseline="0" dirty="0"/>
              <a:t> Distribution for iPhone 14</a:t>
            </a:r>
            <a:endParaRPr lang="en-US" sz="1400" b="1" dirty="0"/>
          </a:p>
        </c:rich>
      </c:tx>
      <c:layout>
        <c:manualLayout>
          <c:xMode val="edge"/>
          <c:yMode val="edge"/>
          <c:x val="0.29981778472543869"/>
          <c:y val="0.907937514953431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77-4C52-92BF-91C78C7464D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77-4C52-92BF-91C78C7464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77-4C52-92BF-91C78C7464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0.51</c:v>
                </c:pt>
                <c:pt idx="1">
                  <c:v>0.186</c:v>
                </c:pt>
                <c:pt idx="2">
                  <c:v>0.30299999999999999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77-4C52-92BF-91C78C746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C4469-34FD-4135-B00F-244044F443B0}" type="datetimeFigureOut">
              <a:rPr lang="en-IN" smtClean="0"/>
              <a:t>29/12/23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51772-9406-467D-A72D-963879370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069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17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f54c530ede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f54c530ede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053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d362d286f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d362d286f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66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591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763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8254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60000" y="1203200"/>
            <a:ext cx="3830800" cy="40312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4982767" y="1203200"/>
            <a:ext cx="6750800" cy="40312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 rot="-5400000">
            <a:off x="7477100" y="-1464733"/>
            <a:ext cx="22012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rot="5400000">
            <a:off x="156400" y="5624667"/>
            <a:ext cx="21996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30600" y="1540333"/>
            <a:ext cx="3089600" cy="113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451567" y="1331347"/>
            <a:ext cx="5804800" cy="21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0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07978" y="194567"/>
            <a:ext cx="643277" cy="321600"/>
            <a:chOff x="719996" y="145925"/>
            <a:chExt cx="482458" cy="241200"/>
          </a:xfrm>
        </p:grpSpPr>
        <p:sp>
          <p:nvSpPr>
            <p:cNvPr id="16" name="Google Shape;16;p2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>
            <a:off x="11240744" y="194567"/>
            <a:ext cx="643277" cy="321600"/>
            <a:chOff x="719996" y="145925"/>
            <a:chExt cx="482458" cy="241200"/>
          </a:xfrm>
        </p:grpSpPr>
        <p:sp>
          <p:nvSpPr>
            <p:cNvPr id="19" name="Google Shape;19;p2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89299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 rot="10800000">
            <a:off x="-1181383" y="4396000"/>
            <a:ext cx="21996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3" name="Google Shape;23;p3"/>
          <p:cNvSpPr/>
          <p:nvPr/>
        </p:nvSpPr>
        <p:spPr>
          <a:xfrm rot="-5400000">
            <a:off x="7477100" y="-1464733"/>
            <a:ext cx="22012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5679267" y="1986733"/>
            <a:ext cx="5344400" cy="1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959767" y="1203200"/>
            <a:ext cx="2697600" cy="259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679267" y="3534467"/>
            <a:ext cx="3707600" cy="9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307978" y="194567"/>
            <a:ext cx="643277" cy="321600"/>
            <a:chOff x="719996" y="145925"/>
            <a:chExt cx="482458" cy="241200"/>
          </a:xfrm>
        </p:grpSpPr>
        <p:sp>
          <p:nvSpPr>
            <p:cNvPr id="28" name="Google Shape;28;p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3"/>
          <p:cNvGrpSpPr/>
          <p:nvPr/>
        </p:nvGrpSpPr>
        <p:grpSpPr>
          <a:xfrm rot="10800000">
            <a:off x="11240744" y="194567"/>
            <a:ext cx="643277" cy="321600"/>
            <a:chOff x="719996" y="145925"/>
            <a:chExt cx="482458" cy="241200"/>
          </a:xfrm>
        </p:grpSpPr>
        <p:sp>
          <p:nvSpPr>
            <p:cNvPr id="31" name="Google Shape;31;p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27061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960000" y="700333"/>
            <a:ext cx="10272000" cy="762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960000" y="1879933"/>
            <a:ext cx="10272000" cy="4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■"/>
              <a:defRPr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307978" y="194567"/>
            <a:ext cx="643277" cy="321600"/>
            <a:chOff x="719996" y="145925"/>
            <a:chExt cx="482458" cy="241200"/>
          </a:xfrm>
        </p:grpSpPr>
        <p:sp>
          <p:nvSpPr>
            <p:cNvPr id="37" name="Google Shape;37;p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" name="Google Shape;39;p4"/>
          <p:cNvGrpSpPr/>
          <p:nvPr/>
        </p:nvGrpSpPr>
        <p:grpSpPr>
          <a:xfrm rot="10800000">
            <a:off x="11240744" y="194567"/>
            <a:ext cx="643277" cy="321600"/>
            <a:chOff x="719996" y="145925"/>
            <a:chExt cx="482458" cy="241200"/>
          </a:xfrm>
        </p:grpSpPr>
        <p:sp>
          <p:nvSpPr>
            <p:cNvPr id="40" name="Google Shape;40;p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54110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1264800" y="2383933"/>
            <a:ext cx="3062800" cy="2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5693967" y="2383933"/>
            <a:ext cx="4484000" cy="2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1264800" y="1617767"/>
            <a:ext cx="3333600" cy="562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 idx="3"/>
          </p:nvPr>
        </p:nvSpPr>
        <p:spPr>
          <a:xfrm>
            <a:off x="5693967" y="1617767"/>
            <a:ext cx="4821200" cy="762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307978" y="194567"/>
            <a:ext cx="643277" cy="321600"/>
            <a:chOff x="719996" y="145925"/>
            <a:chExt cx="482458" cy="241200"/>
          </a:xfrm>
        </p:grpSpPr>
        <p:sp>
          <p:nvSpPr>
            <p:cNvPr id="48" name="Google Shape;48;p5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" name="Google Shape;50;p5"/>
          <p:cNvGrpSpPr/>
          <p:nvPr/>
        </p:nvGrpSpPr>
        <p:grpSpPr>
          <a:xfrm rot="10800000">
            <a:off x="11240744" y="194567"/>
            <a:ext cx="643277" cy="321600"/>
            <a:chOff x="719996" y="145925"/>
            <a:chExt cx="482458" cy="241200"/>
          </a:xfrm>
        </p:grpSpPr>
        <p:sp>
          <p:nvSpPr>
            <p:cNvPr id="51" name="Google Shape;51;p5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5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" name="Google Shape;53;p5"/>
          <p:cNvSpPr/>
          <p:nvPr/>
        </p:nvSpPr>
        <p:spPr>
          <a:xfrm rot="5400000">
            <a:off x="156384" y="5629245"/>
            <a:ext cx="21996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54" name="Google Shape;54;p5"/>
          <p:cNvSpPr/>
          <p:nvPr/>
        </p:nvSpPr>
        <p:spPr>
          <a:xfrm rot="-5400000">
            <a:off x="7477100" y="-1464733"/>
            <a:ext cx="22012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78979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960000" y="700333"/>
            <a:ext cx="10272000" cy="762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7" name="Google Shape;57;p6"/>
          <p:cNvGrpSpPr/>
          <p:nvPr/>
        </p:nvGrpSpPr>
        <p:grpSpPr>
          <a:xfrm>
            <a:off x="307978" y="194567"/>
            <a:ext cx="643277" cy="321600"/>
            <a:chOff x="719996" y="145925"/>
            <a:chExt cx="482458" cy="241200"/>
          </a:xfrm>
        </p:grpSpPr>
        <p:sp>
          <p:nvSpPr>
            <p:cNvPr id="58" name="Google Shape;58;p6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6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" name="Google Shape;60;p6"/>
          <p:cNvGrpSpPr/>
          <p:nvPr/>
        </p:nvGrpSpPr>
        <p:grpSpPr>
          <a:xfrm rot="10800000">
            <a:off x="11240744" y="194567"/>
            <a:ext cx="643277" cy="321600"/>
            <a:chOff x="719996" y="145925"/>
            <a:chExt cx="482458" cy="241200"/>
          </a:xfrm>
        </p:grpSpPr>
        <p:sp>
          <p:nvSpPr>
            <p:cNvPr id="61" name="Google Shape;61;p6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6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" name="Google Shape;63;p6"/>
          <p:cNvSpPr/>
          <p:nvPr/>
        </p:nvSpPr>
        <p:spPr>
          <a:xfrm rot="10800000">
            <a:off x="-1181383" y="4396000"/>
            <a:ext cx="21996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992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/>
        </p:nvSpPr>
        <p:spPr>
          <a:xfrm rot="5400000">
            <a:off x="156400" y="5624667"/>
            <a:ext cx="21996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7"/>
          <p:cNvSpPr/>
          <p:nvPr/>
        </p:nvSpPr>
        <p:spPr>
          <a:xfrm>
            <a:off x="11105133" y="2857400"/>
            <a:ext cx="21996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960000" y="2006500"/>
            <a:ext cx="9374800" cy="35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2400"/>
            </a:lvl1pPr>
            <a:lvl2pPr marL="1219170" lvl="1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828754" lvl="2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2438339" lvl="3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4267093" lvl="6" indent="-36405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4876678" lvl="7" indent="-36405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5486263" lvl="8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960000" y="700333"/>
            <a:ext cx="10272000" cy="762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9" name="Google Shape;69;p7"/>
          <p:cNvGrpSpPr/>
          <p:nvPr/>
        </p:nvGrpSpPr>
        <p:grpSpPr>
          <a:xfrm>
            <a:off x="307978" y="194567"/>
            <a:ext cx="643277" cy="321600"/>
            <a:chOff x="719996" y="145925"/>
            <a:chExt cx="482458" cy="241200"/>
          </a:xfrm>
        </p:grpSpPr>
        <p:sp>
          <p:nvSpPr>
            <p:cNvPr id="70" name="Google Shape;70;p7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7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" name="Google Shape;72;p7"/>
          <p:cNvGrpSpPr/>
          <p:nvPr/>
        </p:nvGrpSpPr>
        <p:grpSpPr>
          <a:xfrm rot="10800000">
            <a:off x="11240744" y="194567"/>
            <a:ext cx="643277" cy="321600"/>
            <a:chOff x="719996" y="145925"/>
            <a:chExt cx="482458" cy="241200"/>
          </a:xfrm>
        </p:grpSpPr>
        <p:sp>
          <p:nvSpPr>
            <p:cNvPr id="73" name="Google Shape;73;p7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7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25065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/>
          <p:nvPr/>
        </p:nvSpPr>
        <p:spPr>
          <a:xfrm>
            <a:off x="960000" y="1370800"/>
            <a:ext cx="10296400" cy="41164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11131893" y="3388333"/>
            <a:ext cx="21996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78" name="Google Shape;78;p8"/>
          <p:cNvSpPr/>
          <p:nvPr/>
        </p:nvSpPr>
        <p:spPr>
          <a:xfrm rot="-5400000">
            <a:off x="1700460" y="-1281273"/>
            <a:ext cx="21996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2411367" y="1911600"/>
            <a:ext cx="7369600" cy="30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266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307978" y="194567"/>
            <a:ext cx="643277" cy="321600"/>
            <a:chOff x="719996" y="145925"/>
            <a:chExt cx="482458" cy="241200"/>
          </a:xfrm>
        </p:grpSpPr>
        <p:sp>
          <p:nvSpPr>
            <p:cNvPr id="81" name="Google Shape;81;p8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" name="Google Shape;83;p8"/>
          <p:cNvGrpSpPr/>
          <p:nvPr/>
        </p:nvGrpSpPr>
        <p:grpSpPr>
          <a:xfrm rot="10800000">
            <a:off x="11240744" y="194567"/>
            <a:ext cx="643277" cy="321600"/>
            <a:chOff x="719996" y="145925"/>
            <a:chExt cx="482458" cy="241200"/>
          </a:xfrm>
        </p:grpSpPr>
        <p:sp>
          <p:nvSpPr>
            <p:cNvPr id="84" name="Google Shape;84;p8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26133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 rot="5400000">
            <a:off x="156400" y="5624667"/>
            <a:ext cx="21996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9"/>
          <p:cNvSpPr/>
          <p:nvPr/>
        </p:nvSpPr>
        <p:spPr>
          <a:xfrm>
            <a:off x="11105133" y="2857400"/>
            <a:ext cx="21996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1377767" y="1663633"/>
            <a:ext cx="4152400" cy="1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969167" y="3825167"/>
            <a:ext cx="7206400" cy="19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" name="Google Shape;91;p9"/>
          <p:cNvGrpSpPr/>
          <p:nvPr/>
        </p:nvGrpSpPr>
        <p:grpSpPr>
          <a:xfrm>
            <a:off x="307978" y="194567"/>
            <a:ext cx="643277" cy="321600"/>
            <a:chOff x="719996" y="145925"/>
            <a:chExt cx="482458" cy="241200"/>
          </a:xfrm>
        </p:grpSpPr>
        <p:sp>
          <p:nvSpPr>
            <p:cNvPr id="92" name="Google Shape;92;p9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9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" name="Google Shape;94;p9"/>
          <p:cNvGrpSpPr/>
          <p:nvPr/>
        </p:nvGrpSpPr>
        <p:grpSpPr>
          <a:xfrm rot="10800000">
            <a:off x="11240744" y="194567"/>
            <a:ext cx="643277" cy="321600"/>
            <a:chOff x="719996" y="145925"/>
            <a:chExt cx="482458" cy="241200"/>
          </a:xfrm>
        </p:grpSpPr>
        <p:sp>
          <p:nvSpPr>
            <p:cNvPr id="95" name="Google Shape;95;p9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9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0730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6300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>
            <a:spLocks noGrp="1"/>
          </p:cNvSpPr>
          <p:nvPr>
            <p:ph type="title"/>
          </p:nvPr>
        </p:nvSpPr>
        <p:spPr>
          <a:xfrm>
            <a:off x="1209532" y="1144677"/>
            <a:ext cx="3547200" cy="2501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307978" y="194567"/>
            <a:ext cx="643277" cy="321600"/>
            <a:chOff x="719996" y="145925"/>
            <a:chExt cx="482458" cy="241200"/>
          </a:xfrm>
        </p:grpSpPr>
        <p:sp>
          <p:nvSpPr>
            <p:cNvPr id="100" name="Google Shape;100;p10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10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10"/>
          <p:cNvGrpSpPr/>
          <p:nvPr/>
        </p:nvGrpSpPr>
        <p:grpSpPr>
          <a:xfrm rot="10800000">
            <a:off x="11240744" y="194567"/>
            <a:ext cx="643277" cy="321600"/>
            <a:chOff x="719996" y="145925"/>
            <a:chExt cx="482458" cy="241200"/>
          </a:xfrm>
        </p:grpSpPr>
        <p:sp>
          <p:nvSpPr>
            <p:cNvPr id="103" name="Google Shape;103;p10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0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18271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11131893" y="3388333"/>
            <a:ext cx="21996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960000" y="1370800"/>
            <a:ext cx="10296400" cy="41164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</a:endParaRPr>
          </a:p>
        </p:txBody>
      </p:sp>
      <p:sp>
        <p:nvSpPr>
          <p:cNvPr id="108" name="Google Shape;108;p11"/>
          <p:cNvSpPr/>
          <p:nvPr/>
        </p:nvSpPr>
        <p:spPr>
          <a:xfrm rot="-5400000">
            <a:off x="1700460" y="-1281273"/>
            <a:ext cx="21996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09" name="Google Shape;109;p11"/>
          <p:cNvSpPr txBox="1">
            <a:spLocks noGrp="1"/>
          </p:cNvSpPr>
          <p:nvPr>
            <p:ph type="title" hasCustomPrompt="1"/>
          </p:nvPr>
        </p:nvSpPr>
        <p:spPr>
          <a:xfrm>
            <a:off x="1478567" y="2410600"/>
            <a:ext cx="9777600" cy="14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1"/>
          </p:nvPr>
        </p:nvSpPr>
        <p:spPr>
          <a:xfrm>
            <a:off x="1478567" y="4081833"/>
            <a:ext cx="80052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307978" y="194567"/>
            <a:ext cx="643277" cy="321600"/>
            <a:chOff x="719996" y="145925"/>
            <a:chExt cx="482458" cy="241200"/>
          </a:xfrm>
        </p:grpSpPr>
        <p:sp>
          <p:nvSpPr>
            <p:cNvPr id="112" name="Google Shape;112;p11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" name="Google Shape;114;p11"/>
          <p:cNvGrpSpPr/>
          <p:nvPr/>
        </p:nvGrpSpPr>
        <p:grpSpPr>
          <a:xfrm rot="10800000">
            <a:off x="11240744" y="194567"/>
            <a:ext cx="643277" cy="321600"/>
            <a:chOff x="719996" y="145925"/>
            <a:chExt cx="482458" cy="241200"/>
          </a:xfrm>
        </p:grpSpPr>
        <p:sp>
          <p:nvSpPr>
            <p:cNvPr id="115" name="Google Shape;115;p11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1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73946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171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/>
          <p:nvPr/>
        </p:nvSpPr>
        <p:spPr>
          <a:xfrm rot="10800000">
            <a:off x="-1181383" y="4396000"/>
            <a:ext cx="21996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>
            <a:off x="960000" y="700333"/>
            <a:ext cx="10272000" cy="762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2094767" y="1483133"/>
            <a:ext cx="37760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67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1148324" y="1756341"/>
            <a:ext cx="820000" cy="8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2094767" y="1925333"/>
            <a:ext cx="3776000" cy="7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2094767" y="3155212"/>
            <a:ext cx="37760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67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1148324" y="3445095"/>
            <a:ext cx="820000" cy="8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2094767" y="3601577"/>
            <a:ext cx="3776000" cy="7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7304167" y="1925333"/>
            <a:ext cx="3776000" cy="7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7304167" y="1483133"/>
            <a:ext cx="37760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67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6332532" y="1756341"/>
            <a:ext cx="820000" cy="8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7304167" y="3155200"/>
            <a:ext cx="37760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67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6332532" y="3445095"/>
            <a:ext cx="820000" cy="8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7304167" y="3601583"/>
            <a:ext cx="3776000" cy="7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2094767" y="4831467"/>
            <a:ext cx="37760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67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1148324" y="5105843"/>
            <a:ext cx="820000" cy="8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2094767" y="5277833"/>
            <a:ext cx="3776000" cy="7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7304167" y="4831467"/>
            <a:ext cx="37760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67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6332532" y="5105843"/>
            <a:ext cx="820000" cy="8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7304167" y="5277833"/>
            <a:ext cx="3776000" cy="7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2"/>
          </p:nvPr>
        </p:nvSpPr>
        <p:spPr>
          <a:xfrm>
            <a:off x="1927333" y="1786585"/>
            <a:ext cx="3776000" cy="5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3" hasCustomPrompt="1"/>
          </p:nvPr>
        </p:nvSpPr>
        <p:spPr>
          <a:xfrm>
            <a:off x="824484" y="1817368"/>
            <a:ext cx="11676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1927333" y="2228801"/>
            <a:ext cx="3776000" cy="7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4"/>
          </p:nvPr>
        </p:nvSpPr>
        <p:spPr>
          <a:xfrm>
            <a:off x="1927333" y="3396115"/>
            <a:ext cx="3776000" cy="5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5" hasCustomPrompt="1"/>
          </p:nvPr>
        </p:nvSpPr>
        <p:spPr>
          <a:xfrm>
            <a:off x="824484" y="3403668"/>
            <a:ext cx="11676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6"/>
          </p:nvPr>
        </p:nvSpPr>
        <p:spPr>
          <a:xfrm>
            <a:off x="1927333" y="3842480"/>
            <a:ext cx="3776000" cy="7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7"/>
          </p:nvPr>
        </p:nvSpPr>
        <p:spPr>
          <a:xfrm>
            <a:off x="7606933" y="2228785"/>
            <a:ext cx="3776000" cy="7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8"/>
          </p:nvPr>
        </p:nvSpPr>
        <p:spPr>
          <a:xfrm>
            <a:off x="7606933" y="1786585"/>
            <a:ext cx="3776000" cy="5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9" hasCustomPrompt="1"/>
          </p:nvPr>
        </p:nvSpPr>
        <p:spPr>
          <a:xfrm>
            <a:off x="6504084" y="1817368"/>
            <a:ext cx="11676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13"/>
          </p:nvPr>
        </p:nvSpPr>
        <p:spPr>
          <a:xfrm>
            <a:off x="7606933" y="3396101"/>
            <a:ext cx="3776000" cy="5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14" hasCustomPrompt="1"/>
          </p:nvPr>
        </p:nvSpPr>
        <p:spPr>
          <a:xfrm>
            <a:off x="6504084" y="3403668"/>
            <a:ext cx="11676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5"/>
          </p:nvPr>
        </p:nvSpPr>
        <p:spPr>
          <a:xfrm>
            <a:off x="7606933" y="3842484"/>
            <a:ext cx="3776000" cy="7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16"/>
          </p:nvPr>
        </p:nvSpPr>
        <p:spPr>
          <a:xfrm>
            <a:off x="1927333" y="4970768"/>
            <a:ext cx="3776000" cy="5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17" hasCustomPrompt="1"/>
          </p:nvPr>
        </p:nvSpPr>
        <p:spPr>
          <a:xfrm>
            <a:off x="824484" y="4989968"/>
            <a:ext cx="11676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18"/>
          </p:nvPr>
        </p:nvSpPr>
        <p:spPr>
          <a:xfrm>
            <a:off x="1927333" y="5417135"/>
            <a:ext cx="3776000" cy="7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19"/>
          </p:nvPr>
        </p:nvSpPr>
        <p:spPr>
          <a:xfrm>
            <a:off x="7606933" y="4970768"/>
            <a:ext cx="3776000" cy="5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20" hasCustomPrompt="1"/>
          </p:nvPr>
        </p:nvSpPr>
        <p:spPr>
          <a:xfrm>
            <a:off x="6504084" y="4989968"/>
            <a:ext cx="11676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21"/>
          </p:nvPr>
        </p:nvSpPr>
        <p:spPr>
          <a:xfrm>
            <a:off x="7606933" y="5417135"/>
            <a:ext cx="3776000" cy="7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13"/>
          <p:cNvGrpSpPr/>
          <p:nvPr/>
        </p:nvGrpSpPr>
        <p:grpSpPr>
          <a:xfrm>
            <a:off x="307978" y="194567"/>
            <a:ext cx="643277" cy="321600"/>
            <a:chOff x="719996" y="145925"/>
            <a:chExt cx="482458" cy="241200"/>
          </a:xfrm>
        </p:grpSpPr>
        <p:sp>
          <p:nvSpPr>
            <p:cNvPr id="158" name="Google Shape;158;p1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0" name="Google Shape;160;p13"/>
          <p:cNvGrpSpPr/>
          <p:nvPr/>
        </p:nvGrpSpPr>
        <p:grpSpPr>
          <a:xfrm rot="10800000">
            <a:off x="11240744" y="194567"/>
            <a:ext cx="643277" cy="321600"/>
            <a:chOff x="719996" y="145925"/>
            <a:chExt cx="482458" cy="241200"/>
          </a:xfrm>
        </p:grpSpPr>
        <p:sp>
          <p:nvSpPr>
            <p:cNvPr id="161" name="Google Shape;161;p1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00143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/>
          <p:nvPr/>
        </p:nvSpPr>
        <p:spPr>
          <a:xfrm>
            <a:off x="655200" y="1370800"/>
            <a:ext cx="8273200" cy="41164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65" name="Google Shape;165;p14"/>
          <p:cNvSpPr/>
          <p:nvPr/>
        </p:nvSpPr>
        <p:spPr>
          <a:xfrm rot="5400000">
            <a:off x="156400" y="5624667"/>
            <a:ext cx="21996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4"/>
          <p:cNvSpPr/>
          <p:nvPr/>
        </p:nvSpPr>
        <p:spPr>
          <a:xfrm rot="-5400000">
            <a:off x="7477100" y="-1464733"/>
            <a:ext cx="22012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1125484" y="4431997"/>
            <a:ext cx="4706000" cy="4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subTitle" idx="1"/>
          </p:nvPr>
        </p:nvSpPr>
        <p:spPr>
          <a:xfrm>
            <a:off x="1119725" y="1849647"/>
            <a:ext cx="7344400" cy="19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69" name="Google Shape;169;p14"/>
          <p:cNvGrpSpPr/>
          <p:nvPr/>
        </p:nvGrpSpPr>
        <p:grpSpPr>
          <a:xfrm>
            <a:off x="307978" y="194567"/>
            <a:ext cx="643277" cy="321600"/>
            <a:chOff x="719996" y="145925"/>
            <a:chExt cx="482458" cy="241200"/>
          </a:xfrm>
        </p:grpSpPr>
        <p:sp>
          <p:nvSpPr>
            <p:cNvPr id="170" name="Google Shape;170;p1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" name="Google Shape;172;p14"/>
          <p:cNvGrpSpPr/>
          <p:nvPr/>
        </p:nvGrpSpPr>
        <p:grpSpPr>
          <a:xfrm rot="10800000">
            <a:off x="11240744" y="194567"/>
            <a:ext cx="643277" cy="321600"/>
            <a:chOff x="719996" y="145925"/>
            <a:chExt cx="482458" cy="241200"/>
          </a:xfrm>
        </p:grpSpPr>
        <p:sp>
          <p:nvSpPr>
            <p:cNvPr id="173" name="Google Shape;173;p1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03377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>
            <a:spLocks noGrp="1"/>
          </p:cNvSpPr>
          <p:nvPr>
            <p:ph type="subTitle" idx="1"/>
          </p:nvPr>
        </p:nvSpPr>
        <p:spPr>
          <a:xfrm>
            <a:off x="1741549" y="2907133"/>
            <a:ext cx="3594400" cy="11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960000" y="700333"/>
            <a:ext cx="10272000" cy="762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8" name="Google Shape;178;p15"/>
          <p:cNvGrpSpPr/>
          <p:nvPr/>
        </p:nvGrpSpPr>
        <p:grpSpPr>
          <a:xfrm>
            <a:off x="307978" y="194567"/>
            <a:ext cx="643277" cy="321600"/>
            <a:chOff x="719996" y="145925"/>
            <a:chExt cx="482458" cy="241200"/>
          </a:xfrm>
        </p:grpSpPr>
        <p:sp>
          <p:nvSpPr>
            <p:cNvPr id="179" name="Google Shape;179;p15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5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1" name="Google Shape;181;p15"/>
          <p:cNvGrpSpPr/>
          <p:nvPr/>
        </p:nvGrpSpPr>
        <p:grpSpPr>
          <a:xfrm rot="10800000">
            <a:off x="11240744" y="194567"/>
            <a:ext cx="643277" cy="321600"/>
            <a:chOff x="719996" y="145925"/>
            <a:chExt cx="482458" cy="241200"/>
          </a:xfrm>
        </p:grpSpPr>
        <p:sp>
          <p:nvSpPr>
            <p:cNvPr id="182" name="Google Shape;182;p15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5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" name="Google Shape;184;p15"/>
          <p:cNvSpPr/>
          <p:nvPr/>
        </p:nvSpPr>
        <p:spPr>
          <a:xfrm rot="10800000">
            <a:off x="-1181383" y="4396000"/>
            <a:ext cx="21996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11116667" y="1961000"/>
            <a:ext cx="22012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055166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958968" y="3320533"/>
            <a:ext cx="223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ubTitle" idx="1"/>
          </p:nvPr>
        </p:nvSpPr>
        <p:spPr>
          <a:xfrm>
            <a:off x="958967" y="3930144"/>
            <a:ext cx="2804400" cy="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title" idx="2"/>
          </p:nvPr>
        </p:nvSpPr>
        <p:spPr>
          <a:xfrm>
            <a:off x="4679001" y="3320533"/>
            <a:ext cx="223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subTitle" idx="3"/>
          </p:nvPr>
        </p:nvSpPr>
        <p:spPr>
          <a:xfrm>
            <a:off x="4679000" y="3930144"/>
            <a:ext cx="2804400" cy="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title" idx="4"/>
          </p:nvPr>
        </p:nvSpPr>
        <p:spPr>
          <a:xfrm>
            <a:off x="8370735" y="3320533"/>
            <a:ext cx="231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5"/>
          </p:nvPr>
        </p:nvSpPr>
        <p:spPr>
          <a:xfrm>
            <a:off x="8370733" y="3930144"/>
            <a:ext cx="2804400" cy="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title" idx="6"/>
          </p:nvPr>
        </p:nvSpPr>
        <p:spPr>
          <a:xfrm>
            <a:off x="960000" y="700333"/>
            <a:ext cx="10272000" cy="762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16"/>
          <p:cNvGrpSpPr/>
          <p:nvPr/>
        </p:nvGrpSpPr>
        <p:grpSpPr>
          <a:xfrm>
            <a:off x="307978" y="194567"/>
            <a:ext cx="643277" cy="321600"/>
            <a:chOff x="719996" y="145925"/>
            <a:chExt cx="482458" cy="241200"/>
          </a:xfrm>
        </p:grpSpPr>
        <p:sp>
          <p:nvSpPr>
            <p:cNvPr id="195" name="Google Shape;195;p16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6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7" name="Google Shape;197;p16"/>
          <p:cNvGrpSpPr/>
          <p:nvPr/>
        </p:nvGrpSpPr>
        <p:grpSpPr>
          <a:xfrm rot="10800000">
            <a:off x="11240744" y="194567"/>
            <a:ext cx="643277" cy="321600"/>
            <a:chOff x="719996" y="145925"/>
            <a:chExt cx="482458" cy="241200"/>
          </a:xfrm>
        </p:grpSpPr>
        <p:sp>
          <p:nvSpPr>
            <p:cNvPr id="198" name="Google Shape;198;p16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6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0" name="Google Shape;200;p16"/>
          <p:cNvSpPr/>
          <p:nvPr/>
        </p:nvSpPr>
        <p:spPr>
          <a:xfrm rot="5400000">
            <a:off x="9836000" y="5608907"/>
            <a:ext cx="21996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16"/>
          <p:cNvSpPr/>
          <p:nvPr/>
        </p:nvSpPr>
        <p:spPr>
          <a:xfrm rot="10800000">
            <a:off x="-1181383" y="3645267"/>
            <a:ext cx="21996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008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/>
          <p:nvPr/>
        </p:nvSpPr>
        <p:spPr>
          <a:xfrm rot="10800000" flipH="1">
            <a:off x="11155119" y="4396000"/>
            <a:ext cx="21996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04" name="Google Shape;204;p17"/>
          <p:cNvSpPr/>
          <p:nvPr/>
        </p:nvSpPr>
        <p:spPr>
          <a:xfrm rot="-5400000" flipH="1">
            <a:off x="136935" y="5633900"/>
            <a:ext cx="22012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17"/>
          <p:cNvSpPr txBox="1">
            <a:spLocks noGrp="1"/>
          </p:cNvSpPr>
          <p:nvPr>
            <p:ph type="title"/>
          </p:nvPr>
        </p:nvSpPr>
        <p:spPr>
          <a:xfrm>
            <a:off x="960000" y="1897000"/>
            <a:ext cx="2926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1"/>
          </p:nvPr>
        </p:nvSpPr>
        <p:spPr>
          <a:xfrm>
            <a:off x="960001" y="5082184"/>
            <a:ext cx="2926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 idx="2"/>
          </p:nvPr>
        </p:nvSpPr>
        <p:spPr>
          <a:xfrm>
            <a:off x="4633000" y="1897000"/>
            <a:ext cx="2926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3"/>
          </p:nvPr>
        </p:nvSpPr>
        <p:spPr>
          <a:xfrm>
            <a:off x="4633001" y="5082184"/>
            <a:ext cx="2926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title" idx="4"/>
          </p:nvPr>
        </p:nvSpPr>
        <p:spPr>
          <a:xfrm>
            <a:off x="8306000" y="1897000"/>
            <a:ext cx="2926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subTitle" idx="5"/>
          </p:nvPr>
        </p:nvSpPr>
        <p:spPr>
          <a:xfrm>
            <a:off x="8306001" y="5082184"/>
            <a:ext cx="2926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title" idx="6"/>
          </p:nvPr>
        </p:nvSpPr>
        <p:spPr>
          <a:xfrm>
            <a:off x="960000" y="700333"/>
            <a:ext cx="10272000" cy="762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17"/>
          <p:cNvGrpSpPr/>
          <p:nvPr/>
        </p:nvGrpSpPr>
        <p:grpSpPr>
          <a:xfrm>
            <a:off x="307978" y="194567"/>
            <a:ext cx="643277" cy="321600"/>
            <a:chOff x="719996" y="145925"/>
            <a:chExt cx="482458" cy="241200"/>
          </a:xfrm>
        </p:grpSpPr>
        <p:sp>
          <p:nvSpPr>
            <p:cNvPr id="213" name="Google Shape;213;p17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17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5" name="Google Shape;215;p17"/>
          <p:cNvGrpSpPr/>
          <p:nvPr/>
        </p:nvGrpSpPr>
        <p:grpSpPr>
          <a:xfrm rot="10800000">
            <a:off x="11240744" y="194567"/>
            <a:ext cx="643277" cy="321600"/>
            <a:chOff x="719996" y="145925"/>
            <a:chExt cx="482458" cy="241200"/>
          </a:xfrm>
        </p:grpSpPr>
        <p:sp>
          <p:nvSpPr>
            <p:cNvPr id="216" name="Google Shape;216;p17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7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65617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/>
          <p:nvPr/>
        </p:nvSpPr>
        <p:spPr>
          <a:xfrm>
            <a:off x="11131893" y="3388333"/>
            <a:ext cx="21996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0" name="Google Shape;220;p18"/>
          <p:cNvSpPr txBox="1">
            <a:spLocks noGrp="1"/>
          </p:cNvSpPr>
          <p:nvPr>
            <p:ph type="title"/>
          </p:nvPr>
        </p:nvSpPr>
        <p:spPr>
          <a:xfrm>
            <a:off x="960000" y="700333"/>
            <a:ext cx="10272000" cy="762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1"/>
          </p:nvPr>
        </p:nvSpPr>
        <p:spPr>
          <a:xfrm>
            <a:off x="953968" y="2240500"/>
            <a:ext cx="22844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2"/>
          </p:nvPr>
        </p:nvSpPr>
        <p:spPr>
          <a:xfrm>
            <a:off x="6948943" y="2240500"/>
            <a:ext cx="2349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3"/>
          </p:nvPr>
        </p:nvSpPr>
        <p:spPr>
          <a:xfrm>
            <a:off x="953967" y="2659900"/>
            <a:ext cx="4347200" cy="9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ubTitle" idx="4"/>
          </p:nvPr>
        </p:nvSpPr>
        <p:spPr>
          <a:xfrm>
            <a:off x="6948941" y="2659900"/>
            <a:ext cx="4280000" cy="9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subTitle" idx="5"/>
          </p:nvPr>
        </p:nvSpPr>
        <p:spPr>
          <a:xfrm>
            <a:off x="953968" y="4660567"/>
            <a:ext cx="22844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subTitle" idx="6"/>
          </p:nvPr>
        </p:nvSpPr>
        <p:spPr>
          <a:xfrm>
            <a:off x="6948943" y="4660567"/>
            <a:ext cx="2349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subTitle" idx="7"/>
          </p:nvPr>
        </p:nvSpPr>
        <p:spPr>
          <a:xfrm>
            <a:off x="953967" y="5079967"/>
            <a:ext cx="4347200" cy="9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subTitle" idx="8"/>
          </p:nvPr>
        </p:nvSpPr>
        <p:spPr>
          <a:xfrm>
            <a:off x="6948941" y="5079967"/>
            <a:ext cx="4280000" cy="9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18"/>
          <p:cNvGrpSpPr/>
          <p:nvPr/>
        </p:nvGrpSpPr>
        <p:grpSpPr>
          <a:xfrm>
            <a:off x="307978" y="194567"/>
            <a:ext cx="643277" cy="321600"/>
            <a:chOff x="719996" y="145925"/>
            <a:chExt cx="482458" cy="241200"/>
          </a:xfrm>
        </p:grpSpPr>
        <p:sp>
          <p:nvSpPr>
            <p:cNvPr id="230" name="Google Shape;230;p18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8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" name="Google Shape;232;p18"/>
          <p:cNvGrpSpPr/>
          <p:nvPr/>
        </p:nvGrpSpPr>
        <p:grpSpPr>
          <a:xfrm rot="10800000">
            <a:off x="11240744" y="194567"/>
            <a:ext cx="643277" cy="321600"/>
            <a:chOff x="719996" y="145925"/>
            <a:chExt cx="482458" cy="241200"/>
          </a:xfrm>
        </p:grpSpPr>
        <p:sp>
          <p:nvSpPr>
            <p:cNvPr id="233" name="Google Shape;233;p18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8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969773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854749" y="2225851"/>
            <a:ext cx="2246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subTitle" idx="1"/>
          </p:nvPr>
        </p:nvSpPr>
        <p:spPr>
          <a:xfrm>
            <a:off x="854743" y="2783333"/>
            <a:ext cx="3236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title" idx="2"/>
          </p:nvPr>
        </p:nvSpPr>
        <p:spPr>
          <a:xfrm>
            <a:off x="960000" y="700333"/>
            <a:ext cx="10272000" cy="762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title" idx="3"/>
          </p:nvPr>
        </p:nvSpPr>
        <p:spPr>
          <a:xfrm>
            <a:off x="4590224" y="2225851"/>
            <a:ext cx="2246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4"/>
          </p:nvPr>
        </p:nvSpPr>
        <p:spPr>
          <a:xfrm>
            <a:off x="4590219" y="2783333"/>
            <a:ext cx="3236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 idx="5"/>
          </p:nvPr>
        </p:nvSpPr>
        <p:spPr>
          <a:xfrm>
            <a:off x="8325824" y="2225851"/>
            <a:ext cx="2246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6"/>
          </p:nvPr>
        </p:nvSpPr>
        <p:spPr>
          <a:xfrm>
            <a:off x="8325819" y="2783333"/>
            <a:ext cx="3236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title" idx="7"/>
          </p:nvPr>
        </p:nvSpPr>
        <p:spPr>
          <a:xfrm>
            <a:off x="854749" y="4494417"/>
            <a:ext cx="2246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subTitle" idx="8"/>
          </p:nvPr>
        </p:nvSpPr>
        <p:spPr>
          <a:xfrm>
            <a:off x="854743" y="5051900"/>
            <a:ext cx="3236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title" idx="9"/>
          </p:nvPr>
        </p:nvSpPr>
        <p:spPr>
          <a:xfrm>
            <a:off x="4590224" y="4494417"/>
            <a:ext cx="2246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subTitle" idx="13"/>
          </p:nvPr>
        </p:nvSpPr>
        <p:spPr>
          <a:xfrm>
            <a:off x="4590219" y="5051900"/>
            <a:ext cx="3236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title" idx="14"/>
          </p:nvPr>
        </p:nvSpPr>
        <p:spPr>
          <a:xfrm>
            <a:off x="8325824" y="4494417"/>
            <a:ext cx="2246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8" name="Google Shape;248;p19"/>
          <p:cNvSpPr txBox="1">
            <a:spLocks noGrp="1"/>
          </p:cNvSpPr>
          <p:nvPr>
            <p:ph type="subTitle" idx="15"/>
          </p:nvPr>
        </p:nvSpPr>
        <p:spPr>
          <a:xfrm>
            <a:off x="8325819" y="5051900"/>
            <a:ext cx="3236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9"/>
          <p:cNvGrpSpPr/>
          <p:nvPr/>
        </p:nvGrpSpPr>
        <p:grpSpPr>
          <a:xfrm>
            <a:off x="307978" y="194567"/>
            <a:ext cx="643277" cy="321600"/>
            <a:chOff x="719996" y="145925"/>
            <a:chExt cx="482458" cy="241200"/>
          </a:xfrm>
        </p:grpSpPr>
        <p:sp>
          <p:nvSpPr>
            <p:cNvPr id="250" name="Google Shape;250;p19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9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9"/>
          <p:cNvGrpSpPr/>
          <p:nvPr/>
        </p:nvGrpSpPr>
        <p:grpSpPr>
          <a:xfrm rot="10800000">
            <a:off x="11240744" y="194567"/>
            <a:ext cx="643277" cy="321600"/>
            <a:chOff x="719996" y="145925"/>
            <a:chExt cx="482458" cy="241200"/>
          </a:xfrm>
        </p:grpSpPr>
        <p:sp>
          <p:nvSpPr>
            <p:cNvPr id="253" name="Google Shape;253;p19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9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4793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60973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/>
          <p:nvPr/>
        </p:nvSpPr>
        <p:spPr>
          <a:xfrm flipH="1">
            <a:off x="-1136623" y="3388333"/>
            <a:ext cx="21996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57" name="Google Shape;257;p20"/>
          <p:cNvSpPr/>
          <p:nvPr/>
        </p:nvSpPr>
        <p:spPr>
          <a:xfrm rot="5400000" flipH="1">
            <a:off x="8294811" y="-1281273"/>
            <a:ext cx="21996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58" name="Google Shape;258;p20"/>
          <p:cNvSpPr txBox="1">
            <a:spLocks noGrp="1"/>
          </p:cNvSpPr>
          <p:nvPr>
            <p:ph type="title" hasCustomPrompt="1"/>
          </p:nvPr>
        </p:nvSpPr>
        <p:spPr>
          <a:xfrm>
            <a:off x="1140400" y="1378151"/>
            <a:ext cx="4664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1"/>
          </p:nvPr>
        </p:nvSpPr>
        <p:spPr>
          <a:xfrm>
            <a:off x="1140400" y="2156017"/>
            <a:ext cx="4664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2" hasCustomPrompt="1"/>
          </p:nvPr>
        </p:nvSpPr>
        <p:spPr>
          <a:xfrm>
            <a:off x="6411133" y="1378151"/>
            <a:ext cx="4664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3"/>
          </p:nvPr>
        </p:nvSpPr>
        <p:spPr>
          <a:xfrm>
            <a:off x="6411133" y="2156017"/>
            <a:ext cx="4664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title" idx="4" hasCustomPrompt="1"/>
          </p:nvPr>
        </p:nvSpPr>
        <p:spPr>
          <a:xfrm>
            <a:off x="1140400" y="4025116"/>
            <a:ext cx="4664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63" name="Google Shape;263;p20"/>
          <p:cNvSpPr txBox="1">
            <a:spLocks noGrp="1"/>
          </p:cNvSpPr>
          <p:nvPr>
            <p:ph type="subTitle" idx="5"/>
          </p:nvPr>
        </p:nvSpPr>
        <p:spPr>
          <a:xfrm>
            <a:off x="1140400" y="4802984"/>
            <a:ext cx="4664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64" name="Google Shape;264;p20"/>
          <p:cNvSpPr txBox="1">
            <a:spLocks noGrp="1"/>
          </p:cNvSpPr>
          <p:nvPr>
            <p:ph type="title" idx="6" hasCustomPrompt="1"/>
          </p:nvPr>
        </p:nvSpPr>
        <p:spPr>
          <a:xfrm>
            <a:off x="6411133" y="4025116"/>
            <a:ext cx="4664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7"/>
          </p:nvPr>
        </p:nvSpPr>
        <p:spPr>
          <a:xfrm>
            <a:off x="6411133" y="4802984"/>
            <a:ext cx="4664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266" name="Google Shape;266;p20"/>
          <p:cNvGrpSpPr/>
          <p:nvPr/>
        </p:nvGrpSpPr>
        <p:grpSpPr>
          <a:xfrm>
            <a:off x="307978" y="194567"/>
            <a:ext cx="643277" cy="321600"/>
            <a:chOff x="719996" y="145925"/>
            <a:chExt cx="482458" cy="241200"/>
          </a:xfrm>
        </p:grpSpPr>
        <p:sp>
          <p:nvSpPr>
            <p:cNvPr id="267" name="Google Shape;267;p20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20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9" name="Google Shape;269;p20"/>
          <p:cNvGrpSpPr/>
          <p:nvPr/>
        </p:nvGrpSpPr>
        <p:grpSpPr>
          <a:xfrm rot="10800000">
            <a:off x="11240744" y="194567"/>
            <a:ext cx="643277" cy="321600"/>
            <a:chOff x="719996" y="145925"/>
            <a:chExt cx="482458" cy="241200"/>
          </a:xfrm>
        </p:grpSpPr>
        <p:sp>
          <p:nvSpPr>
            <p:cNvPr id="270" name="Google Shape;270;p20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0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332151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>
            <a:spLocks noGrp="1"/>
          </p:cNvSpPr>
          <p:nvPr>
            <p:ph type="body" idx="1"/>
          </p:nvPr>
        </p:nvSpPr>
        <p:spPr>
          <a:xfrm>
            <a:off x="960000" y="15828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title"/>
          </p:nvPr>
        </p:nvSpPr>
        <p:spPr>
          <a:xfrm>
            <a:off x="960000" y="700333"/>
            <a:ext cx="10272000" cy="762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75" name="Google Shape;275;p21"/>
          <p:cNvGrpSpPr/>
          <p:nvPr/>
        </p:nvGrpSpPr>
        <p:grpSpPr>
          <a:xfrm>
            <a:off x="307978" y="194567"/>
            <a:ext cx="643277" cy="321600"/>
            <a:chOff x="719996" y="145925"/>
            <a:chExt cx="482458" cy="241200"/>
          </a:xfrm>
        </p:grpSpPr>
        <p:sp>
          <p:nvSpPr>
            <p:cNvPr id="276" name="Google Shape;276;p21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1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8" name="Google Shape;278;p21"/>
          <p:cNvGrpSpPr/>
          <p:nvPr/>
        </p:nvGrpSpPr>
        <p:grpSpPr>
          <a:xfrm rot="10800000">
            <a:off x="11240744" y="194567"/>
            <a:ext cx="643277" cy="321600"/>
            <a:chOff x="719996" y="145925"/>
            <a:chExt cx="482458" cy="241200"/>
          </a:xfrm>
        </p:grpSpPr>
        <p:sp>
          <p:nvSpPr>
            <p:cNvPr id="279" name="Google Shape;279;p21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1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219801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>
            <a:spLocks noGrp="1"/>
          </p:cNvSpPr>
          <p:nvPr>
            <p:ph type="subTitle" idx="1"/>
          </p:nvPr>
        </p:nvSpPr>
        <p:spPr>
          <a:xfrm>
            <a:off x="1372200" y="2545300"/>
            <a:ext cx="2018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3" name="Google Shape;283;p22"/>
          <p:cNvSpPr txBox="1">
            <a:spLocks noGrp="1"/>
          </p:cNvSpPr>
          <p:nvPr>
            <p:ph type="subTitle" idx="2"/>
          </p:nvPr>
        </p:nvSpPr>
        <p:spPr>
          <a:xfrm>
            <a:off x="7003733" y="2545300"/>
            <a:ext cx="21084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subTitle" idx="3"/>
          </p:nvPr>
        </p:nvSpPr>
        <p:spPr>
          <a:xfrm>
            <a:off x="1372200" y="3066301"/>
            <a:ext cx="3840400" cy="13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subTitle" idx="4"/>
          </p:nvPr>
        </p:nvSpPr>
        <p:spPr>
          <a:xfrm>
            <a:off x="7003733" y="3066301"/>
            <a:ext cx="3840400" cy="13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title"/>
          </p:nvPr>
        </p:nvSpPr>
        <p:spPr>
          <a:xfrm>
            <a:off x="960000" y="700333"/>
            <a:ext cx="10272000" cy="762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22"/>
          <p:cNvGrpSpPr/>
          <p:nvPr/>
        </p:nvGrpSpPr>
        <p:grpSpPr>
          <a:xfrm>
            <a:off x="307978" y="194567"/>
            <a:ext cx="643277" cy="321600"/>
            <a:chOff x="719996" y="145925"/>
            <a:chExt cx="482458" cy="241200"/>
          </a:xfrm>
        </p:grpSpPr>
        <p:sp>
          <p:nvSpPr>
            <p:cNvPr id="288" name="Google Shape;288;p22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2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0" name="Google Shape;290;p22"/>
          <p:cNvGrpSpPr/>
          <p:nvPr/>
        </p:nvGrpSpPr>
        <p:grpSpPr>
          <a:xfrm rot="10800000">
            <a:off x="11240744" y="194567"/>
            <a:ext cx="643277" cy="321600"/>
            <a:chOff x="719996" y="145925"/>
            <a:chExt cx="482458" cy="241200"/>
          </a:xfrm>
        </p:grpSpPr>
        <p:sp>
          <p:nvSpPr>
            <p:cNvPr id="291" name="Google Shape;291;p22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2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3" name="Google Shape;293;p22"/>
          <p:cNvSpPr/>
          <p:nvPr/>
        </p:nvSpPr>
        <p:spPr>
          <a:xfrm rot="10800000">
            <a:off x="-1181383" y="4396000"/>
            <a:ext cx="21996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94" name="Google Shape;294;p22"/>
          <p:cNvSpPr/>
          <p:nvPr/>
        </p:nvSpPr>
        <p:spPr>
          <a:xfrm rot="5400000">
            <a:off x="9835200" y="5633900"/>
            <a:ext cx="22012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05737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"/>
          <p:cNvSpPr/>
          <p:nvPr/>
        </p:nvSpPr>
        <p:spPr>
          <a:xfrm flipH="1">
            <a:off x="452000" y="1203200"/>
            <a:ext cx="6750800" cy="40312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97" name="Google Shape;297;p23"/>
          <p:cNvSpPr/>
          <p:nvPr/>
        </p:nvSpPr>
        <p:spPr>
          <a:xfrm flipH="1">
            <a:off x="7394933" y="1203200"/>
            <a:ext cx="4401200" cy="40312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98" name="Google Shape;298;p23"/>
          <p:cNvSpPr txBox="1">
            <a:spLocks noGrp="1"/>
          </p:cNvSpPr>
          <p:nvPr>
            <p:ph type="ctrTitle"/>
          </p:nvPr>
        </p:nvSpPr>
        <p:spPr>
          <a:xfrm>
            <a:off x="948767" y="1559717"/>
            <a:ext cx="6254000" cy="158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0666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99" name="Google Shape;299;p23"/>
          <p:cNvSpPr txBox="1">
            <a:spLocks noGrp="1"/>
          </p:cNvSpPr>
          <p:nvPr>
            <p:ph type="subTitle" idx="1"/>
          </p:nvPr>
        </p:nvSpPr>
        <p:spPr>
          <a:xfrm>
            <a:off x="948767" y="3096284"/>
            <a:ext cx="4631600" cy="17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300" name="Google Shape;300;p23"/>
          <p:cNvGrpSpPr/>
          <p:nvPr/>
        </p:nvGrpSpPr>
        <p:grpSpPr>
          <a:xfrm>
            <a:off x="307978" y="194567"/>
            <a:ext cx="643277" cy="321600"/>
            <a:chOff x="719996" y="145925"/>
            <a:chExt cx="482458" cy="241200"/>
          </a:xfrm>
        </p:grpSpPr>
        <p:sp>
          <p:nvSpPr>
            <p:cNvPr id="301" name="Google Shape;301;p2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3" name="Google Shape;303;p23"/>
          <p:cNvGrpSpPr/>
          <p:nvPr/>
        </p:nvGrpSpPr>
        <p:grpSpPr>
          <a:xfrm rot="10800000">
            <a:off x="11240744" y="194567"/>
            <a:ext cx="643277" cy="321600"/>
            <a:chOff x="719996" y="145925"/>
            <a:chExt cx="482458" cy="241200"/>
          </a:xfrm>
        </p:grpSpPr>
        <p:sp>
          <p:nvSpPr>
            <p:cNvPr id="304" name="Google Shape;304;p2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6" name="Google Shape;306;p23"/>
          <p:cNvSpPr txBox="1"/>
          <p:nvPr/>
        </p:nvSpPr>
        <p:spPr>
          <a:xfrm>
            <a:off x="7832151" y="1699467"/>
            <a:ext cx="3526800" cy="11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CREDITS: This presentation template was created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Lexend Deca Light"/>
                <a:ea typeface="Lexend Deca Light"/>
                <a:cs typeface="Lexend Deca Light"/>
                <a:sym typeface="Lexend Deca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, including icons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Lexend Deca Light"/>
                <a:ea typeface="Lexend Deca Light"/>
                <a:cs typeface="Lexend Deca Light"/>
                <a:sym typeface="Lexend De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, and infographics &amp; images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Lexend Deca Light"/>
                <a:ea typeface="Lexend Deca Light"/>
                <a:cs typeface="Lexend Deca Light"/>
                <a:sym typeface="Lexend Deca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590376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4"/>
          <p:cNvGrpSpPr/>
          <p:nvPr/>
        </p:nvGrpSpPr>
        <p:grpSpPr>
          <a:xfrm>
            <a:off x="307978" y="194567"/>
            <a:ext cx="643277" cy="321600"/>
            <a:chOff x="719996" y="145925"/>
            <a:chExt cx="482458" cy="241200"/>
          </a:xfrm>
        </p:grpSpPr>
        <p:sp>
          <p:nvSpPr>
            <p:cNvPr id="309" name="Google Shape;309;p2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1" name="Google Shape;311;p24"/>
          <p:cNvGrpSpPr/>
          <p:nvPr/>
        </p:nvGrpSpPr>
        <p:grpSpPr>
          <a:xfrm rot="10800000">
            <a:off x="11240744" y="194567"/>
            <a:ext cx="643277" cy="321600"/>
            <a:chOff x="719996" y="145925"/>
            <a:chExt cx="482458" cy="241200"/>
          </a:xfrm>
        </p:grpSpPr>
        <p:sp>
          <p:nvSpPr>
            <p:cNvPr id="312" name="Google Shape;312;p2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2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0394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82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637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419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936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912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762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90456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89976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/>
        </p:nvSpPr>
        <p:spPr>
          <a:xfrm>
            <a:off x="345584" y="934075"/>
            <a:ext cx="5210147" cy="2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IN" sz="4000" b="1" dirty="0">
                <a:solidFill>
                  <a:srgbClr val="000000"/>
                </a:solidFill>
                <a:latin typeface="Helvetica Neue"/>
              </a:rPr>
              <a:t>i</a:t>
            </a:r>
            <a:r>
              <a:rPr lang="en-IN" sz="4000" b="1" i="0" dirty="0">
                <a:solidFill>
                  <a:srgbClr val="000000"/>
                </a:solidFill>
                <a:effectLst/>
                <a:latin typeface="Helvetica Neue"/>
              </a:rPr>
              <a:t>Phone 15 Release –</a:t>
            </a:r>
          </a:p>
          <a:p>
            <a:pPr algn="l"/>
            <a:r>
              <a:rPr lang="en-IN" sz="4000" b="1" dirty="0">
                <a:solidFill>
                  <a:srgbClr val="000000"/>
                </a:solidFill>
                <a:latin typeface="Helvetica Neue"/>
              </a:rPr>
              <a:t>The </a:t>
            </a:r>
            <a:r>
              <a:rPr lang="en-IN" sz="4000" b="1" i="0" dirty="0">
                <a:solidFill>
                  <a:srgbClr val="000000"/>
                </a:solidFill>
                <a:effectLst/>
                <a:latin typeface="Helvetica Neue"/>
              </a:rPr>
              <a:t>perception that surrounds</a:t>
            </a:r>
          </a:p>
        </p:txBody>
      </p:sp>
      <p:pic>
        <p:nvPicPr>
          <p:cNvPr id="3" name="Picture 2" descr="A row of cell phones&#10;&#10;Description automatically generated">
            <a:extLst>
              <a:ext uri="{FF2B5EF4-FFF2-40B4-BE49-F238E27FC236}">
                <a16:creationId xmlns:a16="http://schemas.microsoft.com/office/drawing/2014/main" id="{0C03D5AA-439F-932F-1507-2E708166B6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4" t="19309" r="32503" b="18902"/>
          <a:stretch/>
        </p:blipFill>
        <p:spPr>
          <a:xfrm>
            <a:off x="6004559" y="1355129"/>
            <a:ext cx="5210147" cy="41477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EA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/>
          <p:nvPr/>
        </p:nvSpPr>
        <p:spPr>
          <a:xfrm>
            <a:off x="888419" y="527731"/>
            <a:ext cx="5268400" cy="710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FBF9EA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4"/>
          <p:cNvSpPr txBox="1">
            <a:spLocks noGrp="1"/>
          </p:cNvSpPr>
          <p:nvPr>
            <p:ph type="subTitle" idx="1"/>
          </p:nvPr>
        </p:nvSpPr>
        <p:spPr>
          <a:xfrm>
            <a:off x="992725" y="1790380"/>
            <a:ext cx="7025208" cy="332348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sz="1400" b="1" dirty="0">
                <a:solidFill>
                  <a:schemeClr val="bg2"/>
                </a:solidFill>
              </a:rPr>
              <a:t>Address Emerging Concerns</a:t>
            </a:r>
            <a:endParaRPr lang="en-US" sz="1400" dirty="0">
              <a:solidFill>
                <a:schemeClr val="bg2"/>
              </a:solidFill>
            </a:endParaRPr>
          </a:p>
          <a:p>
            <a:pPr marL="0" indent="0"/>
            <a:r>
              <a:rPr lang="en-US" sz="1400" dirty="0"/>
              <a:t>Apple should conduct a deeper dive into the emerging concerns around 'security', 'audio quality', and 'build quality'</a:t>
            </a:r>
          </a:p>
          <a:p>
            <a:pPr marL="0" indent="0"/>
            <a:endParaRPr lang="en-US" sz="1400" b="1" dirty="0"/>
          </a:p>
          <a:p>
            <a:pPr marL="0" indent="0"/>
            <a:r>
              <a:rPr lang="en-US" sz="1400" b="1" dirty="0">
                <a:solidFill>
                  <a:schemeClr val="bg2"/>
                </a:solidFill>
              </a:rPr>
              <a:t>Continue Innovating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</a:p>
          <a:p>
            <a:pPr marL="0" indent="0"/>
            <a:r>
              <a:rPr lang="en-US" sz="1400" dirty="0"/>
              <a:t>A focus on truly innovative features can heighten anticipation and user satisfaction</a:t>
            </a:r>
          </a:p>
          <a:p>
            <a:pPr marL="0" indent="0"/>
            <a:endParaRPr lang="en-US" sz="1400" dirty="0"/>
          </a:p>
          <a:p>
            <a:pPr marL="0" indent="0"/>
            <a:r>
              <a:rPr lang="en-US" sz="1400" b="1" dirty="0">
                <a:solidFill>
                  <a:schemeClr val="bg2"/>
                </a:solidFill>
              </a:rPr>
              <a:t>Price Rationalization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</a:p>
          <a:p>
            <a:pPr marL="0" indent="0"/>
            <a:r>
              <a:rPr lang="en-US" sz="1400" dirty="0"/>
              <a:t>Considering pricing feedback, especially from non-US markets, Apple could revisit its pricing strategy</a:t>
            </a:r>
          </a:p>
          <a:p>
            <a:pPr marL="0" indent="0"/>
            <a:endParaRPr lang="en-US" sz="1400" b="1" dirty="0"/>
          </a:p>
          <a:p>
            <a:pPr marL="0" indent="0"/>
            <a:r>
              <a:rPr lang="en-US" sz="1400" b="1" dirty="0">
                <a:solidFill>
                  <a:schemeClr val="bg2"/>
                </a:solidFill>
              </a:rPr>
              <a:t>Enhance User Engagement</a:t>
            </a:r>
            <a:endParaRPr lang="en-US" sz="1400" dirty="0">
              <a:solidFill>
                <a:schemeClr val="bg2"/>
              </a:solidFill>
            </a:endParaRPr>
          </a:p>
          <a:p>
            <a:pPr marL="0" indent="0"/>
            <a:r>
              <a:rPr lang="en-US" sz="1400" dirty="0"/>
              <a:t>Apple could establish forums or platforms to gather user feedback post-launch directly</a:t>
            </a:r>
          </a:p>
        </p:txBody>
      </p:sp>
      <p:sp>
        <p:nvSpPr>
          <p:cNvPr id="426" name="Google Shape;426;p34"/>
          <p:cNvSpPr txBox="1">
            <a:spLocks noGrp="1"/>
          </p:cNvSpPr>
          <p:nvPr>
            <p:ph type="title"/>
          </p:nvPr>
        </p:nvSpPr>
        <p:spPr>
          <a:xfrm>
            <a:off x="1049284" y="638930"/>
            <a:ext cx="4706000" cy="45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>
                <a:solidFill>
                  <a:schemeClr val="lt1"/>
                </a:solidFill>
              </a:rPr>
              <a:t>Recommendations: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427" name="Google Shape;4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5174" y="461367"/>
            <a:ext cx="3505253" cy="634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4"/>
          <p:cNvPicPr preferRelativeResize="0"/>
          <p:nvPr/>
        </p:nvPicPr>
        <p:blipFill rotWithShape="1">
          <a:blip r:embed="rId4">
            <a:alphaModFix/>
          </a:blip>
          <a:srcRect t="9629" b="80011"/>
          <a:stretch/>
        </p:blipFill>
        <p:spPr>
          <a:xfrm>
            <a:off x="8785167" y="1072046"/>
            <a:ext cx="3505268" cy="656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943" y="682410"/>
            <a:ext cx="5938524" cy="59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1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1"/>
          <p:cNvSpPr txBox="1">
            <a:spLocks noGrp="1"/>
          </p:cNvSpPr>
          <p:nvPr>
            <p:ph type="title"/>
          </p:nvPr>
        </p:nvSpPr>
        <p:spPr>
          <a:xfrm>
            <a:off x="1996500" y="2004734"/>
            <a:ext cx="8171966" cy="3034800"/>
          </a:xfrm>
          <a:prstGeom prst="rect">
            <a:avLst/>
          </a:prstGeom>
        </p:spPr>
        <p:txBody>
          <a:bodyPr spcFirstLastPara="1" wrap="square" lIns="121900" tIns="243833" rIns="121900" bIns="121900" anchor="ctr" anchorCtr="0">
            <a:noAutofit/>
          </a:bodyPr>
          <a:lstStyle/>
          <a:p>
            <a:r>
              <a:rPr lang="en" dirty="0"/>
              <a:t>Thank you</a:t>
            </a:r>
            <a:endParaRPr dirty="0"/>
          </a:p>
        </p:txBody>
      </p:sp>
      <p:sp>
        <p:nvSpPr>
          <p:cNvPr id="744" name="Google Shape;744;p51"/>
          <p:cNvSpPr/>
          <p:nvPr/>
        </p:nvSpPr>
        <p:spPr>
          <a:xfrm rot="-5400000">
            <a:off x="7477100" y="-1464733"/>
            <a:ext cx="2201200" cy="2512400"/>
          </a:xfrm>
          <a:prstGeom prst="pie">
            <a:avLst>
              <a:gd name="adj1" fmla="val 5346063"/>
              <a:gd name="adj2" fmla="val 1620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99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1"/>
          <p:cNvSpPr/>
          <p:nvPr/>
        </p:nvSpPr>
        <p:spPr>
          <a:xfrm>
            <a:off x="617764" y="934720"/>
            <a:ext cx="5642470" cy="2029555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4" name="Google Shape;1694;p21"/>
          <p:cNvSpPr/>
          <p:nvPr/>
        </p:nvSpPr>
        <p:spPr>
          <a:xfrm>
            <a:off x="6196853" y="844457"/>
            <a:ext cx="356275" cy="300716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5" name="Google Shape;1695;p21"/>
          <p:cNvSpPr/>
          <p:nvPr/>
        </p:nvSpPr>
        <p:spPr>
          <a:xfrm>
            <a:off x="617630" y="2539761"/>
            <a:ext cx="7235015" cy="720268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128608" y="0"/>
                </a:moveTo>
                <a:lnTo>
                  <a:pt x="112837" y="20648"/>
                </a:lnTo>
                <a:lnTo>
                  <a:pt x="0" y="20648"/>
                </a:lnTo>
                <a:lnTo>
                  <a:pt x="0" y="23023"/>
                </a:lnTo>
                <a:lnTo>
                  <a:pt x="114009" y="23023"/>
                </a:lnTo>
                <a:lnTo>
                  <a:pt x="129780" y="2375"/>
                </a:lnTo>
                <a:lnTo>
                  <a:pt x="195683" y="2375"/>
                </a:lnTo>
                <a:lnTo>
                  <a:pt x="19568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7" name="Google Shape;1697;p21"/>
          <p:cNvSpPr/>
          <p:nvPr/>
        </p:nvSpPr>
        <p:spPr>
          <a:xfrm>
            <a:off x="605872" y="3569634"/>
            <a:ext cx="7284567" cy="688674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0" y="0"/>
                </a:moveTo>
                <a:lnTo>
                  <a:pt x="0" y="2375"/>
                </a:lnTo>
                <a:lnTo>
                  <a:pt x="112837" y="2375"/>
                </a:lnTo>
                <a:lnTo>
                  <a:pt x="128609" y="23023"/>
                </a:lnTo>
                <a:lnTo>
                  <a:pt x="195684" y="23023"/>
                </a:lnTo>
                <a:lnTo>
                  <a:pt x="195684" y="20648"/>
                </a:lnTo>
                <a:lnTo>
                  <a:pt x="129780" y="20648"/>
                </a:lnTo>
                <a:lnTo>
                  <a:pt x="11404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1" name="Google Shape;1701;p21"/>
          <p:cNvSpPr/>
          <p:nvPr/>
        </p:nvSpPr>
        <p:spPr>
          <a:xfrm>
            <a:off x="1079676" y="2008145"/>
            <a:ext cx="3170637" cy="2901639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Is there an indication of waning interest for the new flagship iPhone?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6591003" y="163100"/>
            <a:ext cx="4474795" cy="1425972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E9E9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5" name="Google Shape;1705;p21"/>
          <p:cNvSpPr/>
          <p:nvPr/>
        </p:nvSpPr>
        <p:spPr>
          <a:xfrm>
            <a:off x="6591005" y="163100"/>
            <a:ext cx="574359" cy="1425972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4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2" name="Google Shape;1712;p21"/>
          <p:cNvSpPr txBox="1"/>
          <p:nvPr/>
        </p:nvSpPr>
        <p:spPr>
          <a:xfrm>
            <a:off x="7180856" y="144611"/>
            <a:ext cx="2984488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2400" dirty="0">
                <a:latin typeface="Fira Sans Medium"/>
                <a:ea typeface="Fira Sans Medium"/>
                <a:cs typeface="Fira Sans Medium"/>
                <a:sym typeface="Fira Sans Medium"/>
              </a:rPr>
              <a:t>Sentiment Analysis</a:t>
            </a:r>
          </a:p>
        </p:txBody>
      </p:sp>
      <p:sp>
        <p:nvSpPr>
          <p:cNvPr id="1713" name="Google Shape;1713;p21"/>
          <p:cNvSpPr txBox="1"/>
          <p:nvPr/>
        </p:nvSpPr>
        <p:spPr>
          <a:xfrm>
            <a:off x="7185335" y="644414"/>
            <a:ext cx="3587866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Analyzing public perception by:</a:t>
            </a:r>
          </a:p>
          <a:p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1. Examining comments / reviews</a:t>
            </a:r>
          </a:p>
          <a:p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2. Gauging emotional impact on consumers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" name="Google Shape;1704;p21">
            <a:extLst>
              <a:ext uri="{FF2B5EF4-FFF2-40B4-BE49-F238E27FC236}">
                <a16:creationId xmlns:a16="http://schemas.microsoft.com/office/drawing/2014/main" id="{C16F2C3E-8672-020B-2046-E5395999E63B}"/>
              </a:ext>
            </a:extLst>
          </p:cNvPr>
          <p:cNvSpPr/>
          <p:nvPr/>
        </p:nvSpPr>
        <p:spPr>
          <a:xfrm>
            <a:off x="6756328" y="5072488"/>
            <a:ext cx="4474795" cy="1425972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E9E9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" name="Google Shape;1705;p21">
            <a:extLst>
              <a:ext uri="{FF2B5EF4-FFF2-40B4-BE49-F238E27FC236}">
                <a16:creationId xmlns:a16="http://schemas.microsoft.com/office/drawing/2014/main" id="{90718AC1-97CD-65E8-232C-43AADCD88886}"/>
              </a:ext>
            </a:extLst>
          </p:cNvPr>
          <p:cNvSpPr/>
          <p:nvPr/>
        </p:nvSpPr>
        <p:spPr>
          <a:xfrm>
            <a:off x="6756330" y="5072488"/>
            <a:ext cx="574359" cy="1425972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4</a:t>
            </a:r>
            <a:endParaRPr sz="4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" name="Google Shape;1712;p21">
            <a:extLst>
              <a:ext uri="{FF2B5EF4-FFF2-40B4-BE49-F238E27FC236}">
                <a16:creationId xmlns:a16="http://schemas.microsoft.com/office/drawing/2014/main" id="{0D5ACF47-1C1B-4273-FEAD-2BFF6D02DD66}"/>
              </a:ext>
            </a:extLst>
          </p:cNvPr>
          <p:cNvSpPr txBox="1"/>
          <p:nvPr/>
        </p:nvSpPr>
        <p:spPr>
          <a:xfrm>
            <a:off x="7316081" y="5094626"/>
            <a:ext cx="3692923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Final Recommendation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" name="Google Shape;1713;p21">
            <a:extLst>
              <a:ext uri="{FF2B5EF4-FFF2-40B4-BE49-F238E27FC236}">
                <a16:creationId xmlns:a16="http://schemas.microsoft.com/office/drawing/2014/main" id="{FEFEC088-BA7C-62E6-65AD-188EF14B6C13}"/>
              </a:ext>
            </a:extLst>
          </p:cNvPr>
          <p:cNvSpPr txBox="1"/>
          <p:nvPr/>
        </p:nvSpPr>
        <p:spPr>
          <a:xfrm>
            <a:off x="7329069" y="5543463"/>
            <a:ext cx="3944061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600" dirty="0">
                <a:latin typeface="Fira Sans"/>
              </a:rPr>
              <a:t>Synergizing Apple team's knowledge and consumer input for iPhone 16 launch</a:t>
            </a:r>
            <a:endParaRPr sz="1600" dirty="0">
              <a:latin typeface="Fira Sans"/>
              <a:sym typeface="Fira Sans"/>
            </a:endParaRPr>
          </a:p>
        </p:txBody>
      </p:sp>
      <p:pic>
        <p:nvPicPr>
          <p:cNvPr id="6" name="Picture 5" descr="A collage of cell phones&#10;&#10;Description automatically generated">
            <a:extLst>
              <a:ext uri="{FF2B5EF4-FFF2-40B4-BE49-F238E27FC236}">
                <a16:creationId xmlns:a16="http://schemas.microsoft.com/office/drawing/2014/main" id="{74C853F9-FEAB-28D6-A487-3DB7C5695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4" y="181871"/>
            <a:ext cx="5453752" cy="6335360"/>
          </a:xfrm>
          <a:prstGeom prst="rect">
            <a:avLst/>
          </a:prstGeom>
        </p:spPr>
      </p:pic>
      <p:sp>
        <p:nvSpPr>
          <p:cNvPr id="9" name="Google Shape;1697;p21">
            <a:extLst>
              <a:ext uri="{FF2B5EF4-FFF2-40B4-BE49-F238E27FC236}">
                <a16:creationId xmlns:a16="http://schemas.microsoft.com/office/drawing/2014/main" id="{996C0F05-3FDB-86A9-1933-D317ED9CB931}"/>
              </a:ext>
            </a:extLst>
          </p:cNvPr>
          <p:cNvSpPr/>
          <p:nvPr/>
        </p:nvSpPr>
        <p:spPr>
          <a:xfrm>
            <a:off x="605873" y="3574520"/>
            <a:ext cx="7284567" cy="688674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0" y="0"/>
                </a:moveTo>
                <a:lnTo>
                  <a:pt x="0" y="2375"/>
                </a:lnTo>
                <a:lnTo>
                  <a:pt x="112837" y="2375"/>
                </a:lnTo>
                <a:lnTo>
                  <a:pt x="128609" y="23023"/>
                </a:lnTo>
                <a:lnTo>
                  <a:pt x="195684" y="23023"/>
                </a:lnTo>
                <a:lnTo>
                  <a:pt x="195684" y="20648"/>
                </a:lnTo>
                <a:lnTo>
                  <a:pt x="129780" y="20648"/>
                </a:lnTo>
                <a:lnTo>
                  <a:pt x="11404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1701;p21">
            <a:extLst>
              <a:ext uri="{FF2B5EF4-FFF2-40B4-BE49-F238E27FC236}">
                <a16:creationId xmlns:a16="http://schemas.microsoft.com/office/drawing/2014/main" id="{EA119948-2565-680A-9059-E25BC42A00C1}"/>
              </a:ext>
            </a:extLst>
          </p:cNvPr>
          <p:cNvSpPr/>
          <p:nvPr/>
        </p:nvSpPr>
        <p:spPr>
          <a:xfrm>
            <a:off x="1079677" y="2013031"/>
            <a:ext cx="3170637" cy="2901639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Is there an indication of waning interest for the new flagship iPhone?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" name="Google Shape;1693;p21">
            <a:extLst>
              <a:ext uri="{FF2B5EF4-FFF2-40B4-BE49-F238E27FC236}">
                <a16:creationId xmlns:a16="http://schemas.microsoft.com/office/drawing/2014/main" id="{54DD1D51-78DD-20F6-77D4-08C501460B58}"/>
              </a:ext>
            </a:extLst>
          </p:cNvPr>
          <p:cNvSpPr/>
          <p:nvPr/>
        </p:nvSpPr>
        <p:spPr>
          <a:xfrm>
            <a:off x="617763" y="937740"/>
            <a:ext cx="5642470" cy="2029555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1695;p21">
            <a:extLst>
              <a:ext uri="{FF2B5EF4-FFF2-40B4-BE49-F238E27FC236}">
                <a16:creationId xmlns:a16="http://schemas.microsoft.com/office/drawing/2014/main" id="{9911F660-0876-207C-3A6C-B1054B78322C}"/>
              </a:ext>
            </a:extLst>
          </p:cNvPr>
          <p:cNvSpPr/>
          <p:nvPr/>
        </p:nvSpPr>
        <p:spPr>
          <a:xfrm>
            <a:off x="617629" y="2542781"/>
            <a:ext cx="7235015" cy="720268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128608" y="0"/>
                </a:moveTo>
                <a:lnTo>
                  <a:pt x="112837" y="20648"/>
                </a:lnTo>
                <a:lnTo>
                  <a:pt x="0" y="20648"/>
                </a:lnTo>
                <a:lnTo>
                  <a:pt x="0" y="23023"/>
                </a:lnTo>
                <a:lnTo>
                  <a:pt x="114009" y="23023"/>
                </a:lnTo>
                <a:lnTo>
                  <a:pt x="129780" y="2375"/>
                </a:lnTo>
                <a:lnTo>
                  <a:pt x="195683" y="2375"/>
                </a:lnTo>
                <a:lnTo>
                  <a:pt x="19568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1697;p21">
            <a:extLst>
              <a:ext uri="{FF2B5EF4-FFF2-40B4-BE49-F238E27FC236}">
                <a16:creationId xmlns:a16="http://schemas.microsoft.com/office/drawing/2014/main" id="{D92160A0-C9C5-2DBB-26E7-D36A41941B5F}"/>
              </a:ext>
            </a:extLst>
          </p:cNvPr>
          <p:cNvSpPr/>
          <p:nvPr/>
        </p:nvSpPr>
        <p:spPr>
          <a:xfrm>
            <a:off x="605872" y="3577540"/>
            <a:ext cx="7284567" cy="688674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0" y="0"/>
                </a:moveTo>
                <a:lnTo>
                  <a:pt x="0" y="2375"/>
                </a:lnTo>
                <a:lnTo>
                  <a:pt x="112837" y="2375"/>
                </a:lnTo>
                <a:lnTo>
                  <a:pt x="128609" y="23023"/>
                </a:lnTo>
                <a:lnTo>
                  <a:pt x="195684" y="23023"/>
                </a:lnTo>
                <a:lnTo>
                  <a:pt x="195684" y="20648"/>
                </a:lnTo>
                <a:lnTo>
                  <a:pt x="129780" y="20648"/>
                </a:lnTo>
                <a:lnTo>
                  <a:pt x="11404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9" name="Google Shape;1699;p21"/>
          <p:cNvSpPr/>
          <p:nvPr/>
        </p:nvSpPr>
        <p:spPr>
          <a:xfrm>
            <a:off x="617763" y="3962483"/>
            <a:ext cx="5896101" cy="1775768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0" name="Google Shape;1700;p21"/>
          <p:cNvSpPr/>
          <p:nvPr/>
        </p:nvSpPr>
        <p:spPr>
          <a:xfrm>
            <a:off x="6400053" y="5537746"/>
            <a:ext cx="356275" cy="300716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" name="Google Shape;1701;p21">
            <a:extLst>
              <a:ext uri="{FF2B5EF4-FFF2-40B4-BE49-F238E27FC236}">
                <a16:creationId xmlns:a16="http://schemas.microsoft.com/office/drawing/2014/main" id="{CF91C4A3-2EB4-ADE0-CD86-598603377DE1}"/>
              </a:ext>
            </a:extLst>
          </p:cNvPr>
          <p:cNvSpPr/>
          <p:nvPr/>
        </p:nvSpPr>
        <p:spPr>
          <a:xfrm>
            <a:off x="1079676" y="2016051"/>
            <a:ext cx="3170637" cy="2901639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Is there an indication of waning interest for the new flagship iPhone?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98" name="Google Shape;1698;p21"/>
          <p:cNvSpPr/>
          <p:nvPr/>
        </p:nvSpPr>
        <p:spPr>
          <a:xfrm>
            <a:off x="7042758" y="4027843"/>
            <a:ext cx="386755" cy="377375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1704;p21">
            <a:extLst>
              <a:ext uri="{FF2B5EF4-FFF2-40B4-BE49-F238E27FC236}">
                <a16:creationId xmlns:a16="http://schemas.microsoft.com/office/drawing/2014/main" id="{329ABE20-4AF3-F41B-C24B-A8334837B29F}"/>
              </a:ext>
            </a:extLst>
          </p:cNvPr>
          <p:cNvSpPr/>
          <p:nvPr/>
        </p:nvSpPr>
        <p:spPr>
          <a:xfrm>
            <a:off x="7561913" y="3458965"/>
            <a:ext cx="4474795" cy="1425972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E9E9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1713;p21">
            <a:extLst>
              <a:ext uri="{FF2B5EF4-FFF2-40B4-BE49-F238E27FC236}">
                <a16:creationId xmlns:a16="http://schemas.microsoft.com/office/drawing/2014/main" id="{07ACAC58-AEF3-B535-43F1-4D9701E7D87A}"/>
              </a:ext>
            </a:extLst>
          </p:cNvPr>
          <p:cNvSpPr txBox="1"/>
          <p:nvPr/>
        </p:nvSpPr>
        <p:spPr>
          <a:xfrm>
            <a:off x="7983050" y="3839504"/>
            <a:ext cx="4331664" cy="89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Understanding the preferences and concerns of consumers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" name="Google Shape;1712;p21">
            <a:extLst>
              <a:ext uri="{FF2B5EF4-FFF2-40B4-BE49-F238E27FC236}">
                <a16:creationId xmlns:a16="http://schemas.microsoft.com/office/drawing/2014/main" id="{937D2AEB-6D98-4FC3-1DE1-A03B50E241EB}"/>
              </a:ext>
            </a:extLst>
          </p:cNvPr>
          <p:cNvSpPr txBox="1"/>
          <p:nvPr/>
        </p:nvSpPr>
        <p:spPr>
          <a:xfrm>
            <a:off x="7930818" y="3513918"/>
            <a:ext cx="4105890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Comparison with iPhone14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" name="Google Shape;1709;p21">
            <a:extLst>
              <a:ext uri="{FF2B5EF4-FFF2-40B4-BE49-F238E27FC236}">
                <a16:creationId xmlns:a16="http://schemas.microsoft.com/office/drawing/2014/main" id="{5D963621-FCB0-E13F-FA78-971F461C038C}"/>
              </a:ext>
            </a:extLst>
          </p:cNvPr>
          <p:cNvSpPr/>
          <p:nvPr/>
        </p:nvSpPr>
        <p:spPr>
          <a:xfrm>
            <a:off x="7356459" y="3491260"/>
            <a:ext cx="574359" cy="1376355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4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96" name="Google Shape;1696;p21"/>
          <p:cNvSpPr/>
          <p:nvPr/>
        </p:nvSpPr>
        <p:spPr>
          <a:xfrm>
            <a:off x="7016128" y="2422612"/>
            <a:ext cx="356275" cy="302084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1704;p21">
            <a:extLst>
              <a:ext uri="{FF2B5EF4-FFF2-40B4-BE49-F238E27FC236}">
                <a16:creationId xmlns:a16="http://schemas.microsoft.com/office/drawing/2014/main" id="{A2A2C80C-FCDA-D5AE-7D49-B5710DA11B25}"/>
              </a:ext>
            </a:extLst>
          </p:cNvPr>
          <p:cNvSpPr/>
          <p:nvPr/>
        </p:nvSpPr>
        <p:spPr>
          <a:xfrm>
            <a:off x="7521535" y="1874831"/>
            <a:ext cx="4474795" cy="1425972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E9E9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Google Shape;1713;p21">
            <a:extLst>
              <a:ext uri="{FF2B5EF4-FFF2-40B4-BE49-F238E27FC236}">
                <a16:creationId xmlns:a16="http://schemas.microsoft.com/office/drawing/2014/main" id="{97972D79-D617-B3B6-F98E-E7AFB5F41596}"/>
              </a:ext>
            </a:extLst>
          </p:cNvPr>
          <p:cNvSpPr txBox="1"/>
          <p:nvPr/>
        </p:nvSpPr>
        <p:spPr>
          <a:xfrm>
            <a:off x="7880281" y="2285250"/>
            <a:ext cx="4331664" cy="89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600" dirty="0">
                <a:latin typeface="Fira Sans"/>
                <a:ea typeface="Fira Sans"/>
                <a:cs typeface="Fira Sans"/>
                <a:sym typeface="Fira Sans"/>
              </a:rPr>
              <a:t>A word cloud representing popular topics being discussed on forums</a:t>
            </a:r>
          </a:p>
        </p:txBody>
      </p:sp>
      <p:sp>
        <p:nvSpPr>
          <p:cNvPr id="8" name="Google Shape;1712;p21">
            <a:extLst>
              <a:ext uri="{FF2B5EF4-FFF2-40B4-BE49-F238E27FC236}">
                <a16:creationId xmlns:a16="http://schemas.microsoft.com/office/drawing/2014/main" id="{D43534AE-3FCE-8AF3-39DE-4ABFED8C76E3}"/>
              </a:ext>
            </a:extLst>
          </p:cNvPr>
          <p:cNvSpPr txBox="1"/>
          <p:nvPr/>
        </p:nvSpPr>
        <p:spPr>
          <a:xfrm>
            <a:off x="7890440" y="1877481"/>
            <a:ext cx="2984488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2400" dirty="0">
                <a:latin typeface="Fira Sans Medium"/>
                <a:ea typeface="Fira Sans Medium"/>
                <a:cs typeface="Fira Sans Medium"/>
                <a:sym typeface="Fira Sans Medium"/>
              </a:rPr>
              <a:t>Topic Modeling</a:t>
            </a:r>
          </a:p>
        </p:txBody>
      </p:sp>
      <p:sp>
        <p:nvSpPr>
          <p:cNvPr id="1709" name="Google Shape;1709;p21"/>
          <p:cNvSpPr/>
          <p:nvPr/>
        </p:nvSpPr>
        <p:spPr>
          <a:xfrm>
            <a:off x="7316081" y="1907126"/>
            <a:ext cx="574359" cy="1376355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4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p28"/>
          <p:cNvSpPr/>
          <p:nvPr/>
        </p:nvSpPr>
        <p:spPr>
          <a:xfrm>
            <a:off x="4664953" y="2549497"/>
            <a:ext cx="3018559" cy="1801451"/>
          </a:xfrm>
          <a:custGeom>
            <a:avLst/>
            <a:gdLst/>
            <a:ahLst/>
            <a:cxnLst/>
            <a:rect l="l" t="t" r="r" b="b"/>
            <a:pathLst>
              <a:path w="86204" h="51812" extrusionOk="0">
                <a:moveTo>
                  <a:pt x="1995" y="1"/>
                </a:moveTo>
                <a:cubicBezTo>
                  <a:pt x="887" y="1"/>
                  <a:pt x="0" y="919"/>
                  <a:pt x="0" y="2028"/>
                </a:cubicBezTo>
                <a:lnTo>
                  <a:pt x="0" y="49784"/>
                </a:lnTo>
                <a:cubicBezTo>
                  <a:pt x="0" y="50925"/>
                  <a:pt x="887" y="51811"/>
                  <a:pt x="1995" y="51811"/>
                </a:cubicBezTo>
                <a:lnTo>
                  <a:pt x="84208" y="51811"/>
                </a:lnTo>
                <a:cubicBezTo>
                  <a:pt x="85317" y="51811"/>
                  <a:pt x="86203" y="50925"/>
                  <a:pt x="86203" y="49784"/>
                </a:cubicBezTo>
                <a:lnTo>
                  <a:pt x="86203" y="2028"/>
                </a:lnTo>
                <a:cubicBezTo>
                  <a:pt x="86203" y="919"/>
                  <a:pt x="85317" y="1"/>
                  <a:pt x="84208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376" name="Google Shape;2376;p28"/>
          <p:cNvSpPr/>
          <p:nvPr/>
        </p:nvSpPr>
        <p:spPr>
          <a:xfrm>
            <a:off x="4754035" y="2640403"/>
            <a:ext cx="2856642" cy="1635186"/>
          </a:xfrm>
          <a:custGeom>
            <a:avLst/>
            <a:gdLst/>
            <a:ahLst/>
            <a:cxnLst/>
            <a:rect l="l" t="t" r="r" b="b"/>
            <a:pathLst>
              <a:path w="81580" h="47030" extrusionOk="0">
                <a:moveTo>
                  <a:pt x="982" y="1"/>
                </a:moveTo>
                <a:cubicBezTo>
                  <a:pt x="443" y="1"/>
                  <a:pt x="0" y="412"/>
                  <a:pt x="0" y="983"/>
                </a:cubicBezTo>
                <a:lnTo>
                  <a:pt x="0" y="46047"/>
                </a:lnTo>
                <a:cubicBezTo>
                  <a:pt x="0" y="46586"/>
                  <a:pt x="443" y="47029"/>
                  <a:pt x="982" y="47029"/>
                </a:cubicBezTo>
                <a:lnTo>
                  <a:pt x="80598" y="47029"/>
                </a:lnTo>
                <a:cubicBezTo>
                  <a:pt x="81136" y="47029"/>
                  <a:pt x="81580" y="46586"/>
                  <a:pt x="81580" y="46047"/>
                </a:cubicBezTo>
                <a:lnTo>
                  <a:pt x="81580" y="983"/>
                </a:lnTo>
                <a:cubicBezTo>
                  <a:pt x="81580" y="412"/>
                  <a:pt x="81136" y="1"/>
                  <a:pt x="805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" name="Google Shape;164;p13">
            <a:extLst>
              <a:ext uri="{FF2B5EF4-FFF2-40B4-BE49-F238E27FC236}">
                <a16:creationId xmlns:a16="http://schemas.microsoft.com/office/drawing/2014/main" id="{6B325928-0BB6-64E1-656C-732F42D623B4}"/>
              </a:ext>
            </a:extLst>
          </p:cNvPr>
          <p:cNvSpPr txBox="1"/>
          <p:nvPr/>
        </p:nvSpPr>
        <p:spPr>
          <a:xfrm>
            <a:off x="757050" y="214038"/>
            <a:ext cx="10824553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5163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iPhone 15 vs iPhone 14: last year's Pro in disguise?</a:t>
            </a:r>
          </a:p>
        </p:txBody>
      </p:sp>
      <p:pic>
        <p:nvPicPr>
          <p:cNvPr id="5" name="Picture 4" descr="A cell phone with a screen&#10;&#10;Description automatically generated">
            <a:extLst>
              <a:ext uri="{FF2B5EF4-FFF2-40B4-BE49-F238E27FC236}">
                <a16:creationId xmlns:a16="http://schemas.microsoft.com/office/drawing/2014/main" id="{775E8474-3E87-7836-ADD4-E45D73E348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5" t="17596" r="37996" b="17966"/>
          <a:stretch/>
        </p:blipFill>
        <p:spPr>
          <a:xfrm>
            <a:off x="5040422" y="2798120"/>
            <a:ext cx="764426" cy="1096403"/>
          </a:xfrm>
          <a:prstGeom prst="rect">
            <a:avLst/>
          </a:prstGeom>
        </p:spPr>
      </p:pic>
      <p:pic>
        <p:nvPicPr>
          <p:cNvPr id="7" name="Picture 6" descr="A close up of a cell phone&#10;&#10;Description automatically generated">
            <a:extLst>
              <a:ext uri="{FF2B5EF4-FFF2-40B4-BE49-F238E27FC236}">
                <a16:creationId xmlns:a16="http://schemas.microsoft.com/office/drawing/2014/main" id="{D05E00F6-1226-B6CA-F544-F313C17C99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7" t="22015" r="37217" b="21322"/>
          <a:stretch/>
        </p:blipFill>
        <p:spPr>
          <a:xfrm>
            <a:off x="6561024" y="2798120"/>
            <a:ext cx="865839" cy="107519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FF1963-7E09-1D2B-63CA-133483CA4E67}"/>
              </a:ext>
            </a:extLst>
          </p:cNvPr>
          <p:cNvCxnSpPr>
            <a:cxnSpLocks/>
          </p:cNvCxnSpPr>
          <p:nvPr/>
        </p:nvCxnSpPr>
        <p:spPr>
          <a:xfrm>
            <a:off x="6169327" y="2682935"/>
            <a:ext cx="0" cy="1495665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0354BB-8DAC-12E7-93FF-3A1E2DDFD14F}"/>
              </a:ext>
            </a:extLst>
          </p:cNvPr>
          <p:cNvSpPr txBox="1"/>
          <p:nvPr/>
        </p:nvSpPr>
        <p:spPr>
          <a:xfrm flipH="1">
            <a:off x="4933821" y="3975627"/>
            <a:ext cx="1087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iPhone 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68C72-2D37-7D30-BF97-7E246D7F1D7A}"/>
              </a:ext>
            </a:extLst>
          </p:cNvPr>
          <p:cNvSpPr txBox="1"/>
          <p:nvPr/>
        </p:nvSpPr>
        <p:spPr>
          <a:xfrm flipH="1">
            <a:off x="6282121" y="3967867"/>
            <a:ext cx="137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iPhone 14 Pro</a:t>
            </a:r>
          </a:p>
        </p:txBody>
      </p:sp>
      <p:grpSp>
        <p:nvGrpSpPr>
          <p:cNvPr id="2526" name="Group 2525">
            <a:extLst>
              <a:ext uri="{FF2B5EF4-FFF2-40B4-BE49-F238E27FC236}">
                <a16:creationId xmlns:a16="http://schemas.microsoft.com/office/drawing/2014/main" id="{A5109F6F-2CCE-0503-443B-8F53B808D03F}"/>
              </a:ext>
            </a:extLst>
          </p:cNvPr>
          <p:cNvGrpSpPr/>
          <p:nvPr/>
        </p:nvGrpSpPr>
        <p:grpSpPr>
          <a:xfrm>
            <a:off x="3486630" y="2325710"/>
            <a:ext cx="763541" cy="763541"/>
            <a:chOff x="1308402" y="5791070"/>
            <a:chExt cx="763541" cy="763541"/>
          </a:xfrm>
        </p:grpSpPr>
        <p:sp>
          <p:nvSpPr>
            <p:cNvPr id="4" name="Google Shape;2277;p26">
              <a:extLst>
                <a:ext uri="{FF2B5EF4-FFF2-40B4-BE49-F238E27FC236}">
                  <a16:creationId xmlns:a16="http://schemas.microsoft.com/office/drawing/2014/main" id="{E32863C4-047A-86DD-0A21-B410455D9315}"/>
                </a:ext>
              </a:extLst>
            </p:cNvPr>
            <p:cNvSpPr/>
            <p:nvPr/>
          </p:nvSpPr>
          <p:spPr>
            <a:xfrm>
              <a:off x="1308402" y="5791070"/>
              <a:ext cx="763541" cy="763541"/>
            </a:xfrm>
            <a:custGeom>
              <a:avLst/>
              <a:gdLst/>
              <a:ahLst/>
              <a:cxnLst/>
              <a:rect l="l" t="t" r="r" b="b"/>
              <a:pathLst>
                <a:path w="22106" h="22106" extrusionOk="0">
                  <a:moveTo>
                    <a:pt x="11053" y="2186"/>
                  </a:moveTo>
                  <a:cubicBezTo>
                    <a:pt x="15961" y="2186"/>
                    <a:pt x="19920" y="6176"/>
                    <a:pt x="19920" y="11053"/>
                  </a:cubicBezTo>
                  <a:cubicBezTo>
                    <a:pt x="19920" y="15962"/>
                    <a:pt x="15961" y="19952"/>
                    <a:pt x="11053" y="19952"/>
                  </a:cubicBezTo>
                  <a:cubicBezTo>
                    <a:pt x="6144" y="19952"/>
                    <a:pt x="2154" y="15962"/>
                    <a:pt x="2154" y="11053"/>
                  </a:cubicBezTo>
                  <a:cubicBezTo>
                    <a:pt x="2154" y="6176"/>
                    <a:pt x="6144" y="2186"/>
                    <a:pt x="11053" y="2186"/>
                  </a:cubicBezTo>
                  <a:close/>
                  <a:moveTo>
                    <a:pt x="11053" y="1"/>
                  </a:moveTo>
                  <a:cubicBezTo>
                    <a:pt x="4940" y="1"/>
                    <a:pt x="0" y="4973"/>
                    <a:pt x="0" y="11053"/>
                  </a:cubicBezTo>
                  <a:cubicBezTo>
                    <a:pt x="0" y="17165"/>
                    <a:pt x="4972" y="22106"/>
                    <a:pt x="11053" y="22106"/>
                  </a:cubicBezTo>
                  <a:cubicBezTo>
                    <a:pt x="17133" y="22106"/>
                    <a:pt x="22105" y="17165"/>
                    <a:pt x="22105" y="11053"/>
                  </a:cubicBezTo>
                  <a:cubicBezTo>
                    <a:pt x="22105" y="4973"/>
                    <a:pt x="17133" y="1"/>
                    <a:pt x="1105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05;p26">
              <a:extLst>
                <a:ext uri="{FF2B5EF4-FFF2-40B4-BE49-F238E27FC236}">
                  <a16:creationId xmlns:a16="http://schemas.microsoft.com/office/drawing/2014/main" id="{224D8351-A8FD-AF53-707D-DDF180192117}"/>
                </a:ext>
              </a:extLst>
            </p:cNvPr>
            <p:cNvSpPr/>
            <p:nvPr/>
          </p:nvSpPr>
          <p:spPr>
            <a:xfrm>
              <a:off x="1568730" y="5959522"/>
              <a:ext cx="242851" cy="426638"/>
            </a:xfrm>
            <a:custGeom>
              <a:avLst/>
              <a:gdLst/>
              <a:ahLst/>
              <a:cxnLst/>
              <a:rect l="l" t="t" r="r" b="b"/>
              <a:pathLst>
                <a:path w="7031" h="12352" extrusionOk="0">
                  <a:moveTo>
                    <a:pt x="5574" y="1173"/>
                  </a:moveTo>
                  <a:cubicBezTo>
                    <a:pt x="5827" y="1173"/>
                    <a:pt x="6081" y="1426"/>
                    <a:pt x="6081" y="1679"/>
                  </a:cubicBezTo>
                  <a:lnTo>
                    <a:pt x="6081" y="9596"/>
                  </a:lnTo>
                  <a:cubicBezTo>
                    <a:pt x="6081" y="9882"/>
                    <a:pt x="5827" y="10103"/>
                    <a:pt x="5574" y="10103"/>
                  </a:cubicBezTo>
                  <a:lnTo>
                    <a:pt x="1457" y="10103"/>
                  </a:lnTo>
                  <a:cubicBezTo>
                    <a:pt x="1172" y="10103"/>
                    <a:pt x="950" y="9882"/>
                    <a:pt x="950" y="9596"/>
                  </a:cubicBezTo>
                  <a:lnTo>
                    <a:pt x="950" y="1679"/>
                  </a:lnTo>
                  <a:cubicBezTo>
                    <a:pt x="950" y="1426"/>
                    <a:pt x="1172" y="1173"/>
                    <a:pt x="1457" y="1173"/>
                  </a:cubicBezTo>
                  <a:close/>
                  <a:moveTo>
                    <a:pt x="3896" y="10800"/>
                  </a:moveTo>
                  <a:cubicBezTo>
                    <a:pt x="4054" y="10800"/>
                    <a:pt x="4149" y="10927"/>
                    <a:pt x="4149" y="11053"/>
                  </a:cubicBezTo>
                  <a:lnTo>
                    <a:pt x="4149" y="11497"/>
                  </a:lnTo>
                  <a:cubicBezTo>
                    <a:pt x="4149" y="11623"/>
                    <a:pt x="4054" y="11750"/>
                    <a:pt x="3896" y="11750"/>
                  </a:cubicBezTo>
                  <a:lnTo>
                    <a:pt x="3136" y="11750"/>
                  </a:lnTo>
                  <a:cubicBezTo>
                    <a:pt x="2977" y="11750"/>
                    <a:pt x="2882" y="11655"/>
                    <a:pt x="2882" y="11497"/>
                  </a:cubicBezTo>
                  <a:lnTo>
                    <a:pt x="2882" y="11053"/>
                  </a:lnTo>
                  <a:cubicBezTo>
                    <a:pt x="2882" y="10927"/>
                    <a:pt x="2977" y="10800"/>
                    <a:pt x="3136" y="10800"/>
                  </a:cubicBezTo>
                  <a:close/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1307"/>
                  </a:lnTo>
                  <a:cubicBezTo>
                    <a:pt x="0" y="11877"/>
                    <a:pt x="475" y="12352"/>
                    <a:pt x="1045" y="12352"/>
                  </a:cubicBezTo>
                  <a:lnTo>
                    <a:pt x="5986" y="12352"/>
                  </a:lnTo>
                  <a:cubicBezTo>
                    <a:pt x="6556" y="12352"/>
                    <a:pt x="7031" y="11877"/>
                    <a:pt x="7031" y="11307"/>
                  </a:cubicBezTo>
                  <a:lnTo>
                    <a:pt x="7031" y="1046"/>
                  </a:lnTo>
                  <a:cubicBezTo>
                    <a:pt x="7031" y="476"/>
                    <a:pt x="6556" y="1"/>
                    <a:pt x="598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418;p28">
            <a:extLst>
              <a:ext uri="{FF2B5EF4-FFF2-40B4-BE49-F238E27FC236}">
                <a16:creationId xmlns:a16="http://schemas.microsoft.com/office/drawing/2014/main" id="{E50CB4C6-C112-B1F0-4322-1B29677A06D2}"/>
              </a:ext>
            </a:extLst>
          </p:cNvPr>
          <p:cNvSpPr txBox="1"/>
          <p:nvPr/>
        </p:nvSpPr>
        <p:spPr>
          <a:xfrm>
            <a:off x="228506" y="990539"/>
            <a:ext cx="3171308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Performance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" name="Google Shape;2419;p28">
            <a:extLst>
              <a:ext uri="{FF2B5EF4-FFF2-40B4-BE49-F238E27FC236}">
                <a16:creationId xmlns:a16="http://schemas.microsoft.com/office/drawing/2014/main" id="{79017E2A-421B-48FD-3413-294B7E372BDA}"/>
              </a:ext>
            </a:extLst>
          </p:cNvPr>
          <p:cNvSpPr txBox="1"/>
          <p:nvPr/>
        </p:nvSpPr>
        <p:spPr>
          <a:xfrm>
            <a:off x="207240" y="1098587"/>
            <a:ext cx="3391169" cy="112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IN" sz="1600" kern="0" dirty="0">
                <a:solidFill>
                  <a:srgbClr val="000000"/>
                </a:solidFill>
                <a:latin typeface="Fira Sans"/>
              </a:rPr>
              <a:t>4nm A16 Bionic chip; 6 </a:t>
            </a:r>
            <a:r>
              <a:rPr lang="en-IN" sz="1600" kern="0" dirty="0">
                <a:solidFill>
                  <a:srgbClr val="000000"/>
                </a:solidFill>
                <a:latin typeface="Fira Sans"/>
                <a:sym typeface="Fira Sans"/>
              </a:rPr>
              <a:t>core GPU</a:t>
            </a:r>
            <a:endParaRPr lang="en-IN" sz="1600" kern="0" dirty="0">
              <a:solidFill>
                <a:srgbClr val="000000"/>
              </a:solidFill>
              <a:latin typeface="Fira Sans"/>
            </a:endParaRPr>
          </a:p>
          <a:p>
            <a:pPr defTabSz="1219170">
              <a:buClr>
                <a:srgbClr val="000000"/>
              </a:buClr>
            </a:pPr>
            <a:r>
              <a:rPr lang="en-IN" sz="1600" kern="0" dirty="0">
                <a:solidFill>
                  <a:srgbClr val="000000"/>
                </a:solidFill>
                <a:latin typeface="Fira Sans"/>
                <a:sym typeface="Fira Sans"/>
              </a:rPr>
              <a:t>Introduction of A17 Pro Bionic chip – A </a:t>
            </a:r>
            <a:r>
              <a:rPr lang="en-IN" sz="1600" b="1" kern="0" dirty="0">
                <a:solidFill>
                  <a:srgbClr val="000000"/>
                </a:solidFill>
                <a:latin typeface="Fira Sans"/>
                <a:sym typeface="Fira Sans"/>
              </a:rPr>
              <a:t>technological leap</a:t>
            </a:r>
            <a:r>
              <a:rPr lang="en-IN" sz="1600" kern="0" dirty="0">
                <a:solidFill>
                  <a:srgbClr val="000000"/>
                </a:solidFill>
                <a:latin typeface="Fira Sans"/>
                <a:sym typeface="Fira Sans"/>
              </a:rPr>
              <a:t>!</a:t>
            </a:r>
          </a:p>
        </p:txBody>
      </p:sp>
      <p:grpSp>
        <p:nvGrpSpPr>
          <p:cNvPr id="2417" name="Group 2416">
            <a:extLst>
              <a:ext uri="{FF2B5EF4-FFF2-40B4-BE49-F238E27FC236}">
                <a16:creationId xmlns:a16="http://schemas.microsoft.com/office/drawing/2014/main" id="{BEF68EC1-96B5-8701-7735-3062DF6F054C}"/>
              </a:ext>
            </a:extLst>
          </p:cNvPr>
          <p:cNvGrpSpPr/>
          <p:nvPr/>
        </p:nvGrpSpPr>
        <p:grpSpPr>
          <a:xfrm>
            <a:off x="3481470" y="1188868"/>
            <a:ext cx="763542" cy="763541"/>
            <a:chOff x="3566943" y="1734921"/>
            <a:chExt cx="1108999" cy="1103176"/>
          </a:xfrm>
        </p:grpSpPr>
        <p:grpSp>
          <p:nvGrpSpPr>
            <p:cNvPr id="2371" name="Group 2370">
              <a:extLst>
                <a:ext uri="{FF2B5EF4-FFF2-40B4-BE49-F238E27FC236}">
                  <a16:creationId xmlns:a16="http://schemas.microsoft.com/office/drawing/2014/main" id="{305DC16A-574C-3477-0698-4B5114761EB9}"/>
                </a:ext>
              </a:extLst>
            </p:cNvPr>
            <p:cNvGrpSpPr/>
            <p:nvPr/>
          </p:nvGrpSpPr>
          <p:grpSpPr>
            <a:xfrm>
              <a:off x="3795855" y="1916702"/>
              <a:ext cx="651173" cy="713068"/>
              <a:chOff x="1332837" y="3424068"/>
              <a:chExt cx="651173" cy="713068"/>
            </a:xfrm>
          </p:grpSpPr>
          <p:sp>
            <p:nvSpPr>
              <p:cNvPr id="41" name="Google Shape;2608;p30">
                <a:extLst>
                  <a:ext uri="{FF2B5EF4-FFF2-40B4-BE49-F238E27FC236}">
                    <a16:creationId xmlns:a16="http://schemas.microsoft.com/office/drawing/2014/main" id="{248993C9-EAE1-E928-A028-22D8E314850A}"/>
                  </a:ext>
                </a:extLst>
              </p:cNvPr>
              <p:cNvSpPr/>
              <p:nvPr/>
            </p:nvSpPr>
            <p:spPr>
              <a:xfrm>
                <a:off x="1596973" y="3452113"/>
                <a:ext cx="123880" cy="122903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4023" extrusionOk="0">
                    <a:moveTo>
                      <a:pt x="0" y="1"/>
                    </a:moveTo>
                    <a:lnTo>
                      <a:pt x="0" y="4023"/>
                    </a:lnTo>
                    <a:lnTo>
                      <a:pt x="4054" y="4023"/>
                    </a:lnTo>
                    <a:lnTo>
                      <a:pt x="4054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609;p30">
                <a:extLst>
                  <a:ext uri="{FF2B5EF4-FFF2-40B4-BE49-F238E27FC236}">
                    <a16:creationId xmlns:a16="http://schemas.microsoft.com/office/drawing/2014/main" id="{4B53C5F6-B268-D62E-F1B3-ADEF5037BDEE}"/>
                  </a:ext>
                </a:extLst>
              </p:cNvPr>
              <p:cNvSpPr/>
              <p:nvPr/>
            </p:nvSpPr>
            <p:spPr>
              <a:xfrm>
                <a:off x="1341544" y="3495647"/>
                <a:ext cx="633760" cy="632782"/>
              </a:xfrm>
              <a:custGeom>
                <a:avLst/>
                <a:gdLst/>
                <a:ahLst/>
                <a:cxnLst/>
                <a:rect l="l" t="t" r="r" b="b"/>
                <a:pathLst>
                  <a:path w="20745" h="20713" extrusionOk="0">
                    <a:moveTo>
                      <a:pt x="10388" y="1363"/>
                    </a:moveTo>
                    <a:cubicBezTo>
                      <a:pt x="15329" y="1363"/>
                      <a:pt x="19382" y="5385"/>
                      <a:pt x="19382" y="10357"/>
                    </a:cubicBezTo>
                    <a:cubicBezTo>
                      <a:pt x="19382" y="15329"/>
                      <a:pt x="15329" y="19351"/>
                      <a:pt x="10388" y="19351"/>
                    </a:cubicBezTo>
                    <a:cubicBezTo>
                      <a:pt x="5416" y="19351"/>
                      <a:pt x="1363" y="15329"/>
                      <a:pt x="1363" y="10357"/>
                    </a:cubicBezTo>
                    <a:cubicBezTo>
                      <a:pt x="1363" y="5385"/>
                      <a:pt x="5416" y="1363"/>
                      <a:pt x="10388" y="1363"/>
                    </a:cubicBezTo>
                    <a:close/>
                    <a:moveTo>
                      <a:pt x="10388" y="1"/>
                    </a:moveTo>
                    <a:cubicBezTo>
                      <a:pt x="4656" y="1"/>
                      <a:pt x="1" y="4625"/>
                      <a:pt x="1" y="10357"/>
                    </a:cubicBezTo>
                    <a:cubicBezTo>
                      <a:pt x="1" y="16089"/>
                      <a:pt x="4656" y="20712"/>
                      <a:pt x="10388" y="20712"/>
                    </a:cubicBezTo>
                    <a:cubicBezTo>
                      <a:pt x="16089" y="20712"/>
                      <a:pt x="20744" y="16089"/>
                      <a:pt x="20744" y="10357"/>
                    </a:cubicBezTo>
                    <a:cubicBezTo>
                      <a:pt x="20744" y="4625"/>
                      <a:pt x="16089" y="1"/>
                      <a:pt x="10388" y="1"/>
                    </a:cubicBezTo>
                    <a:close/>
                  </a:path>
                </a:pathLst>
              </a:custGeom>
              <a:solidFill>
                <a:srgbClr val="263C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610;p30">
                <a:extLst>
                  <a:ext uri="{FF2B5EF4-FFF2-40B4-BE49-F238E27FC236}">
                    <a16:creationId xmlns:a16="http://schemas.microsoft.com/office/drawing/2014/main" id="{12FFD472-03EE-896C-4C80-CA19CE654574}"/>
                  </a:ext>
                </a:extLst>
              </p:cNvPr>
              <p:cNvSpPr/>
              <p:nvPr/>
            </p:nvSpPr>
            <p:spPr>
              <a:xfrm>
                <a:off x="1332837" y="3485993"/>
                <a:ext cx="651173" cy="651143"/>
              </a:xfrm>
              <a:custGeom>
                <a:avLst/>
                <a:gdLst/>
                <a:ahLst/>
                <a:cxnLst/>
                <a:rect l="l" t="t" r="r" b="b"/>
                <a:pathLst>
                  <a:path w="21315" h="21314" extrusionOk="0">
                    <a:moveTo>
                      <a:pt x="12890" y="1235"/>
                    </a:moveTo>
                    <a:cubicBezTo>
                      <a:pt x="18084" y="2470"/>
                      <a:pt x="21314" y="7696"/>
                      <a:pt x="20079" y="12921"/>
                    </a:cubicBezTo>
                    <a:cubicBezTo>
                      <a:pt x="18844" y="18115"/>
                      <a:pt x="13618" y="21313"/>
                      <a:pt x="8425" y="20078"/>
                    </a:cubicBezTo>
                    <a:cubicBezTo>
                      <a:pt x="3199" y="18843"/>
                      <a:pt x="1" y="13618"/>
                      <a:pt x="1236" y="8424"/>
                    </a:cubicBezTo>
                    <a:cubicBezTo>
                      <a:pt x="2471" y="3230"/>
                      <a:pt x="7696" y="0"/>
                      <a:pt x="12890" y="1235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611;p30">
                <a:extLst>
                  <a:ext uri="{FF2B5EF4-FFF2-40B4-BE49-F238E27FC236}">
                    <a16:creationId xmlns:a16="http://schemas.microsoft.com/office/drawing/2014/main" id="{07DD8C89-93AF-7192-1815-4B8F4D1EB935}"/>
                  </a:ext>
                </a:extLst>
              </p:cNvPr>
              <p:cNvSpPr/>
              <p:nvPr/>
            </p:nvSpPr>
            <p:spPr>
              <a:xfrm>
                <a:off x="1383153" y="3536278"/>
                <a:ext cx="551489" cy="551519"/>
              </a:xfrm>
              <a:custGeom>
                <a:avLst/>
                <a:gdLst/>
                <a:ahLst/>
                <a:cxnLst/>
                <a:rect l="l" t="t" r="r" b="b"/>
                <a:pathLst>
                  <a:path w="18052" h="18053" extrusionOk="0">
                    <a:moveTo>
                      <a:pt x="9026" y="1"/>
                    </a:moveTo>
                    <a:cubicBezTo>
                      <a:pt x="4023" y="1"/>
                      <a:pt x="1" y="4055"/>
                      <a:pt x="1" y="9027"/>
                    </a:cubicBezTo>
                    <a:cubicBezTo>
                      <a:pt x="1" y="13999"/>
                      <a:pt x="4023" y="18052"/>
                      <a:pt x="9026" y="18052"/>
                    </a:cubicBezTo>
                    <a:cubicBezTo>
                      <a:pt x="13998" y="18052"/>
                      <a:pt x="18052" y="13999"/>
                      <a:pt x="18052" y="9027"/>
                    </a:cubicBezTo>
                    <a:cubicBezTo>
                      <a:pt x="18052" y="4055"/>
                      <a:pt x="13998" y="1"/>
                      <a:pt x="90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612;p30">
                <a:extLst>
                  <a:ext uri="{FF2B5EF4-FFF2-40B4-BE49-F238E27FC236}">
                    <a16:creationId xmlns:a16="http://schemas.microsoft.com/office/drawing/2014/main" id="{6B3705C5-ED9E-8131-506D-22D6474FF5DD}"/>
                  </a:ext>
                </a:extLst>
              </p:cNvPr>
              <p:cNvSpPr/>
              <p:nvPr/>
            </p:nvSpPr>
            <p:spPr>
              <a:xfrm>
                <a:off x="1383153" y="3536278"/>
                <a:ext cx="551489" cy="551519"/>
              </a:xfrm>
              <a:custGeom>
                <a:avLst/>
                <a:gdLst/>
                <a:ahLst/>
                <a:cxnLst/>
                <a:rect l="l" t="t" r="r" b="b"/>
                <a:pathLst>
                  <a:path w="18052" h="18053" extrusionOk="0">
                    <a:moveTo>
                      <a:pt x="9026" y="888"/>
                    </a:moveTo>
                    <a:cubicBezTo>
                      <a:pt x="13492" y="888"/>
                      <a:pt x="17165" y="4530"/>
                      <a:pt x="17165" y="9027"/>
                    </a:cubicBezTo>
                    <a:cubicBezTo>
                      <a:pt x="17165" y="13524"/>
                      <a:pt x="13492" y="17165"/>
                      <a:pt x="9026" y="17165"/>
                    </a:cubicBezTo>
                    <a:cubicBezTo>
                      <a:pt x="4529" y="17165"/>
                      <a:pt x="856" y="13524"/>
                      <a:pt x="856" y="9027"/>
                    </a:cubicBezTo>
                    <a:cubicBezTo>
                      <a:pt x="856" y="4530"/>
                      <a:pt x="4529" y="888"/>
                      <a:pt x="9026" y="888"/>
                    </a:cubicBezTo>
                    <a:close/>
                    <a:moveTo>
                      <a:pt x="9026" y="1"/>
                    </a:moveTo>
                    <a:cubicBezTo>
                      <a:pt x="4023" y="1"/>
                      <a:pt x="1" y="4055"/>
                      <a:pt x="1" y="9027"/>
                    </a:cubicBezTo>
                    <a:cubicBezTo>
                      <a:pt x="1" y="13999"/>
                      <a:pt x="4023" y="18052"/>
                      <a:pt x="9026" y="18052"/>
                    </a:cubicBezTo>
                    <a:cubicBezTo>
                      <a:pt x="13998" y="18052"/>
                      <a:pt x="18052" y="13999"/>
                      <a:pt x="18052" y="9027"/>
                    </a:cubicBezTo>
                    <a:cubicBezTo>
                      <a:pt x="18020" y="4055"/>
                      <a:pt x="13998" y="1"/>
                      <a:pt x="9026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613;p30">
                <a:extLst>
                  <a:ext uri="{FF2B5EF4-FFF2-40B4-BE49-F238E27FC236}">
                    <a16:creationId xmlns:a16="http://schemas.microsoft.com/office/drawing/2014/main" id="{8C5874F6-1181-924E-003B-DE220AEC4547}"/>
                  </a:ext>
                </a:extLst>
              </p:cNvPr>
              <p:cNvSpPr/>
              <p:nvPr/>
            </p:nvSpPr>
            <p:spPr>
              <a:xfrm>
                <a:off x="1655018" y="3571136"/>
                <a:ext cx="6813" cy="36782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204" extrusionOk="0">
                    <a:moveTo>
                      <a:pt x="127" y="0"/>
                    </a:moveTo>
                    <a:cubicBezTo>
                      <a:pt x="64" y="0"/>
                      <a:pt x="1" y="32"/>
                      <a:pt x="1" y="95"/>
                    </a:cubicBezTo>
                    <a:lnTo>
                      <a:pt x="1" y="1108"/>
                    </a:lnTo>
                    <a:cubicBezTo>
                      <a:pt x="1" y="1172"/>
                      <a:pt x="64" y="1203"/>
                      <a:pt x="127" y="1203"/>
                    </a:cubicBezTo>
                    <a:cubicBezTo>
                      <a:pt x="159" y="1203"/>
                      <a:pt x="222" y="1172"/>
                      <a:pt x="222" y="1108"/>
                    </a:cubicBezTo>
                    <a:lnTo>
                      <a:pt x="222" y="95"/>
                    </a:lnTo>
                    <a:cubicBezTo>
                      <a:pt x="222" y="32"/>
                      <a:pt x="159" y="0"/>
                      <a:pt x="127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614;p30">
                <a:extLst>
                  <a:ext uri="{FF2B5EF4-FFF2-40B4-BE49-F238E27FC236}">
                    <a16:creationId xmlns:a16="http://schemas.microsoft.com/office/drawing/2014/main" id="{44598C21-0FA0-0303-ABEC-1F9B96521B37}"/>
                  </a:ext>
                </a:extLst>
              </p:cNvPr>
              <p:cNvSpPr/>
              <p:nvPr/>
            </p:nvSpPr>
            <p:spPr>
              <a:xfrm>
                <a:off x="1655018" y="4016158"/>
                <a:ext cx="6813" cy="3776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236" extrusionOk="0">
                    <a:moveTo>
                      <a:pt x="127" y="1"/>
                    </a:moveTo>
                    <a:cubicBezTo>
                      <a:pt x="64" y="1"/>
                      <a:pt x="1" y="32"/>
                      <a:pt x="1" y="96"/>
                    </a:cubicBezTo>
                    <a:lnTo>
                      <a:pt x="1" y="1109"/>
                    </a:lnTo>
                    <a:cubicBezTo>
                      <a:pt x="1" y="1172"/>
                      <a:pt x="64" y="1236"/>
                      <a:pt x="127" y="1236"/>
                    </a:cubicBezTo>
                    <a:cubicBezTo>
                      <a:pt x="159" y="1236"/>
                      <a:pt x="222" y="1172"/>
                      <a:pt x="222" y="1109"/>
                    </a:cubicBezTo>
                    <a:lnTo>
                      <a:pt x="222" y="96"/>
                    </a:lnTo>
                    <a:cubicBezTo>
                      <a:pt x="222" y="32"/>
                      <a:pt x="159" y="1"/>
                      <a:pt x="127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615;p30">
                <a:extLst>
                  <a:ext uri="{FF2B5EF4-FFF2-40B4-BE49-F238E27FC236}">
                    <a16:creationId xmlns:a16="http://schemas.microsoft.com/office/drawing/2014/main" id="{E45E2C31-7590-B192-7011-D65AC5F06AE1}"/>
                  </a:ext>
                </a:extLst>
              </p:cNvPr>
              <p:cNvSpPr/>
              <p:nvPr/>
            </p:nvSpPr>
            <p:spPr>
              <a:xfrm>
                <a:off x="1862055" y="3809120"/>
                <a:ext cx="37760" cy="6813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223" extrusionOk="0">
                    <a:moveTo>
                      <a:pt x="127" y="1"/>
                    </a:moveTo>
                    <a:cubicBezTo>
                      <a:pt x="64" y="1"/>
                      <a:pt x="1" y="32"/>
                      <a:pt x="1" y="96"/>
                    </a:cubicBezTo>
                    <a:cubicBezTo>
                      <a:pt x="1" y="159"/>
                      <a:pt x="64" y="222"/>
                      <a:pt x="127" y="222"/>
                    </a:cubicBezTo>
                    <a:lnTo>
                      <a:pt x="1141" y="222"/>
                    </a:lnTo>
                    <a:cubicBezTo>
                      <a:pt x="1173" y="222"/>
                      <a:pt x="1236" y="159"/>
                      <a:pt x="1236" y="96"/>
                    </a:cubicBezTo>
                    <a:cubicBezTo>
                      <a:pt x="1236" y="32"/>
                      <a:pt x="1173" y="1"/>
                      <a:pt x="1141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616;p30">
                <a:extLst>
                  <a:ext uri="{FF2B5EF4-FFF2-40B4-BE49-F238E27FC236}">
                    <a16:creationId xmlns:a16="http://schemas.microsoft.com/office/drawing/2014/main" id="{253E13C2-7F14-398B-65AF-B0CD1D276472}"/>
                  </a:ext>
                </a:extLst>
              </p:cNvPr>
              <p:cNvSpPr/>
              <p:nvPr/>
            </p:nvSpPr>
            <p:spPr>
              <a:xfrm>
                <a:off x="1417003" y="3809120"/>
                <a:ext cx="37790" cy="681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223" extrusionOk="0">
                    <a:moveTo>
                      <a:pt x="128" y="1"/>
                    </a:moveTo>
                    <a:cubicBezTo>
                      <a:pt x="64" y="1"/>
                      <a:pt x="1" y="32"/>
                      <a:pt x="1" y="96"/>
                    </a:cubicBezTo>
                    <a:cubicBezTo>
                      <a:pt x="1" y="159"/>
                      <a:pt x="64" y="222"/>
                      <a:pt x="128" y="222"/>
                    </a:cubicBezTo>
                    <a:lnTo>
                      <a:pt x="1109" y="222"/>
                    </a:lnTo>
                    <a:cubicBezTo>
                      <a:pt x="1173" y="222"/>
                      <a:pt x="1236" y="159"/>
                      <a:pt x="1236" y="96"/>
                    </a:cubicBezTo>
                    <a:cubicBezTo>
                      <a:pt x="1236" y="32"/>
                      <a:pt x="1173" y="1"/>
                      <a:pt x="1109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617;p30">
                <a:extLst>
                  <a:ext uri="{FF2B5EF4-FFF2-40B4-BE49-F238E27FC236}">
                    <a16:creationId xmlns:a16="http://schemas.microsoft.com/office/drawing/2014/main" id="{45953A9D-B9FE-9CFF-7506-0E0421D92EA6}"/>
                  </a:ext>
                </a:extLst>
              </p:cNvPr>
              <p:cNvSpPr/>
              <p:nvPr/>
            </p:nvSpPr>
            <p:spPr>
              <a:xfrm>
                <a:off x="1803032" y="3642959"/>
                <a:ext cx="30031" cy="28320"/>
              </a:xfrm>
              <a:custGeom>
                <a:avLst/>
                <a:gdLst/>
                <a:ahLst/>
                <a:cxnLst/>
                <a:rect l="l" t="t" r="r" b="b"/>
                <a:pathLst>
                  <a:path w="983" h="927" extrusionOk="0">
                    <a:moveTo>
                      <a:pt x="856" y="0"/>
                    </a:moveTo>
                    <a:cubicBezTo>
                      <a:pt x="832" y="0"/>
                      <a:pt x="808" y="8"/>
                      <a:pt x="793" y="24"/>
                    </a:cubicBezTo>
                    <a:lnTo>
                      <a:pt x="64" y="721"/>
                    </a:lnTo>
                    <a:cubicBezTo>
                      <a:pt x="33" y="784"/>
                      <a:pt x="1" y="848"/>
                      <a:pt x="64" y="879"/>
                    </a:cubicBezTo>
                    <a:cubicBezTo>
                      <a:pt x="80" y="911"/>
                      <a:pt x="104" y="927"/>
                      <a:pt x="132" y="927"/>
                    </a:cubicBezTo>
                    <a:cubicBezTo>
                      <a:pt x="159" y="927"/>
                      <a:pt x="191" y="911"/>
                      <a:pt x="223" y="879"/>
                    </a:cubicBezTo>
                    <a:lnTo>
                      <a:pt x="919" y="183"/>
                    </a:lnTo>
                    <a:cubicBezTo>
                      <a:pt x="983" y="151"/>
                      <a:pt x="983" y="88"/>
                      <a:pt x="919" y="24"/>
                    </a:cubicBezTo>
                    <a:cubicBezTo>
                      <a:pt x="904" y="8"/>
                      <a:pt x="880" y="0"/>
                      <a:pt x="856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618;p30">
                <a:extLst>
                  <a:ext uri="{FF2B5EF4-FFF2-40B4-BE49-F238E27FC236}">
                    <a16:creationId xmlns:a16="http://schemas.microsoft.com/office/drawing/2014/main" id="{DEF429F1-01EF-F700-2940-65F76782BE3A}"/>
                  </a:ext>
                </a:extLst>
              </p:cNvPr>
              <p:cNvSpPr/>
              <p:nvPr/>
            </p:nvSpPr>
            <p:spPr>
              <a:xfrm>
                <a:off x="1483785" y="3953133"/>
                <a:ext cx="30000" cy="27984"/>
              </a:xfrm>
              <a:custGeom>
                <a:avLst/>
                <a:gdLst/>
                <a:ahLst/>
                <a:cxnLst/>
                <a:rect l="l" t="t" r="r" b="b"/>
                <a:pathLst>
                  <a:path w="982" h="916" extrusionOk="0">
                    <a:moveTo>
                      <a:pt x="838" y="0"/>
                    </a:moveTo>
                    <a:cubicBezTo>
                      <a:pt x="814" y="0"/>
                      <a:pt x="787" y="10"/>
                      <a:pt x="760" y="37"/>
                    </a:cubicBezTo>
                    <a:lnTo>
                      <a:pt x="63" y="734"/>
                    </a:lnTo>
                    <a:cubicBezTo>
                      <a:pt x="0" y="765"/>
                      <a:pt x="0" y="829"/>
                      <a:pt x="32" y="892"/>
                    </a:cubicBezTo>
                    <a:cubicBezTo>
                      <a:pt x="63" y="908"/>
                      <a:pt x="95" y="916"/>
                      <a:pt x="123" y="916"/>
                    </a:cubicBezTo>
                    <a:cubicBezTo>
                      <a:pt x="151" y="916"/>
                      <a:pt x="174" y="908"/>
                      <a:pt x="190" y="892"/>
                    </a:cubicBezTo>
                    <a:lnTo>
                      <a:pt x="919" y="195"/>
                    </a:lnTo>
                    <a:cubicBezTo>
                      <a:pt x="950" y="132"/>
                      <a:pt x="982" y="69"/>
                      <a:pt x="919" y="37"/>
                    </a:cubicBezTo>
                    <a:cubicBezTo>
                      <a:pt x="900" y="19"/>
                      <a:pt x="871" y="0"/>
                      <a:pt x="838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619;p30">
                <a:extLst>
                  <a:ext uri="{FF2B5EF4-FFF2-40B4-BE49-F238E27FC236}">
                    <a16:creationId xmlns:a16="http://schemas.microsoft.com/office/drawing/2014/main" id="{04B17AF4-B782-C0B2-414E-1C46A413A8EB}"/>
                  </a:ext>
                </a:extLst>
              </p:cNvPr>
              <p:cNvSpPr/>
              <p:nvPr/>
            </p:nvSpPr>
            <p:spPr>
              <a:xfrm>
                <a:off x="1799183" y="3957380"/>
                <a:ext cx="29053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36" extrusionOk="0">
                    <a:moveTo>
                      <a:pt x="123" y="1"/>
                    </a:moveTo>
                    <a:cubicBezTo>
                      <a:pt x="95" y="1"/>
                      <a:pt x="64" y="9"/>
                      <a:pt x="32" y="25"/>
                    </a:cubicBezTo>
                    <a:cubicBezTo>
                      <a:pt x="0" y="88"/>
                      <a:pt x="0" y="151"/>
                      <a:pt x="32" y="183"/>
                    </a:cubicBezTo>
                    <a:lnTo>
                      <a:pt x="729" y="911"/>
                    </a:lnTo>
                    <a:cubicBezTo>
                      <a:pt x="760" y="927"/>
                      <a:pt x="792" y="935"/>
                      <a:pt x="820" y="935"/>
                    </a:cubicBezTo>
                    <a:cubicBezTo>
                      <a:pt x="847" y="935"/>
                      <a:pt x="871" y="927"/>
                      <a:pt x="887" y="911"/>
                    </a:cubicBezTo>
                    <a:cubicBezTo>
                      <a:pt x="919" y="880"/>
                      <a:pt x="950" y="816"/>
                      <a:pt x="887" y="753"/>
                    </a:cubicBezTo>
                    <a:lnTo>
                      <a:pt x="190" y="25"/>
                    </a:lnTo>
                    <a:cubicBezTo>
                      <a:pt x="174" y="9"/>
                      <a:pt x="151" y="1"/>
                      <a:pt x="123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620;p30">
                <a:extLst>
                  <a:ext uri="{FF2B5EF4-FFF2-40B4-BE49-F238E27FC236}">
                    <a16:creationId xmlns:a16="http://schemas.microsoft.com/office/drawing/2014/main" id="{8648A1A3-4BEA-1B31-F4E9-9C5C5D29E3EB}"/>
                  </a:ext>
                </a:extLst>
              </p:cNvPr>
              <p:cNvSpPr/>
              <p:nvPr/>
            </p:nvSpPr>
            <p:spPr>
              <a:xfrm>
                <a:off x="1488612" y="3638132"/>
                <a:ext cx="29053" cy="28564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35" extrusionOk="0">
                    <a:moveTo>
                      <a:pt x="131" y="0"/>
                    </a:moveTo>
                    <a:cubicBezTo>
                      <a:pt x="103" y="0"/>
                      <a:pt x="80" y="8"/>
                      <a:pt x="64" y="24"/>
                    </a:cubicBezTo>
                    <a:cubicBezTo>
                      <a:pt x="0" y="56"/>
                      <a:pt x="0" y="151"/>
                      <a:pt x="64" y="182"/>
                    </a:cubicBezTo>
                    <a:lnTo>
                      <a:pt x="761" y="911"/>
                    </a:lnTo>
                    <a:cubicBezTo>
                      <a:pt x="776" y="926"/>
                      <a:pt x="800" y="934"/>
                      <a:pt x="828" y="934"/>
                    </a:cubicBezTo>
                    <a:cubicBezTo>
                      <a:pt x="856" y="934"/>
                      <a:pt x="887" y="926"/>
                      <a:pt x="919" y="911"/>
                    </a:cubicBezTo>
                    <a:cubicBezTo>
                      <a:pt x="951" y="847"/>
                      <a:pt x="951" y="784"/>
                      <a:pt x="919" y="752"/>
                    </a:cubicBezTo>
                    <a:lnTo>
                      <a:pt x="222" y="24"/>
                    </a:lnTo>
                    <a:cubicBezTo>
                      <a:pt x="191" y="8"/>
                      <a:pt x="159" y="0"/>
                      <a:pt x="131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621;p30">
                <a:extLst>
                  <a:ext uri="{FF2B5EF4-FFF2-40B4-BE49-F238E27FC236}">
                    <a16:creationId xmlns:a16="http://schemas.microsoft.com/office/drawing/2014/main" id="{F8A9F40F-209B-3BC4-7FFA-C12A56BFA44E}"/>
                  </a:ext>
                </a:extLst>
              </p:cNvPr>
              <p:cNvSpPr/>
              <p:nvPr/>
            </p:nvSpPr>
            <p:spPr>
              <a:xfrm>
                <a:off x="1845619" y="3716829"/>
                <a:ext cx="35835" cy="1820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596" extrusionOk="0">
                    <a:moveTo>
                      <a:pt x="1063" y="1"/>
                    </a:moveTo>
                    <a:cubicBezTo>
                      <a:pt x="1048" y="1"/>
                      <a:pt x="1031" y="5"/>
                      <a:pt x="1014" y="13"/>
                    </a:cubicBezTo>
                    <a:lnTo>
                      <a:pt x="95" y="393"/>
                    </a:lnTo>
                    <a:cubicBezTo>
                      <a:pt x="32" y="425"/>
                      <a:pt x="0" y="488"/>
                      <a:pt x="32" y="520"/>
                    </a:cubicBezTo>
                    <a:cubicBezTo>
                      <a:pt x="55" y="566"/>
                      <a:pt x="95" y="595"/>
                      <a:pt x="128" y="595"/>
                    </a:cubicBezTo>
                    <a:cubicBezTo>
                      <a:pt x="139" y="595"/>
                      <a:pt x="150" y="592"/>
                      <a:pt x="159" y="583"/>
                    </a:cubicBezTo>
                    <a:lnTo>
                      <a:pt x="1109" y="203"/>
                    </a:lnTo>
                    <a:cubicBezTo>
                      <a:pt x="1140" y="171"/>
                      <a:pt x="1172" y="108"/>
                      <a:pt x="1140" y="76"/>
                    </a:cubicBezTo>
                    <a:cubicBezTo>
                      <a:pt x="1140" y="30"/>
                      <a:pt x="1107" y="1"/>
                      <a:pt x="1063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622;p30">
                <a:extLst>
                  <a:ext uri="{FF2B5EF4-FFF2-40B4-BE49-F238E27FC236}">
                    <a16:creationId xmlns:a16="http://schemas.microsoft.com/office/drawing/2014/main" id="{41EE9B19-D84E-8FA0-CC72-2ECD0329025A}"/>
                  </a:ext>
                </a:extLst>
              </p:cNvPr>
              <p:cNvSpPr/>
              <p:nvPr/>
            </p:nvSpPr>
            <p:spPr>
              <a:xfrm>
                <a:off x="1435394" y="3889039"/>
                <a:ext cx="35835" cy="1878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615" extrusionOk="0">
                    <a:moveTo>
                      <a:pt x="1045" y="1"/>
                    </a:moveTo>
                    <a:cubicBezTo>
                      <a:pt x="1033" y="1"/>
                      <a:pt x="1023" y="5"/>
                      <a:pt x="1014" y="13"/>
                    </a:cubicBezTo>
                    <a:lnTo>
                      <a:pt x="64" y="393"/>
                    </a:lnTo>
                    <a:cubicBezTo>
                      <a:pt x="32" y="425"/>
                      <a:pt x="1" y="488"/>
                      <a:pt x="32" y="551"/>
                    </a:cubicBezTo>
                    <a:cubicBezTo>
                      <a:pt x="32" y="583"/>
                      <a:pt x="96" y="615"/>
                      <a:pt x="159" y="615"/>
                    </a:cubicBezTo>
                    <a:lnTo>
                      <a:pt x="1077" y="203"/>
                    </a:lnTo>
                    <a:cubicBezTo>
                      <a:pt x="1141" y="203"/>
                      <a:pt x="1172" y="108"/>
                      <a:pt x="1141" y="76"/>
                    </a:cubicBezTo>
                    <a:cubicBezTo>
                      <a:pt x="1118" y="30"/>
                      <a:pt x="1077" y="1"/>
                      <a:pt x="1045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623;p30">
                <a:extLst>
                  <a:ext uri="{FF2B5EF4-FFF2-40B4-BE49-F238E27FC236}">
                    <a16:creationId xmlns:a16="http://schemas.microsoft.com/office/drawing/2014/main" id="{30E338F3-0C48-AD58-C019-C902358B7C94}"/>
                  </a:ext>
                </a:extLst>
              </p:cNvPr>
              <p:cNvSpPr/>
              <p:nvPr/>
            </p:nvSpPr>
            <p:spPr>
              <a:xfrm>
                <a:off x="1735334" y="3999722"/>
                <a:ext cx="19369" cy="35224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53" extrusionOk="0">
                    <a:moveTo>
                      <a:pt x="63" y="0"/>
                    </a:moveTo>
                    <a:cubicBezTo>
                      <a:pt x="0" y="32"/>
                      <a:pt x="0" y="95"/>
                      <a:pt x="0" y="159"/>
                    </a:cubicBezTo>
                    <a:lnTo>
                      <a:pt x="412" y="1077"/>
                    </a:lnTo>
                    <a:cubicBezTo>
                      <a:pt x="412" y="1123"/>
                      <a:pt x="446" y="1153"/>
                      <a:pt x="489" y="1153"/>
                    </a:cubicBezTo>
                    <a:cubicBezTo>
                      <a:pt x="505" y="1153"/>
                      <a:pt x="522" y="1149"/>
                      <a:pt x="538" y="1140"/>
                    </a:cubicBezTo>
                    <a:cubicBezTo>
                      <a:pt x="602" y="1109"/>
                      <a:pt x="633" y="1045"/>
                      <a:pt x="602" y="1014"/>
                    </a:cubicBezTo>
                    <a:lnTo>
                      <a:pt x="222" y="64"/>
                    </a:lnTo>
                    <a:cubicBezTo>
                      <a:pt x="190" y="32"/>
                      <a:pt x="127" y="0"/>
                      <a:pt x="63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624;p30">
                <a:extLst>
                  <a:ext uri="{FF2B5EF4-FFF2-40B4-BE49-F238E27FC236}">
                    <a16:creationId xmlns:a16="http://schemas.microsoft.com/office/drawing/2014/main" id="{B8E8C039-9C1C-B020-AAA3-0E5DD9198E0C}"/>
                  </a:ext>
                </a:extLst>
              </p:cNvPr>
              <p:cNvSpPr/>
              <p:nvPr/>
            </p:nvSpPr>
            <p:spPr>
              <a:xfrm>
                <a:off x="1562146" y="3589130"/>
                <a:ext cx="19369" cy="35224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53" extrusionOk="0">
                    <a:moveTo>
                      <a:pt x="145" y="0"/>
                    </a:moveTo>
                    <a:cubicBezTo>
                      <a:pt x="129" y="0"/>
                      <a:pt x="112" y="4"/>
                      <a:pt x="95" y="13"/>
                    </a:cubicBezTo>
                    <a:cubicBezTo>
                      <a:pt x="32" y="44"/>
                      <a:pt x="0" y="108"/>
                      <a:pt x="32" y="171"/>
                    </a:cubicBezTo>
                    <a:lnTo>
                      <a:pt x="412" y="1089"/>
                    </a:lnTo>
                    <a:cubicBezTo>
                      <a:pt x="444" y="1153"/>
                      <a:pt x="507" y="1153"/>
                      <a:pt x="570" y="1153"/>
                    </a:cubicBezTo>
                    <a:cubicBezTo>
                      <a:pt x="634" y="1121"/>
                      <a:pt x="634" y="1058"/>
                      <a:pt x="634" y="994"/>
                    </a:cubicBezTo>
                    <a:lnTo>
                      <a:pt x="222" y="76"/>
                    </a:lnTo>
                    <a:cubicBezTo>
                      <a:pt x="222" y="30"/>
                      <a:pt x="188" y="0"/>
                      <a:pt x="145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625;p30">
                <a:extLst>
                  <a:ext uri="{FF2B5EF4-FFF2-40B4-BE49-F238E27FC236}">
                    <a16:creationId xmlns:a16="http://schemas.microsoft.com/office/drawing/2014/main" id="{14455355-1B79-8479-DC48-6AF1C5D1B822}"/>
                  </a:ext>
                </a:extLst>
              </p:cNvPr>
              <p:cNvSpPr/>
              <p:nvPr/>
            </p:nvSpPr>
            <p:spPr>
              <a:xfrm>
                <a:off x="1844641" y="3890994"/>
                <a:ext cx="35835" cy="1915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627" extrusionOk="0">
                    <a:moveTo>
                      <a:pt x="140" y="0"/>
                    </a:moveTo>
                    <a:cubicBezTo>
                      <a:pt x="96" y="0"/>
                      <a:pt x="56" y="29"/>
                      <a:pt x="32" y="76"/>
                    </a:cubicBezTo>
                    <a:cubicBezTo>
                      <a:pt x="1" y="139"/>
                      <a:pt x="32" y="202"/>
                      <a:pt x="96" y="234"/>
                    </a:cubicBezTo>
                    <a:lnTo>
                      <a:pt x="1014" y="614"/>
                    </a:lnTo>
                    <a:cubicBezTo>
                      <a:pt x="1031" y="623"/>
                      <a:pt x="1048" y="627"/>
                      <a:pt x="1064" y="627"/>
                    </a:cubicBezTo>
                    <a:cubicBezTo>
                      <a:pt x="1107" y="627"/>
                      <a:pt x="1141" y="597"/>
                      <a:pt x="1141" y="551"/>
                    </a:cubicBezTo>
                    <a:cubicBezTo>
                      <a:pt x="1172" y="519"/>
                      <a:pt x="1141" y="456"/>
                      <a:pt x="1109" y="424"/>
                    </a:cubicBezTo>
                    <a:lnTo>
                      <a:pt x="191" y="12"/>
                    </a:lnTo>
                    <a:cubicBezTo>
                      <a:pt x="174" y="4"/>
                      <a:pt x="157" y="0"/>
                      <a:pt x="140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626;p30">
                <a:extLst>
                  <a:ext uri="{FF2B5EF4-FFF2-40B4-BE49-F238E27FC236}">
                    <a16:creationId xmlns:a16="http://schemas.microsoft.com/office/drawing/2014/main" id="{B6A7C7AC-EDA9-640D-3467-553CA15B3078}"/>
                  </a:ext>
                </a:extLst>
              </p:cNvPr>
              <p:cNvSpPr/>
              <p:nvPr/>
            </p:nvSpPr>
            <p:spPr>
              <a:xfrm>
                <a:off x="1436371" y="3713927"/>
                <a:ext cx="35835" cy="1918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628" extrusionOk="0">
                    <a:moveTo>
                      <a:pt x="123" y="1"/>
                    </a:moveTo>
                    <a:cubicBezTo>
                      <a:pt x="83" y="1"/>
                      <a:pt x="32" y="30"/>
                      <a:pt x="32" y="76"/>
                    </a:cubicBezTo>
                    <a:cubicBezTo>
                      <a:pt x="0" y="140"/>
                      <a:pt x="32" y="203"/>
                      <a:pt x="64" y="203"/>
                    </a:cubicBezTo>
                    <a:lnTo>
                      <a:pt x="1014" y="615"/>
                    </a:lnTo>
                    <a:cubicBezTo>
                      <a:pt x="1022" y="623"/>
                      <a:pt x="1033" y="627"/>
                      <a:pt x="1045" y="627"/>
                    </a:cubicBezTo>
                    <a:cubicBezTo>
                      <a:pt x="1077" y="627"/>
                      <a:pt x="1117" y="598"/>
                      <a:pt x="1140" y="551"/>
                    </a:cubicBezTo>
                    <a:cubicBezTo>
                      <a:pt x="1172" y="520"/>
                      <a:pt x="1140" y="425"/>
                      <a:pt x="1077" y="425"/>
                    </a:cubicBezTo>
                    <a:lnTo>
                      <a:pt x="159" y="13"/>
                    </a:lnTo>
                    <a:cubicBezTo>
                      <a:pt x="150" y="5"/>
                      <a:pt x="137" y="1"/>
                      <a:pt x="123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627;p30">
                <a:extLst>
                  <a:ext uri="{FF2B5EF4-FFF2-40B4-BE49-F238E27FC236}">
                    <a16:creationId xmlns:a16="http://schemas.microsoft.com/office/drawing/2014/main" id="{C190FB20-3D4E-B084-F63C-830B7A66E4D0}"/>
                  </a:ext>
                </a:extLst>
              </p:cNvPr>
              <p:cNvSpPr/>
              <p:nvPr/>
            </p:nvSpPr>
            <p:spPr>
              <a:xfrm>
                <a:off x="1559243" y="3998744"/>
                <a:ext cx="20346" cy="3525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154" extrusionOk="0">
                    <a:moveTo>
                      <a:pt x="602" y="1"/>
                    </a:moveTo>
                    <a:cubicBezTo>
                      <a:pt x="539" y="1"/>
                      <a:pt x="475" y="1"/>
                      <a:pt x="444" y="64"/>
                    </a:cubicBezTo>
                    <a:lnTo>
                      <a:pt x="32" y="982"/>
                    </a:lnTo>
                    <a:cubicBezTo>
                      <a:pt x="0" y="1046"/>
                      <a:pt x="32" y="1109"/>
                      <a:pt x="95" y="1141"/>
                    </a:cubicBezTo>
                    <a:cubicBezTo>
                      <a:pt x="112" y="1149"/>
                      <a:pt x="129" y="1153"/>
                      <a:pt x="146" y="1153"/>
                    </a:cubicBezTo>
                    <a:cubicBezTo>
                      <a:pt x="190" y="1153"/>
                      <a:pt x="230" y="1124"/>
                      <a:pt x="254" y="1077"/>
                    </a:cubicBezTo>
                    <a:lnTo>
                      <a:pt x="634" y="159"/>
                    </a:lnTo>
                    <a:cubicBezTo>
                      <a:pt x="665" y="96"/>
                      <a:pt x="634" y="32"/>
                      <a:pt x="602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628;p30">
                <a:extLst>
                  <a:ext uri="{FF2B5EF4-FFF2-40B4-BE49-F238E27FC236}">
                    <a16:creationId xmlns:a16="http://schemas.microsoft.com/office/drawing/2014/main" id="{56643287-8461-104D-4F77-BD1C8AA929D7}"/>
                  </a:ext>
                </a:extLst>
              </p:cNvPr>
              <p:cNvSpPr/>
              <p:nvPr/>
            </p:nvSpPr>
            <p:spPr>
              <a:xfrm>
                <a:off x="1737258" y="3590077"/>
                <a:ext cx="19369" cy="3562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66" extrusionOk="0">
                    <a:moveTo>
                      <a:pt x="520" y="1"/>
                    </a:moveTo>
                    <a:cubicBezTo>
                      <a:pt x="475" y="1"/>
                      <a:pt x="435" y="30"/>
                      <a:pt x="412" y="77"/>
                    </a:cubicBezTo>
                    <a:lnTo>
                      <a:pt x="0" y="995"/>
                    </a:lnTo>
                    <a:cubicBezTo>
                      <a:pt x="0" y="1058"/>
                      <a:pt x="0" y="1122"/>
                      <a:pt x="64" y="1153"/>
                    </a:cubicBezTo>
                    <a:cubicBezTo>
                      <a:pt x="81" y="1162"/>
                      <a:pt x="98" y="1166"/>
                      <a:pt x="114" y="1166"/>
                    </a:cubicBezTo>
                    <a:cubicBezTo>
                      <a:pt x="159" y="1166"/>
                      <a:pt x="199" y="1137"/>
                      <a:pt x="222" y="1090"/>
                    </a:cubicBezTo>
                    <a:lnTo>
                      <a:pt x="634" y="172"/>
                    </a:lnTo>
                    <a:cubicBezTo>
                      <a:pt x="634" y="108"/>
                      <a:pt x="634" y="45"/>
                      <a:pt x="570" y="13"/>
                    </a:cubicBezTo>
                    <a:cubicBezTo>
                      <a:pt x="554" y="5"/>
                      <a:pt x="537" y="1"/>
                      <a:pt x="520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629;p30">
                <a:extLst>
                  <a:ext uri="{FF2B5EF4-FFF2-40B4-BE49-F238E27FC236}">
                    <a16:creationId xmlns:a16="http://schemas.microsoft.com/office/drawing/2014/main" id="{40939F06-F4B0-85F8-5084-AB6BA28209AD}"/>
                  </a:ext>
                </a:extLst>
              </p:cNvPr>
              <p:cNvSpPr/>
              <p:nvPr/>
            </p:nvSpPr>
            <p:spPr>
              <a:xfrm>
                <a:off x="1631800" y="3673662"/>
                <a:ext cx="53249" cy="234166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7665" extrusionOk="0">
                    <a:moveTo>
                      <a:pt x="887" y="1"/>
                    </a:moveTo>
                    <a:lnTo>
                      <a:pt x="1" y="7665"/>
                    </a:lnTo>
                    <a:lnTo>
                      <a:pt x="1742" y="7665"/>
                    </a:ln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630;p30">
                <a:extLst>
                  <a:ext uri="{FF2B5EF4-FFF2-40B4-BE49-F238E27FC236}">
                    <a16:creationId xmlns:a16="http://schemas.microsoft.com/office/drawing/2014/main" id="{9083AB0B-AF3B-C597-F2FF-5C89A1417AA7}"/>
                  </a:ext>
                </a:extLst>
              </p:cNvPr>
              <p:cNvSpPr/>
              <p:nvPr/>
            </p:nvSpPr>
            <p:spPr>
              <a:xfrm>
                <a:off x="1634702" y="3788805"/>
                <a:ext cx="47444" cy="46467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21" extrusionOk="0">
                    <a:moveTo>
                      <a:pt x="792" y="1"/>
                    </a:moveTo>
                    <a:cubicBezTo>
                      <a:pt x="349" y="1"/>
                      <a:pt x="1" y="349"/>
                      <a:pt x="1" y="761"/>
                    </a:cubicBezTo>
                    <a:cubicBezTo>
                      <a:pt x="1" y="1172"/>
                      <a:pt x="349" y="1521"/>
                      <a:pt x="792" y="1521"/>
                    </a:cubicBezTo>
                    <a:cubicBezTo>
                      <a:pt x="1204" y="1521"/>
                      <a:pt x="1552" y="1172"/>
                      <a:pt x="1552" y="761"/>
                    </a:cubicBezTo>
                    <a:cubicBezTo>
                      <a:pt x="1552" y="349"/>
                      <a:pt x="1204" y="1"/>
                      <a:pt x="792" y="1"/>
                    </a:cubicBezTo>
                    <a:close/>
                  </a:path>
                </a:pathLst>
              </a:custGeom>
              <a:solidFill>
                <a:srgbClr val="DD91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631;p30">
                <a:extLst>
                  <a:ext uri="{FF2B5EF4-FFF2-40B4-BE49-F238E27FC236}">
                    <a16:creationId xmlns:a16="http://schemas.microsoft.com/office/drawing/2014/main" id="{C1769B8C-8E70-C0E7-2FEC-95796323208C}"/>
                  </a:ext>
                </a:extLst>
              </p:cNvPr>
              <p:cNvSpPr/>
              <p:nvPr/>
            </p:nvSpPr>
            <p:spPr>
              <a:xfrm>
                <a:off x="1645333" y="3799436"/>
                <a:ext cx="26151" cy="25204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25" extrusionOk="0">
                    <a:moveTo>
                      <a:pt x="444" y="1"/>
                    </a:moveTo>
                    <a:cubicBezTo>
                      <a:pt x="191" y="1"/>
                      <a:pt x="1" y="191"/>
                      <a:pt x="1" y="413"/>
                    </a:cubicBezTo>
                    <a:cubicBezTo>
                      <a:pt x="1" y="634"/>
                      <a:pt x="191" y="824"/>
                      <a:pt x="444" y="824"/>
                    </a:cubicBezTo>
                    <a:cubicBezTo>
                      <a:pt x="666" y="824"/>
                      <a:pt x="856" y="634"/>
                      <a:pt x="856" y="413"/>
                    </a:cubicBezTo>
                    <a:cubicBezTo>
                      <a:pt x="856" y="191"/>
                      <a:pt x="666" y="1"/>
                      <a:pt x="444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632;p30">
                <a:extLst>
                  <a:ext uri="{FF2B5EF4-FFF2-40B4-BE49-F238E27FC236}">
                    <a16:creationId xmlns:a16="http://schemas.microsoft.com/office/drawing/2014/main" id="{AE5E8756-13AC-7E7D-C608-0C6A769B5E68}"/>
                  </a:ext>
                </a:extLst>
              </p:cNvPr>
              <p:cNvSpPr/>
              <p:nvPr/>
            </p:nvSpPr>
            <p:spPr>
              <a:xfrm>
                <a:off x="1565048" y="3424068"/>
                <a:ext cx="185775" cy="35835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1173" extrusionOk="0">
                    <a:moveTo>
                      <a:pt x="0" y="0"/>
                    </a:moveTo>
                    <a:lnTo>
                      <a:pt x="0" y="1172"/>
                    </a:lnTo>
                    <a:lnTo>
                      <a:pt x="6081" y="1172"/>
                    </a:lnTo>
                    <a:lnTo>
                      <a:pt x="6081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633;p30">
                <a:extLst>
                  <a:ext uri="{FF2B5EF4-FFF2-40B4-BE49-F238E27FC236}">
                    <a16:creationId xmlns:a16="http://schemas.microsoft.com/office/drawing/2014/main" id="{7A74A3D9-4614-76DF-5AB6-DC4DD7CF0F59}"/>
                  </a:ext>
                </a:extLst>
              </p:cNvPr>
              <p:cNvSpPr/>
              <p:nvPr/>
            </p:nvSpPr>
            <p:spPr>
              <a:xfrm>
                <a:off x="1596973" y="3459873"/>
                <a:ext cx="123880" cy="14542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476" extrusionOk="0">
                    <a:moveTo>
                      <a:pt x="0" y="0"/>
                    </a:moveTo>
                    <a:lnTo>
                      <a:pt x="0" y="475"/>
                    </a:lnTo>
                    <a:lnTo>
                      <a:pt x="4054" y="475"/>
                    </a:lnTo>
                    <a:lnTo>
                      <a:pt x="4054" y="0"/>
                    </a:lnTo>
                    <a:close/>
                  </a:path>
                </a:pathLst>
              </a:custGeom>
              <a:solidFill>
                <a:srgbClr val="263C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72" name="Google Shape;2277;p26">
              <a:extLst>
                <a:ext uri="{FF2B5EF4-FFF2-40B4-BE49-F238E27FC236}">
                  <a16:creationId xmlns:a16="http://schemas.microsoft.com/office/drawing/2014/main" id="{E4A16C40-6B23-B3CA-256E-AE6D8BC8A1E8}"/>
                </a:ext>
              </a:extLst>
            </p:cNvPr>
            <p:cNvSpPr/>
            <p:nvPr/>
          </p:nvSpPr>
          <p:spPr>
            <a:xfrm>
              <a:off x="3566943" y="1734921"/>
              <a:ext cx="1108999" cy="1103176"/>
            </a:xfrm>
            <a:custGeom>
              <a:avLst/>
              <a:gdLst/>
              <a:ahLst/>
              <a:cxnLst/>
              <a:rect l="l" t="t" r="r" b="b"/>
              <a:pathLst>
                <a:path w="22106" h="22106" extrusionOk="0">
                  <a:moveTo>
                    <a:pt x="11053" y="2186"/>
                  </a:moveTo>
                  <a:cubicBezTo>
                    <a:pt x="15961" y="2186"/>
                    <a:pt x="19920" y="6176"/>
                    <a:pt x="19920" y="11053"/>
                  </a:cubicBezTo>
                  <a:cubicBezTo>
                    <a:pt x="19920" y="15962"/>
                    <a:pt x="15961" y="19952"/>
                    <a:pt x="11053" y="19952"/>
                  </a:cubicBezTo>
                  <a:cubicBezTo>
                    <a:pt x="6144" y="19952"/>
                    <a:pt x="2154" y="15962"/>
                    <a:pt x="2154" y="11053"/>
                  </a:cubicBezTo>
                  <a:cubicBezTo>
                    <a:pt x="2154" y="6176"/>
                    <a:pt x="6144" y="2186"/>
                    <a:pt x="11053" y="2186"/>
                  </a:cubicBezTo>
                  <a:close/>
                  <a:moveTo>
                    <a:pt x="11053" y="1"/>
                  </a:moveTo>
                  <a:cubicBezTo>
                    <a:pt x="4940" y="1"/>
                    <a:pt x="0" y="4973"/>
                    <a:pt x="0" y="11053"/>
                  </a:cubicBezTo>
                  <a:cubicBezTo>
                    <a:pt x="0" y="17165"/>
                    <a:pt x="4972" y="22106"/>
                    <a:pt x="11053" y="22106"/>
                  </a:cubicBezTo>
                  <a:cubicBezTo>
                    <a:pt x="17133" y="22106"/>
                    <a:pt x="22105" y="17165"/>
                    <a:pt x="22105" y="11053"/>
                  </a:cubicBezTo>
                  <a:cubicBezTo>
                    <a:pt x="22105" y="4973"/>
                    <a:pt x="17133" y="1"/>
                    <a:pt x="1105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0" name="Google Shape;2418;p28">
            <a:extLst>
              <a:ext uri="{FF2B5EF4-FFF2-40B4-BE49-F238E27FC236}">
                <a16:creationId xmlns:a16="http://schemas.microsoft.com/office/drawing/2014/main" id="{F9011933-17B6-52FC-A11A-F0E1192A9544}"/>
              </a:ext>
            </a:extLst>
          </p:cNvPr>
          <p:cNvSpPr txBox="1"/>
          <p:nvPr/>
        </p:nvSpPr>
        <p:spPr>
          <a:xfrm>
            <a:off x="9034399" y="995922"/>
            <a:ext cx="3171308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Performance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31" name="Google Shape;2419;p28">
            <a:extLst>
              <a:ext uri="{FF2B5EF4-FFF2-40B4-BE49-F238E27FC236}">
                <a16:creationId xmlns:a16="http://schemas.microsoft.com/office/drawing/2014/main" id="{9E7206F8-7A3F-C470-2BA5-C8EC53A1D4DC}"/>
              </a:ext>
            </a:extLst>
          </p:cNvPr>
          <p:cNvSpPr txBox="1"/>
          <p:nvPr/>
        </p:nvSpPr>
        <p:spPr>
          <a:xfrm>
            <a:off x="9019267" y="1184837"/>
            <a:ext cx="3171308" cy="112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IN" sz="1600" kern="0" dirty="0">
                <a:solidFill>
                  <a:srgbClr val="000000"/>
                </a:solidFill>
                <a:latin typeface="Fira Sans"/>
              </a:rPr>
              <a:t>A16 Bionic chip; </a:t>
            </a:r>
          </a:p>
          <a:p>
            <a:pPr defTabSz="1219170">
              <a:buClr>
                <a:srgbClr val="000000"/>
              </a:buClr>
            </a:pPr>
            <a:r>
              <a:rPr lang="en-IN" sz="1600" kern="0" dirty="0">
                <a:solidFill>
                  <a:srgbClr val="000000"/>
                </a:solidFill>
                <a:latin typeface="Fira Sans"/>
              </a:rPr>
              <a:t>5 core GPU </a:t>
            </a:r>
          </a:p>
          <a:p>
            <a:pPr defTabSz="1219170">
              <a:buClr>
                <a:srgbClr val="000000"/>
              </a:buClr>
            </a:pPr>
            <a:endParaRPr lang="en-IN" sz="1600" kern="0" dirty="0">
              <a:solidFill>
                <a:srgbClr val="000000"/>
              </a:solidFill>
              <a:latin typeface="Fira Sans"/>
            </a:endParaRPr>
          </a:p>
        </p:txBody>
      </p:sp>
      <p:grpSp>
        <p:nvGrpSpPr>
          <p:cNvPr id="2432" name="Group 2431">
            <a:extLst>
              <a:ext uri="{FF2B5EF4-FFF2-40B4-BE49-F238E27FC236}">
                <a16:creationId xmlns:a16="http://schemas.microsoft.com/office/drawing/2014/main" id="{17E4BA21-34EC-6298-9064-DDE4C34997A9}"/>
              </a:ext>
            </a:extLst>
          </p:cNvPr>
          <p:cNvGrpSpPr/>
          <p:nvPr/>
        </p:nvGrpSpPr>
        <p:grpSpPr>
          <a:xfrm>
            <a:off x="7959506" y="1195992"/>
            <a:ext cx="763542" cy="763541"/>
            <a:chOff x="3566943" y="1734921"/>
            <a:chExt cx="1108999" cy="1103176"/>
          </a:xfrm>
        </p:grpSpPr>
        <p:grpSp>
          <p:nvGrpSpPr>
            <p:cNvPr id="2433" name="Group 2432">
              <a:extLst>
                <a:ext uri="{FF2B5EF4-FFF2-40B4-BE49-F238E27FC236}">
                  <a16:creationId xmlns:a16="http://schemas.microsoft.com/office/drawing/2014/main" id="{A77432A0-0E42-C939-09E1-F7BC632BD51C}"/>
                </a:ext>
              </a:extLst>
            </p:cNvPr>
            <p:cNvGrpSpPr/>
            <p:nvPr/>
          </p:nvGrpSpPr>
          <p:grpSpPr>
            <a:xfrm>
              <a:off x="3795855" y="1916702"/>
              <a:ext cx="651173" cy="713068"/>
              <a:chOff x="1332837" y="3424068"/>
              <a:chExt cx="651173" cy="713068"/>
            </a:xfrm>
          </p:grpSpPr>
          <p:sp>
            <p:nvSpPr>
              <p:cNvPr id="2435" name="Google Shape;2608;p30">
                <a:extLst>
                  <a:ext uri="{FF2B5EF4-FFF2-40B4-BE49-F238E27FC236}">
                    <a16:creationId xmlns:a16="http://schemas.microsoft.com/office/drawing/2014/main" id="{A3961CB4-A785-A82F-1EA3-2ECF174A2F15}"/>
                  </a:ext>
                </a:extLst>
              </p:cNvPr>
              <p:cNvSpPr/>
              <p:nvPr/>
            </p:nvSpPr>
            <p:spPr>
              <a:xfrm>
                <a:off x="1596973" y="3452113"/>
                <a:ext cx="123880" cy="122903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4023" extrusionOk="0">
                    <a:moveTo>
                      <a:pt x="0" y="1"/>
                    </a:moveTo>
                    <a:lnTo>
                      <a:pt x="0" y="4023"/>
                    </a:lnTo>
                    <a:lnTo>
                      <a:pt x="4054" y="4023"/>
                    </a:lnTo>
                    <a:lnTo>
                      <a:pt x="4054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609;p30">
                <a:extLst>
                  <a:ext uri="{FF2B5EF4-FFF2-40B4-BE49-F238E27FC236}">
                    <a16:creationId xmlns:a16="http://schemas.microsoft.com/office/drawing/2014/main" id="{E5B2BAE9-27EC-AAF1-852A-782AA6FF51A0}"/>
                  </a:ext>
                </a:extLst>
              </p:cNvPr>
              <p:cNvSpPr/>
              <p:nvPr/>
            </p:nvSpPr>
            <p:spPr>
              <a:xfrm>
                <a:off x="1341544" y="3495647"/>
                <a:ext cx="633760" cy="632782"/>
              </a:xfrm>
              <a:custGeom>
                <a:avLst/>
                <a:gdLst/>
                <a:ahLst/>
                <a:cxnLst/>
                <a:rect l="l" t="t" r="r" b="b"/>
                <a:pathLst>
                  <a:path w="20745" h="20713" extrusionOk="0">
                    <a:moveTo>
                      <a:pt x="10388" y="1363"/>
                    </a:moveTo>
                    <a:cubicBezTo>
                      <a:pt x="15329" y="1363"/>
                      <a:pt x="19382" y="5385"/>
                      <a:pt x="19382" y="10357"/>
                    </a:cubicBezTo>
                    <a:cubicBezTo>
                      <a:pt x="19382" y="15329"/>
                      <a:pt x="15329" y="19351"/>
                      <a:pt x="10388" y="19351"/>
                    </a:cubicBezTo>
                    <a:cubicBezTo>
                      <a:pt x="5416" y="19351"/>
                      <a:pt x="1363" y="15329"/>
                      <a:pt x="1363" y="10357"/>
                    </a:cubicBezTo>
                    <a:cubicBezTo>
                      <a:pt x="1363" y="5385"/>
                      <a:pt x="5416" y="1363"/>
                      <a:pt x="10388" y="1363"/>
                    </a:cubicBezTo>
                    <a:close/>
                    <a:moveTo>
                      <a:pt x="10388" y="1"/>
                    </a:moveTo>
                    <a:cubicBezTo>
                      <a:pt x="4656" y="1"/>
                      <a:pt x="1" y="4625"/>
                      <a:pt x="1" y="10357"/>
                    </a:cubicBezTo>
                    <a:cubicBezTo>
                      <a:pt x="1" y="16089"/>
                      <a:pt x="4656" y="20712"/>
                      <a:pt x="10388" y="20712"/>
                    </a:cubicBezTo>
                    <a:cubicBezTo>
                      <a:pt x="16089" y="20712"/>
                      <a:pt x="20744" y="16089"/>
                      <a:pt x="20744" y="10357"/>
                    </a:cubicBezTo>
                    <a:cubicBezTo>
                      <a:pt x="20744" y="4625"/>
                      <a:pt x="16089" y="1"/>
                      <a:pt x="10388" y="1"/>
                    </a:cubicBezTo>
                    <a:close/>
                  </a:path>
                </a:pathLst>
              </a:custGeom>
              <a:solidFill>
                <a:srgbClr val="263C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610;p30">
                <a:extLst>
                  <a:ext uri="{FF2B5EF4-FFF2-40B4-BE49-F238E27FC236}">
                    <a16:creationId xmlns:a16="http://schemas.microsoft.com/office/drawing/2014/main" id="{E61D1E06-B2FA-4170-6C8C-6D44CC7512F9}"/>
                  </a:ext>
                </a:extLst>
              </p:cNvPr>
              <p:cNvSpPr/>
              <p:nvPr/>
            </p:nvSpPr>
            <p:spPr>
              <a:xfrm>
                <a:off x="1332837" y="3485993"/>
                <a:ext cx="651173" cy="651143"/>
              </a:xfrm>
              <a:custGeom>
                <a:avLst/>
                <a:gdLst/>
                <a:ahLst/>
                <a:cxnLst/>
                <a:rect l="l" t="t" r="r" b="b"/>
                <a:pathLst>
                  <a:path w="21315" h="21314" extrusionOk="0">
                    <a:moveTo>
                      <a:pt x="12890" y="1235"/>
                    </a:moveTo>
                    <a:cubicBezTo>
                      <a:pt x="18084" y="2470"/>
                      <a:pt x="21314" y="7696"/>
                      <a:pt x="20079" y="12921"/>
                    </a:cubicBezTo>
                    <a:cubicBezTo>
                      <a:pt x="18844" y="18115"/>
                      <a:pt x="13618" y="21313"/>
                      <a:pt x="8425" y="20078"/>
                    </a:cubicBezTo>
                    <a:cubicBezTo>
                      <a:pt x="3199" y="18843"/>
                      <a:pt x="1" y="13618"/>
                      <a:pt x="1236" y="8424"/>
                    </a:cubicBezTo>
                    <a:cubicBezTo>
                      <a:pt x="2471" y="3230"/>
                      <a:pt x="7696" y="0"/>
                      <a:pt x="12890" y="1235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611;p30">
                <a:extLst>
                  <a:ext uri="{FF2B5EF4-FFF2-40B4-BE49-F238E27FC236}">
                    <a16:creationId xmlns:a16="http://schemas.microsoft.com/office/drawing/2014/main" id="{1E1CEC92-98A6-F8C2-11B8-9534B85EB1EC}"/>
                  </a:ext>
                </a:extLst>
              </p:cNvPr>
              <p:cNvSpPr/>
              <p:nvPr/>
            </p:nvSpPr>
            <p:spPr>
              <a:xfrm>
                <a:off x="1383153" y="3536278"/>
                <a:ext cx="551489" cy="551519"/>
              </a:xfrm>
              <a:custGeom>
                <a:avLst/>
                <a:gdLst/>
                <a:ahLst/>
                <a:cxnLst/>
                <a:rect l="l" t="t" r="r" b="b"/>
                <a:pathLst>
                  <a:path w="18052" h="18053" extrusionOk="0">
                    <a:moveTo>
                      <a:pt x="9026" y="1"/>
                    </a:moveTo>
                    <a:cubicBezTo>
                      <a:pt x="4023" y="1"/>
                      <a:pt x="1" y="4055"/>
                      <a:pt x="1" y="9027"/>
                    </a:cubicBezTo>
                    <a:cubicBezTo>
                      <a:pt x="1" y="13999"/>
                      <a:pt x="4023" y="18052"/>
                      <a:pt x="9026" y="18052"/>
                    </a:cubicBezTo>
                    <a:cubicBezTo>
                      <a:pt x="13998" y="18052"/>
                      <a:pt x="18052" y="13999"/>
                      <a:pt x="18052" y="9027"/>
                    </a:cubicBezTo>
                    <a:cubicBezTo>
                      <a:pt x="18052" y="4055"/>
                      <a:pt x="13998" y="1"/>
                      <a:pt x="90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612;p30">
                <a:extLst>
                  <a:ext uri="{FF2B5EF4-FFF2-40B4-BE49-F238E27FC236}">
                    <a16:creationId xmlns:a16="http://schemas.microsoft.com/office/drawing/2014/main" id="{52DE550C-DE35-4517-AE7B-6A78DE1A3EA0}"/>
                  </a:ext>
                </a:extLst>
              </p:cNvPr>
              <p:cNvSpPr/>
              <p:nvPr/>
            </p:nvSpPr>
            <p:spPr>
              <a:xfrm>
                <a:off x="1383153" y="3536278"/>
                <a:ext cx="551489" cy="551519"/>
              </a:xfrm>
              <a:custGeom>
                <a:avLst/>
                <a:gdLst/>
                <a:ahLst/>
                <a:cxnLst/>
                <a:rect l="l" t="t" r="r" b="b"/>
                <a:pathLst>
                  <a:path w="18052" h="18053" extrusionOk="0">
                    <a:moveTo>
                      <a:pt x="9026" y="888"/>
                    </a:moveTo>
                    <a:cubicBezTo>
                      <a:pt x="13492" y="888"/>
                      <a:pt x="17165" y="4530"/>
                      <a:pt x="17165" y="9027"/>
                    </a:cubicBezTo>
                    <a:cubicBezTo>
                      <a:pt x="17165" y="13524"/>
                      <a:pt x="13492" y="17165"/>
                      <a:pt x="9026" y="17165"/>
                    </a:cubicBezTo>
                    <a:cubicBezTo>
                      <a:pt x="4529" y="17165"/>
                      <a:pt x="856" y="13524"/>
                      <a:pt x="856" y="9027"/>
                    </a:cubicBezTo>
                    <a:cubicBezTo>
                      <a:pt x="856" y="4530"/>
                      <a:pt x="4529" y="888"/>
                      <a:pt x="9026" y="888"/>
                    </a:cubicBezTo>
                    <a:close/>
                    <a:moveTo>
                      <a:pt x="9026" y="1"/>
                    </a:moveTo>
                    <a:cubicBezTo>
                      <a:pt x="4023" y="1"/>
                      <a:pt x="1" y="4055"/>
                      <a:pt x="1" y="9027"/>
                    </a:cubicBezTo>
                    <a:cubicBezTo>
                      <a:pt x="1" y="13999"/>
                      <a:pt x="4023" y="18052"/>
                      <a:pt x="9026" y="18052"/>
                    </a:cubicBezTo>
                    <a:cubicBezTo>
                      <a:pt x="13998" y="18052"/>
                      <a:pt x="18052" y="13999"/>
                      <a:pt x="18052" y="9027"/>
                    </a:cubicBezTo>
                    <a:cubicBezTo>
                      <a:pt x="18020" y="4055"/>
                      <a:pt x="13998" y="1"/>
                      <a:pt x="9026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613;p30">
                <a:extLst>
                  <a:ext uri="{FF2B5EF4-FFF2-40B4-BE49-F238E27FC236}">
                    <a16:creationId xmlns:a16="http://schemas.microsoft.com/office/drawing/2014/main" id="{B412CB9F-5FD4-0C05-6F1C-07DA0560B628}"/>
                  </a:ext>
                </a:extLst>
              </p:cNvPr>
              <p:cNvSpPr/>
              <p:nvPr/>
            </p:nvSpPr>
            <p:spPr>
              <a:xfrm>
                <a:off x="1655018" y="3571136"/>
                <a:ext cx="6813" cy="36782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204" extrusionOk="0">
                    <a:moveTo>
                      <a:pt x="127" y="0"/>
                    </a:moveTo>
                    <a:cubicBezTo>
                      <a:pt x="64" y="0"/>
                      <a:pt x="1" y="32"/>
                      <a:pt x="1" y="95"/>
                    </a:cubicBezTo>
                    <a:lnTo>
                      <a:pt x="1" y="1108"/>
                    </a:lnTo>
                    <a:cubicBezTo>
                      <a:pt x="1" y="1172"/>
                      <a:pt x="64" y="1203"/>
                      <a:pt x="127" y="1203"/>
                    </a:cubicBezTo>
                    <a:cubicBezTo>
                      <a:pt x="159" y="1203"/>
                      <a:pt x="222" y="1172"/>
                      <a:pt x="222" y="1108"/>
                    </a:cubicBezTo>
                    <a:lnTo>
                      <a:pt x="222" y="95"/>
                    </a:lnTo>
                    <a:cubicBezTo>
                      <a:pt x="222" y="32"/>
                      <a:pt x="159" y="0"/>
                      <a:pt x="127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614;p30">
                <a:extLst>
                  <a:ext uri="{FF2B5EF4-FFF2-40B4-BE49-F238E27FC236}">
                    <a16:creationId xmlns:a16="http://schemas.microsoft.com/office/drawing/2014/main" id="{8E63F4A9-A0F3-7D08-A831-7AD228AD6050}"/>
                  </a:ext>
                </a:extLst>
              </p:cNvPr>
              <p:cNvSpPr/>
              <p:nvPr/>
            </p:nvSpPr>
            <p:spPr>
              <a:xfrm>
                <a:off x="1655018" y="4016158"/>
                <a:ext cx="6813" cy="3776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236" extrusionOk="0">
                    <a:moveTo>
                      <a:pt x="127" y="1"/>
                    </a:moveTo>
                    <a:cubicBezTo>
                      <a:pt x="64" y="1"/>
                      <a:pt x="1" y="32"/>
                      <a:pt x="1" y="96"/>
                    </a:cubicBezTo>
                    <a:lnTo>
                      <a:pt x="1" y="1109"/>
                    </a:lnTo>
                    <a:cubicBezTo>
                      <a:pt x="1" y="1172"/>
                      <a:pt x="64" y="1236"/>
                      <a:pt x="127" y="1236"/>
                    </a:cubicBezTo>
                    <a:cubicBezTo>
                      <a:pt x="159" y="1236"/>
                      <a:pt x="222" y="1172"/>
                      <a:pt x="222" y="1109"/>
                    </a:cubicBezTo>
                    <a:lnTo>
                      <a:pt x="222" y="96"/>
                    </a:lnTo>
                    <a:cubicBezTo>
                      <a:pt x="222" y="32"/>
                      <a:pt x="159" y="1"/>
                      <a:pt x="127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615;p30">
                <a:extLst>
                  <a:ext uri="{FF2B5EF4-FFF2-40B4-BE49-F238E27FC236}">
                    <a16:creationId xmlns:a16="http://schemas.microsoft.com/office/drawing/2014/main" id="{5CFF1479-5EBA-6F06-D4CF-49E7EB5D56DB}"/>
                  </a:ext>
                </a:extLst>
              </p:cNvPr>
              <p:cNvSpPr/>
              <p:nvPr/>
            </p:nvSpPr>
            <p:spPr>
              <a:xfrm>
                <a:off x="1862055" y="3809120"/>
                <a:ext cx="37760" cy="6813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223" extrusionOk="0">
                    <a:moveTo>
                      <a:pt x="127" y="1"/>
                    </a:moveTo>
                    <a:cubicBezTo>
                      <a:pt x="64" y="1"/>
                      <a:pt x="1" y="32"/>
                      <a:pt x="1" y="96"/>
                    </a:cubicBezTo>
                    <a:cubicBezTo>
                      <a:pt x="1" y="159"/>
                      <a:pt x="64" y="222"/>
                      <a:pt x="127" y="222"/>
                    </a:cubicBezTo>
                    <a:lnTo>
                      <a:pt x="1141" y="222"/>
                    </a:lnTo>
                    <a:cubicBezTo>
                      <a:pt x="1173" y="222"/>
                      <a:pt x="1236" y="159"/>
                      <a:pt x="1236" y="96"/>
                    </a:cubicBezTo>
                    <a:cubicBezTo>
                      <a:pt x="1236" y="32"/>
                      <a:pt x="1173" y="1"/>
                      <a:pt x="1141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616;p30">
                <a:extLst>
                  <a:ext uri="{FF2B5EF4-FFF2-40B4-BE49-F238E27FC236}">
                    <a16:creationId xmlns:a16="http://schemas.microsoft.com/office/drawing/2014/main" id="{E48FF01C-67BC-6DED-1FD7-B66149360342}"/>
                  </a:ext>
                </a:extLst>
              </p:cNvPr>
              <p:cNvSpPr/>
              <p:nvPr/>
            </p:nvSpPr>
            <p:spPr>
              <a:xfrm>
                <a:off x="1417003" y="3809120"/>
                <a:ext cx="37790" cy="681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223" extrusionOk="0">
                    <a:moveTo>
                      <a:pt x="128" y="1"/>
                    </a:moveTo>
                    <a:cubicBezTo>
                      <a:pt x="64" y="1"/>
                      <a:pt x="1" y="32"/>
                      <a:pt x="1" y="96"/>
                    </a:cubicBezTo>
                    <a:cubicBezTo>
                      <a:pt x="1" y="159"/>
                      <a:pt x="64" y="222"/>
                      <a:pt x="128" y="222"/>
                    </a:cubicBezTo>
                    <a:lnTo>
                      <a:pt x="1109" y="222"/>
                    </a:lnTo>
                    <a:cubicBezTo>
                      <a:pt x="1173" y="222"/>
                      <a:pt x="1236" y="159"/>
                      <a:pt x="1236" y="96"/>
                    </a:cubicBezTo>
                    <a:cubicBezTo>
                      <a:pt x="1236" y="32"/>
                      <a:pt x="1173" y="1"/>
                      <a:pt x="1109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617;p30">
                <a:extLst>
                  <a:ext uri="{FF2B5EF4-FFF2-40B4-BE49-F238E27FC236}">
                    <a16:creationId xmlns:a16="http://schemas.microsoft.com/office/drawing/2014/main" id="{FF840C86-C9A6-343F-CB36-B1B1E3ED2E79}"/>
                  </a:ext>
                </a:extLst>
              </p:cNvPr>
              <p:cNvSpPr/>
              <p:nvPr/>
            </p:nvSpPr>
            <p:spPr>
              <a:xfrm>
                <a:off x="1803032" y="3642959"/>
                <a:ext cx="30031" cy="28320"/>
              </a:xfrm>
              <a:custGeom>
                <a:avLst/>
                <a:gdLst/>
                <a:ahLst/>
                <a:cxnLst/>
                <a:rect l="l" t="t" r="r" b="b"/>
                <a:pathLst>
                  <a:path w="983" h="927" extrusionOk="0">
                    <a:moveTo>
                      <a:pt x="856" y="0"/>
                    </a:moveTo>
                    <a:cubicBezTo>
                      <a:pt x="832" y="0"/>
                      <a:pt x="808" y="8"/>
                      <a:pt x="793" y="24"/>
                    </a:cubicBezTo>
                    <a:lnTo>
                      <a:pt x="64" y="721"/>
                    </a:lnTo>
                    <a:cubicBezTo>
                      <a:pt x="33" y="784"/>
                      <a:pt x="1" y="848"/>
                      <a:pt x="64" y="879"/>
                    </a:cubicBezTo>
                    <a:cubicBezTo>
                      <a:pt x="80" y="911"/>
                      <a:pt x="104" y="927"/>
                      <a:pt x="132" y="927"/>
                    </a:cubicBezTo>
                    <a:cubicBezTo>
                      <a:pt x="159" y="927"/>
                      <a:pt x="191" y="911"/>
                      <a:pt x="223" y="879"/>
                    </a:cubicBezTo>
                    <a:lnTo>
                      <a:pt x="919" y="183"/>
                    </a:lnTo>
                    <a:cubicBezTo>
                      <a:pt x="983" y="151"/>
                      <a:pt x="983" y="88"/>
                      <a:pt x="919" y="24"/>
                    </a:cubicBezTo>
                    <a:cubicBezTo>
                      <a:pt x="904" y="8"/>
                      <a:pt x="880" y="0"/>
                      <a:pt x="856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618;p30">
                <a:extLst>
                  <a:ext uri="{FF2B5EF4-FFF2-40B4-BE49-F238E27FC236}">
                    <a16:creationId xmlns:a16="http://schemas.microsoft.com/office/drawing/2014/main" id="{802A4681-F049-5DE5-B7DA-14C80710DBEA}"/>
                  </a:ext>
                </a:extLst>
              </p:cNvPr>
              <p:cNvSpPr/>
              <p:nvPr/>
            </p:nvSpPr>
            <p:spPr>
              <a:xfrm>
                <a:off x="1483785" y="3953133"/>
                <a:ext cx="30000" cy="27984"/>
              </a:xfrm>
              <a:custGeom>
                <a:avLst/>
                <a:gdLst/>
                <a:ahLst/>
                <a:cxnLst/>
                <a:rect l="l" t="t" r="r" b="b"/>
                <a:pathLst>
                  <a:path w="982" h="916" extrusionOk="0">
                    <a:moveTo>
                      <a:pt x="838" y="0"/>
                    </a:moveTo>
                    <a:cubicBezTo>
                      <a:pt x="814" y="0"/>
                      <a:pt x="787" y="10"/>
                      <a:pt x="760" y="37"/>
                    </a:cubicBezTo>
                    <a:lnTo>
                      <a:pt x="63" y="734"/>
                    </a:lnTo>
                    <a:cubicBezTo>
                      <a:pt x="0" y="765"/>
                      <a:pt x="0" y="829"/>
                      <a:pt x="32" y="892"/>
                    </a:cubicBezTo>
                    <a:cubicBezTo>
                      <a:pt x="63" y="908"/>
                      <a:pt x="95" y="916"/>
                      <a:pt x="123" y="916"/>
                    </a:cubicBezTo>
                    <a:cubicBezTo>
                      <a:pt x="151" y="916"/>
                      <a:pt x="174" y="908"/>
                      <a:pt x="190" y="892"/>
                    </a:cubicBezTo>
                    <a:lnTo>
                      <a:pt x="919" y="195"/>
                    </a:lnTo>
                    <a:cubicBezTo>
                      <a:pt x="950" y="132"/>
                      <a:pt x="982" y="69"/>
                      <a:pt x="919" y="37"/>
                    </a:cubicBezTo>
                    <a:cubicBezTo>
                      <a:pt x="900" y="19"/>
                      <a:pt x="871" y="0"/>
                      <a:pt x="838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619;p30">
                <a:extLst>
                  <a:ext uri="{FF2B5EF4-FFF2-40B4-BE49-F238E27FC236}">
                    <a16:creationId xmlns:a16="http://schemas.microsoft.com/office/drawing/2014/main" id="{60A643E9-6411-EF57-7CE8-5A751F6AF62E}"/>
                  </a:ext>
                </a:extLst>
              </p:cNvPr>
              <p:cNvSpPr/>
              <p:nvPr/>
            </p:nvSpPr>
            <p:spPr>
              <a:xfrm>
                <a:off x="1799183" y="3957380"/>
                <a:ext cx="29053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36" extrusionOk="0">
                    <a:moveTo>
                      <a:pt x="123" y="1"/>
                    </a:moveTo>
                    <a:cubicBezTo>
                      <a:pt x="95" y="1"/>
                      <a:pt x="64" y="9"/>
                      <a:pt x="32" y="25"/>
                    </a:cubicBezTo>
                    <a:cubicBezTo>
                      <a:pt x="0" y="88"/>
                      <a:pt x="0" y="151"/>
                      <a:pt x="32" y="183"/>
                    </a:cubicBezTo>
                    <a:lnTo>
                      <a:pt x="729" y="911"/>
                    </a:lnTo>
                    <a:cubicBezTo>
                      <a:pt x="760" y="927"/>
                      <a:pt x="792" y="935"/>
                      <a:pt x="820" y="935"/>
                    </a:cubicBezTo>
                    <a:cubicBezTo>
                      <a:pt x="847" y="935"/>
                      <a:pt x="871" y="927"/>
                      <a:pt x="887" y="911"/>
                    </a:cubicBezTo>
                    <a:cubicBezTo>
                      <a:pt x="919" y="880"/>
                      <a:pt x="950" y="816"/>
                      <a:pt x="887" y="753"/>
                    </a:cubicBezTo>
                    <a:lnTo>
                      <a:pt x="190" y="25"/>
                    </a:lnTo>
                    <a:cubicBezTo>
                      <a:pt x="174" y="9"/>
                      <a:pt x="151" y="1"/>
                      <a:pt x="123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620;p30">
                <a:extLst>
                  <a:ext uri="{FF2B5EF4-FFF2-40B4-BE49-F238E27FC236}">
                    <a16:creationId xmlns:a16="http://schemas.microsoft.com/office/drawing/2014/main" id="{71DD88CE-F84F-3D30-B702-C78E1988E803}"/>
                  </a:ext>
                </a:extLst>
              </p:cNvPr>
              <p:cNvSpPr/>
              <p:nvPr/>
            </p:nvSpPr>
            <p:spPr>
              <a:xfrm>
                <a:off x="1488612" y="3638132"/>
                <a:ext cx="29053" cy="28564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35" extrusionOk="0">
                    <a:moveTo>
                      <a:pt x="131" y="0"/>
                    </a:moveTo>
                    <a:cubicBezTo>
                      <a:pt x="103" y="0"/>
                      <a:pt x="80" y="8"/>
                      <a:pt x="64" y="24"/>
                    </a:cubicBezTo>
                    <a:cubicBezTo>
                      <a:pt x="0" y="56"/>
                      <a:pt x="0" y="151"/>
                      <a:pt x="64" y="182"/>
                    </a:cubicBezTo>
                    <a:lnTo>
                      <a:pt x="761" y="911"/>
                    </a:lnTo>
                    <a:cubicBezTo>
                      <a:pt x="776" y="926"/>
                      <a:pt x="800" y="934"/>
                      <a:pt x="828" y="934"/>
                    </a:cubicBezTo>
                    <a:cubicBezTo>
                      <a:pt x="856" y="934"/>
                      <a:pt x="887" y="926"/>
                      <a:pt x="919" y="911"/>
                    </a:cubicBezTo>
                    <a:cubicBezTo>
                      <a:pt x="951" y="847"/>
                      <a:pt x="951" y="784"/>
                      <a:pt x="919" y="752"/>
                    </a:cubicBezTo>
                    <a:lnTo>
                      <a:pt x="222" y="24"/>
                    </a:lnTo>
                    <a:cubicBezTo>
                      <a:pt x="191" y="8"/>
                      <a:pt x="159" y="0"/>
                      <a:pt x="131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621;p30">
                <a:extLst>
                  <a:ext uri="{FF2B5EF4-FFF2-40B4-BE49-F238E27FC236}">
                    <a16:creationId xmlns:a16="http://schemas.microsoft.com/office/drawing/2014/main" id="{8C96F05D-890B-A4BD-61A9-A05B53A888A7}"/>
                  </a:ext>
                </a:extLst>
              </p:cNvPr>
              <p:cNvSpPr/>
              <p:nvPr/>
            </p:nvSpPr>
            <p:spPr>
              <a:xfrm>
                <a:off x="1845619" y="3716829"/>
                <a:ext cx="35835" cy="1820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596" extrusionOk="0">
                    <a:moveTo>
                      <a:pt x="1063" y="1"/>
                    </a:moveTo>
                    <a:cubicBezTo>
                      <a:pt x="1048" y="1"/>
                      <a:pt x="1031" y="5"/>
                      <a:pt x="1014" y="13"/>
                    </a:cubicBezTo>
                    <a:lnTo>
                      <a:pt x="95" y="393"/>
                    </a:lnTo>
                    <a:cubicBezTo>
                      <a:pt x="32" y="425"/>
                      <a:pt x="0" y="488"/>
                      <a:pt x="32" y="520"/>
                    </a:cubicBezTo>
                    <a:cubicBezTo>
                      <a:pt x="55" y="566"/>
                      <a:pt x="95" y="595"/>
                      <a:pt x="128" y="595"/>
                    </a:cubicBezTo>
                    <a:cubicBezTo>
                      <a:pt x="139" y="595"/>
                      <a:pt x="150" y="592"/>
                      <a:pt x="159" y="583"/>
                    </a:cubicBezTo>
                    <a:lnTo>
                      <a:pt x="1109" y="203"/>
                    </a:lnTo>
                    <a:cubicBezTo>
                      <a:pt x="1140" y="171"/>
                      <a:pt x="1172" y="108"/>
                      <a:pt x="1140" y="76"/>
                    </a:cubicBezTo>
                    <a:cubicBezTo>
                      <a:pt x="1140" y="30"/>
                      <a:pt x="1107" y="1"/>
                      <a:pt x="1063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622;p30">
                <a:extLst>
                  <a:ext uri="{FF2B5EF4-FFF2-40B4-BE49-F238E27FC236}">
                    <a16:creationId xmlns:a16="http://schemas.microsoft.com/office/drawing/2014/main" id="{1A8846BB-5B72-DF07-48F8-6B69BFC1EFAE}"/>
                  </a:ext>
                </a:extLst>
              </p:cNvPr>
              <p:cNvSpPr/>
              <p:nvPr/>
            </p:nvSpPr>
            <p:spPr>
              <a:xfrm>
                <a:off x="1435394" y="3889039"/>
                <a:ext cx="35835" cy="1878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615" extrusionOk="0">
                    <a:moveTo>
                      <a:pt x="1045" y="1"/>
                    </a:moveTo>
                    <a:cubicBezTo>
                      <a:pt x="1033" y="1"/>
                      <a:pt x="1023" y="5"/>
                      <a:pt x="1014" y="13"/>
                    </a:cubicBezTo>
                    <a:lnTo>
                      <a:pt x="64" y="393"/>
                    </a:lnTo>
                    <a:cubicBezTo>
                      <a:pt x="32" y="425"/>
                      <a:pt x="1" y="488"/>
                      <a:pt x="32" y="551"/>
                    </a:cubicBezTo>
                    <a:cubicBezTo>
                      <a:pt x="32" y="583"/>
                      <a:pt x="96" y="615"/>
                      <a:pt x="159" y="615"/>
                    </a:cubicBezTo>
                    <a:lnTo>
                      <a:pt x="1077" y="203"/>
                    </a:lnTo>
                    <a:cubicBezTo>
                      <a:pt x="1141" y="203"/>
                      <a:pt x="1172" y="108"/>
                      <a:pt x="1141" y="76"/>
                    </a:cubicBezTo>
                    <a:cubicBezTo>
                      <a:pt x="1118" y="30"/>
                      <a:pt x="1077" y="1"/>
                      <a:pt x="1045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623;p30">
                <a:extLst>
                  <a:ext uri="{FF2B5EF4-FFF2-40B4-BE49-F238E27FC236}">
                    <a16:creationId xmlns:a16="http://schemas.microsoft.com/office/drawing/2014/main" id="{678E18B7-BAE8-2C54-9A0D-B73A78B33A09}"/>
                  </a:ext>
                </a:extLst>
              </p:cNvPr>
              <p:cNvSpPr/>
              <p:nvPr/>
            </p:nvSpPr>
            <p:spPr>
              <a:xfrm>
                <a:off x="1735334" y="3999722"/>
                <a:ext cx="19369" cy="35224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53" extrusionOk="0">
                    <a:moveTo>
                      <a:pt x="63" y="0"/>
                    </a:moveTo>
                    <a:cubicBezTo>
                      <a:pt x="0" y="32"/>
                      <a:pt x="0" y="95"/>
                      <a:pt x="0" y="159"/>
                    </a:cubicBezTo>
                    <a:lnTo>
                      <a:pt x="412" y="1077"/>
                    </a:lnTo>
                    <a:cubicBezTo>
                      <a:pt x="412" y="1123"/>
                      <a:pt x="446" y="1153"/>
                      <a:pt x="489" y="1153"/>
                    </a:cubicBezTo>
                    <a:cubicBezTo>
                      <a:pt x="505" y="1153"/>
                      <a:pt x="522" y="1149"/>
                      <a:pt x="538" y="1140"/>
                    </a:cubicBezTo>
                    <a:cubicBezTo>
                      <a:pt x="602" y="1109"/>
                      <a:pt x="633" y="1045"/>
                      <a:pt x="602" y="1014"/>
                    </a:cubicBezTo>
                    <a:lnTo>
                      <a:pt x="222" y="64"/>
                    </a:lnTo>
                    <a:cubicBezTo>
                      <a:pt x="190" y="32"/>
                      <a:pt x="127" y="0"/>
                      <a:pt x="63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624;p30">
                <a:extLst>
                  <a:ext uri="{FF2B5EF4-FFF2-40B4-BE49-F238E27FC236}">
                    <a16:creationId xmlns:a16="http://schemas.microsoft.com/office/drawing/2014/main" id="{97E36190-4FFC-C110-5F5A-A505F1EFBCF7}"/>
                  </a:ext>
                </a:extLst>
              </p:cNvPr>
              <p:cNvSpPr/>
              <p:nvPr/>
            </p:nvSpPr>
            <p:spPr>
              <a:xfrm>
                <a:off x="1562146" y="3589130"/>
                <a:ext cx="19369" cy="35224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53" extrusionOk="0">
                    <a:moveTo>
                      <a:pt x="145" y="0"/>
                    </a:moveTo>
                    <a:cubicBezTo>
                      <a:pt x="129" y="0"/>
                      <a:pt x="112" y="4"/>
                      <a:pt x="95" y="13"/>
                    </a:cubicBezTo>
                    <a:cubicBezTo>
                      <a:pt x="32" y="44"/>
                      <a:pt x="0" y="108"/>
                      <a:pt x="32" y="171"/>
                    </a:cubicBezTo>
                    <a:lnTo>
                      <a:pt x="412" y="1089"/>
                    </a:lnTo>
                    <a:cubicBezTo>
                      <a:pt x="444" y="1153"/>
                      <a:pt x="507" y="1153"/>
                      <a:pt x="570" y="1153"/>
                    </a:cubicBezTo>
                    <a:cubicBezTo>
                      <a:pt x="634" y="1121"/>
                      <a:pt x="634" y="1058"/>
                      <a:pt x="634" y="994"/>
                    </a:cubicBezTo>
                    <a:lnTo>
                      <a:pt x="222" y="76"/>
                    </a:lnTo>
                    <a:cubicBezTo>
                      <a:pt x="222" y="30"/>
                      <a:pt x="188" y="0"/>
                      <a:pt x="145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625;p30">
                <a:extLst>
                  <a:ext uri="{FF2B5EF4-FFF2-40B4-BE49-F238E27FC236}">
                    <a16:creationId xmlns:a16="http://schemas.microsoft.com/office/drawing/2014/main" id="{D769B495-A870-5289-ECA5-06FF021C1E26}"/>
                  </a:ext>
                </a:extLst>
              </p:cNvPr>
              <p:cNvSpPr/>
              <p:nvPr/>
            </p:nvSpPr>
            <p:spPr>
              <a:xfrm>
                <a:off x="1844641" y="3890994"/>
                <a:ext cx="35835" cy="1915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627" extrusionOk="0">
                    <a:moveTo>
                      <a:pt x="140" y="0"/>
                    </a:moveTo>
                    <a:cubicBezTo>
                      <a:pt x="96" y="0"/>
                      <a:pt x="56" y="29"/>
                      <a:pt x="32" y="76"/>
                    </a:cubicBezTo>
                    <a:cubicBezTo>
                      <a:pt x="1" y="139"/>
                      <a:pt x="32" y="202"/>
                      <a:pt x="96" y="234"/>
                    </a:cubicBezTo>
                    <a:lnTo>
                      <a:pt x="1014" y="614"/>
                    </a:lnTo>
                    <a:cubicBezTo>
                      <a:pt x="1031" y="623"/>
                      <a:pt x="1048" y="627"/>
                      <a:pt x="1064" y="627"/>
                    </a:cubicBezTo>
                    <a:cubicBezTo>
                      <a:pt x="1107" y="627"/>
                      <a:pt x="1141" y="597"/>
                      <a:pt x="1141" y="551"/>
                    </a:cubicBezTo>
                    <a:cubicBezTo>
                      <a:pt x="1172" y="519"/>
                      <a:pt x="1141" y="456"/>
                      <a:pt x="1109" y="424"/>
                    </a:cubicBezTo>
                    <a:lnTo>
                      <a:pt x="191" y="12"/>
                    </a:lnTo>
                    <a:cubicBezTo>
                      <a:pt x="174" y="4"/>
                      <a:pt x="157" y="0"/>
                      <a:pt x="140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626;p30">
                <a:extLst>
                  <a:ext uri="{FF2B5EF4-FFF2-40B4-BE49-F238E27FC236}">
                    <a16:creationId xmlns:a16="http://schemas.microsoft.com/office/drawing/2014/main" id="{F9D12F30-8AAD-1D33-845F-062877728550}"/>
                  </a:ext>
                </a:extLst>
              </p:cNvPr>
              <p:cNvSpPr/>
              <p:nvPr/>
            </p:nvSpPr>
            <p:spPr>
              <a:xfrm>
                <a:off x="1436371" y="3713927"/>
                <a:ext cx="35835" cy="1918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628" extrusionOk="0">
                    <a:moveTo>
                      <a:pt x="123" y="1"/>
                    </a:moveTo>
                    <a:cubicBezTo>
                      <a:pt x="83" y="1"/>
                      <a:pt x="32" y="30"/>
                      <a:pt x="32" y="76"/>
                    </a:cubicBezTo>
                    <a:cubicBezTo>
                      <a:pt x="0" y="140"/>
                      <a:pt x="32" y="203"/>
                      <a:pt x="64" y="203"/>
                    </a:cubicBezTo>
                    <a:lnTo>
                      <a:pt x="1014" y="615"/>
                    </a:lnTo>
                    <a:cubicBezTo>
                      <a:pt x="1022" y="623"/>
                      <a:pt x="1033" y="627"/>
                      <a:pt x="1045" y="627"/>
                    </a:cubicBezTo>
                    <a:cubicBezTo>
                      <a:pt x="1077" y="627"/>
                      <a:pt x="1117" y="598"/>
                      <a:pt x="1140" y="551"/>
                    </a:cubicBezTo>
                    <a:cubicBezTo>
                      <a:pt x="1172" y="520"/>
                      <a:pt x="1140" y="425"/>
                      <a:pt x="1077" y="425"/>
                    </a:cubicBezTo>
                    <a:lnTo>
                      <a:pt x="159" y="13"/>
                    </a:lnTo>
                    <a:cubicBezTo>
                      <a:pt x="150" y="5"/>
                      <a:pt x="137" y="1"/>
                      <a:pt x="123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627;p30">
                <a:extLst>
                  <a:ext uri="{FF2B5EF4-FFF2-40B4-BE49-F238E27FC236}">
                    <a16:creationId xmlns:a16="http://schemas.microsoft.com/office/drawing/2014/main" id="{675B809E-4BF3-FA6B-5B89-14BDDF2853DF}"/>
                  </a:ext>
                </a:extLst>
              </p:cNvPr>
              <p:cNvSpPr/>
              <p:nvPr/>
            </p:nvSpPr>
            <p:spPr>
              <a:xfrm>
                <a:off x="1559243" y="3998744"/>
                <a:ext cx="20346" cy="3525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154" extrusionOk="0">
                    <a:moveTo>
                      <a:pt x="602" y="1"/>
                    </a:moveTo>
                    <a:cubicBezTo>
                      <a:pt x="539" y="1"/>
                      <a:pt x="475" y="1"/>
                      <a:pt x="444" y="64"/>
                    </a:cubicBezTo>
                    <a:lnTo>
                      <a:pt x="32" y="982"/>
                    </a:lnTo>
                    <a:cubicBezTo>
                      <a:pt x="0" y="1046"/>
                      <a:pt x="32" y="1109"/>
                      <a:pt x="95" y="1141"/>
                    </a:cubicBezTo>
                    <a:cubicBezTo>
                      <a:pt x="112" y="1149"/>
                      <a:pt x="129" y="1153"/>
                      <a:pt x="146" y="1153"/>
                    </a:cubicBezTo>
                    <a:cubicBezTo>
                      <a:pt x="190" y="1153"/>
                      <a:pt x="230" y="1124"/>
                      <a:pt x="254" y="1077"/>
                    </a:cubicBezTo>
                    <a:lnTo>
                      <a:pt x="634" y="159"/>
                    </a:lnTo>
                    <a:cubicBezTo>
                      <a:pt x="665" y="96"/>
                      <a:pt x="634" y="32"/>
                      <a:pt x="602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628;p30">
                <a:extLst>
                  <a:ext uri="{FF2B5EF4-FFF2-40B4-BE49-F238E27FC236}">
                    <a16:creationId xmlns:a16="http://schemas.microsoft.com/office/drawing/2014/main" id="{DAAD2FC2-3AD4-4DBF-81E9-E1D225602298}"/>
                  </a:ext>
                </a:extLst>
              </p:cNvPr>
              <p:cNvSpPr/>
              <p:nvPr/>
            </p:nvSpPr>
            <p:spPr>
              <a:xfrm>
                <a:off x="1737258" y="3590077"/>
                <a:ext cx="19369" cy="3562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66" extrusionOk="0">
                    <a:moveTo>
                      <a:pt x="520" y="1"/>
                    </a:moveTo>
                    <a:cubicBezTo>
                      <a:pt x="475" y="1"/>
                      <a:pt x="435" y="30"/>
                      <a:pt x="412" y="77"/>
                    </a:cubicBezTo>
                    <a:lnTo>
                      <a:pt x="0" y="995"/>
                    </a:lnTo>
                    <a:cubicBezTo>
                      <a:pt x="0" y="1058"/>
                      <a:pt x="0" y="1122"/>
                      <a:pt x="64" y="1153"/>
                    </a:cubicBezTo>
                    <a:cubicBezTo>
                      <a:pt x="81" y="1162"/>
                      <a:pt x="98" y="1166"/>
                      <a:pt x="114" y="1166"/>
                    </a:cubicBezTo>
                    <a:cubicBezTo>
                      <a:pt x="159" y="1166"/>
                      <a:pt x="199" y="1137"/>
                      <a:pt x="222" y="1090"/>
                    </a:cubicBezTo>
                    <a:lnTo>
                      <a:pt x="634" y="172"/>
                    </a:lnTo>
                    <a:cubicBezTo>
                      <a:pt x="634" y="108"/>
                      <a:pt x="634" y="45"/>
                      <a:pt x="570" y="13"/>
                    </a:cubicBezTo>
                    <a:cubicBezTo>
                      <a:pt x="554" y="5"/>
                      <a:pt x="537" y="1"/>
                      <a:pt x="520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629;p30">
                <a:extLst>
                  <a:ext uri="{FF2B5EF4-FFF2-40B4-BE49-F238E27FC236}">
                    <a16:creationId xmlns:a16="http://schemas.microsoft.com/office/drawing/2014/main" id="{B6F5C5F7-8002-220B-FDD3-5BB07E36A18C}"/>
                  </a:ext>
                </a:extLst>
              </p:cNvPr>
              <p:cNvSpPr/>
              <p:nvPr/>
            </p:nvSpPr>
            <p:spPr>
              <a:xfrm>
                <a:off x="1631800" y="3673662"/>
                <a:ext cx="53249" cy="234166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7665" extrusionOk="0">
                    <a:moveTo>
                      <a:pt x="887" y="1"/>
                    </a:moveTo>
                    <a:lnTo>
                      <a:pt x="1" y="7665"/>
                    </a:lnTo>
                    <a:lnTo>
                      <a:pt x="1742" y="7665"/>
                    </a:ln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630;p30">
                <a:extLst>
                  <a:ext uri="{FF2B5EF4-FFF2-40B4-BE49-F238E27FC236}">
                    <a16:creationId xmlns:a16="http://schemas.microsoft.com/office/drawing/2014/main" id="{5D869C75-408C-77F8-9BBD-2D0DD2FCE4D6}"/>
                  </a:ext>
                </a:extLst>
              </p:cNvPr>
              <p:cNvSpPr/>
              <p:nvPr/>
            </p:nvSpPr>
            <p:spPr>
              <a:xfrm>
                <a:off x="1634702" y="3788805"/>
                <a:ext cx="47444" cy="46467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21" extrusionOk="0">
                    <a:moveTo>
                      <a:pt x="792" y="1"/>
                    </a:moveTo>
                    <a:cubicBezTo>
                      <a:pt x="349" y="1"/>
                      <a:pt x="1" y="349"/>
                      <a:pt x="1" y="761"/>
                    </a:cubicBezTo>
                    <a:cubicBezTo>
                      <a:pt x="1" y="1172"/>
                      <a:pt x="349" y="1521"/>
                      <a:pt x="792" y="1521"/>
                    </a:cubicBezTo>
                    <a:cubicBezTo>
                      <a:pt x="1204" y="1521"/>
                      <a:pt x="1552" y="1172"/>
                      <a:pt x="1552" y="761"/>
                    </a:cubicBezTo>
                    <a:cubicBezTo>
                      <a:pt x="1552" y="349"/>
                      <a:pt x="1204" y="1"/>
                      <a:pt x="792" y="1"/>
                    </a:cubicBezTo>
                    <a:close/>
                  </a:path>
                </a:pathLst>
              </a:custGeom>
              <a:solidFill>
                <a:srgbClr val="DD91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631;p30">
                <a:extLst>
                  <a:ext uri="{FF2B5EF4-FFF2-40B4-BE49-F238E27FC236}">
                    <a16:creationId xmlns:a16="http://schemas.microsoft.com/office/drawing/2014/main" id="{E29C06F7-1936-24DF-AC12-B917B2402B94}"/>
                  </a:ext>
                </a:extLst>
              </p:cNvPr>
              <p:cNvSpPr/>
              <p:nvPr/>
            </p:nvSpPr>
            <p:spPr>
              <a:xfrm>
                <a:off x="1645333" y="3799436"/>
                <a:ext cx="26151" cy="25204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25" extrusionOk="0">
                    <a:moveTo>
                      <a:pt x="444" y="1"/>
                    </a:moveTo>
                    <a:cubicBezTo>
                      <a:pt x="191" y="1"/>
                      <a:pt x="1" y="191"/>
                      <a:pt x="1" y="413"/>
                    </a:cubicBezTo>
                    <a:cubicBezTo>
                      <a:pt x="1" y="634"/>
                      <a:pt x="191" y="824"/>
                      <a:pt x="444" y="824"/>
                    </a:cubicBezTo>
                    <a:cubicBezTo>
                      <a:pt x="666" y="824"/>
                      <a:pt x="856" y="634"/>
                      <a:pt x="856" y="413"/>
                    </a:cubicBezTo>
                    <a:cubicBezTo>
                      <a:pt x="856" y="191"/>
                      <a:pt x="666" y="1"/>
                      <a:pt x="444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632;p30">
                <a:extLst>
                  <a:ext uri="{FF2B5EF4-FFF2-40B4-BE49-F238E27FC236}">
                    <a16:creationId xmlns:a16="http://schemas.microsoft.com/office/drawing/2014/main" id="{E9206E27-B319-9D0D-69A3-C4F6207437B7}"/>
                  </a:ext>
                </a:extLst>
              </p:cNvPr>
              <p:cNvSpPr/>
              <p:nvPr/>
            </p:nvSpPr>
            <p:spPr>
              <a:xfrm>
                <a:off x="1565048" y="3424068"/>
                <a:ext cx="185775" cy="35835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1173" extrusionOk="0">
                    <a:moveTo>
                      <a:pt x="0" y="0"/>
                    </a:moveTo>
                    <a:lnTo>
                      <a:pt x="0" y="1172"/>
                    </a:lnTo>
                    <a:lnTo>
                      <a:pt x="6081" y="1172"/>
                    </a:lnTo>
                    <a:lnTo>
                      <a:pt x="6081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633;p30">
                <a:extLst>
                  <a:ext uri="{FF2B5EF4-FFF2-40B4-BE49-F238E27FC236}">
                    <a16:creationId xmlns:a16="http://schemas.microsoft.com/office/drawing/2014/main" id="{4C559DF4-C5A3-9908-6C3F-61981DD26C32}"/>
                  </a:ext>
                </a:extLst>
              </p:cNvPr>
              <p:cNvSpPr/>
              <p:nvPr/>
            </p:nvSpPr>
            <p:spPr>
              <a:xfrm>
                <a:off x="1596973" y="3459873"/>
                <a:ext cx="123880" cy="14542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476" extrusionOk="0">
                    <a:moveTo>
                      <a:pt x="0" y="0"/>
                    </a:moveTo>
                    <a:lnTo>
                      <a:pt x="0" y="475"/>
                    </a:lnTo>
                    <a:lnTo>
                      <a:pt x="4054" y="475"/>
                    </a:lnTo>
                    <a:lnTo>
                      <a:pt x="4054" y="0"/>
                    </a:lnTo>
                    <a:close/>
                  </a:path>
                </a:pathLst>
              </a:custGeom>
              <a:solidFill>
                <a:srgbClr val="263C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4" name="Google Shape;2277;p26">
              <a:extLst>
                <a:ext uri="{FF2B5EF4-FFF2-40B4-BE49-F238E27FC236}">
                  <a16:creationId xmlns:a16="http://schemas.microsoft.com/office/drawing/2014/main" id="{2605F6D8-EECB-5FA3-12A6-793105008FC6}"/>
                </a:ext>
              </a:extLst>
            </p:cNvPr>
            <p:cNvSpPr/>
            <p:nvPr/>
          </p:nvSpPr>
          <p:spPr>
            <a:xfrm>
              <a:off x="3566943" y="1734921"/>
              <a:ext cx="1108999" cy="1103176"/>
            </a:xfrm>
            <a:custGeom>
              <a:avLst/>
              <a:gdLst/>
              <a:ahLst/>
              <a:cxnLst/>
              <a:rect l="l" t="t" r="r" b="b"/>
              <a:pathLst>
                <a:path w="22106" h="22106" extrusionOk="0">
                  <a:moveTo>
                    <a:pt x="11053" y="2186"/>
                  </a:moveTo>
                  <a:cubicBezTo>
                    <a:pt x="15961" y="2186"/>
                    <a:pt x="19920" y="6176"/>
                    <a:pt x="19920" y="11053"/>
                  </a:cubicBezTo>
                  <a:cubicBezTo>
                    <a:pt x="19920" y="15962"/>
                    <a:pt x="15961" y="19952"/>
                    <a:pt x="11053" y="19952"/>
                  </a:cubicBezTo>
                  <a:cubicBezTo>
                    <a:pt x="6144" y="19952"/>
                    <a:pt x="2154" y="15962"/>
                    <a:pt x="2154" y="11053"/>
                  </a:cubicBezTo>
                  <a:cubicBezTo>
                    <a:pt x="2154" y="6176"/>
                    <a:pt x="6144" y="2186"/>
                    <a:pt x="11053" y="2186"/>
                  </a:cubicBezTo>
                  <a:close/>
                  <a:moveTo>
                    <a:pt x="11053" y="1"/>
                  </a:moveTo>
                  <a:cubicBezTo>
                    <a:pt x="4940" y="1"/>
                    <a:pt x="0" y="4973"/>
                    <a:pt x="0" y="11053"/>
                  </a:cubicBezTo>
                  <a:cubicBezTo>
                    <a:pt x="0" y="17165"/>
                    <a:pt x="4972" y="22106"/>
                    <a:pt x="11053" y="22106"/>
                  </a:cubicBezTo>
                  <a:cubicBezTo>
                    <a:pt x="17133" y="22106"/>
                    <a:pt x="22105" y="17165"/>
                    <a:pt x="22105" y="11053"/>
                  </a:cubicBezTo>
                  <a:cubicBezTo>
                    <a:pt x="22105" y="4973"/>
                    <a:pt x="17133" y="1"/>
                    <a:pt x="1105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2" name="Google Shape;2419;p28">
            <a:extLst>
              <a:ext uri="{FF2B5EF4-FFF2-40B4-BE49-F238E27FC236}">
                <a16:creationId xmlns:a16="http://schemas.microsoft.com/office/drawing/2014/main" id="{70F36606-28E6-6CD2-C3CB-2D61E5C74779}"/>
              </a:ext>
            </a:extLst>
          </p:cNvPr>
          <p:cNvSpPr txBox="1"/>
          <p:nvPr/>
        </p:nvSpPr>
        <p:spPr>
          <a:xfrm>
            <a:off x="207240" y="2249355"/>
            <a:ext cx="3171308" cy="112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IN" sz="1600" kern="0" dirty="0">
                <a:solidFill>
                  <a:srgbClr val="000000"/>
                </a:solidFill>
                <a:latin typeface="Fira Sans"/>
              </a:rPr>
              <a:t>2,000 nits peak brightness; 1.55mm screen – thinnest ever!</a:t>
            </a:r>
          </a:p>
          <a:p>
            <a:pPr defTabSz="1219170">
              <a:buClr>
                <a:srgbClr val="000000"/>
              </a:buClr>
            </a:pPr>
            <a:r>
              <a:rPr lang="en-IN" sz="1600" kern="0" dirty="0">
                <a:solidFill>
                  <a:srgbClr val="000000"/>
                </a:solidFill>
                <a:latin typeface="Fira Sans"/>
              </a:rPr>
              <a:t>New </a:t>
            </a:r>
            <a:r>
              <a:rPr lang="en-IN" sz="1600" b="1" kern="0" dirty="0">
                <a:solidFill>
                  <a:srgbClr val="000000"/>
                </a:solidFill>
                <a:latin typeface="Fira Sans"/>
              </a:rPr>
              <a:t>Titanium</a:t>
            </a:r>
            <a:r>
              <a:rPr lang="en-IN" sz="1600" kern="0" dirty="0">
                <a:solidFill>
                  <a:srgbClr val="000000"/>
                </a:solidFill>
                <a:latin typeface="Fira Sans"/>
              </a:rPr>
              <a:t> finish – Lighter! </a:t>
            </a:r>
            <a:endParaRPr sz="1600" kern="0" dirty="0">
              <a:solidFill>
                <a:srgbClr val="000000"/>
              </a:solidFill>
              <a:latin typeface="Fira Sans"/>
              <a:sym typeface="Fira Sans"/>
            </a:endParaRPr>
          </a:p>
        </p:txBody>
      </p:sp>
      <p:sp>
        <p:nvSpPr>
          <p:cNvPr id="2493" name="Google Shape;2418;p28">
            <a:extLst>
              <a:ext uri="{FF2B5EF4-FFF2-40B4-BE49-F238E27FC236}">
                <a16:creationId xmlns:a16="http://schemas.microsoft.com/office/drawing/2014/main" id="{4CF3D272-3E30-1728-8DBC-0169E223B23A}"/>
              </a:ext>
            </a:extLst>
          </p:cNvPr>
          <p:cNvSpPr txBox="1"/>
          <p:nvPr/>
        </p:nvSpPr>
        <p:spPr>
          <a:xfrm>
            <a:off x="198722" y="2114415"/>
            <a:ext cx="3171308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Display, Design &amp; Build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97" name="Google Shape;2419;p28">
            <a:extLst>
              <a:ext uri="{FF2B5EF4-FFF2-40B4-BE49-F238E27FC236}">
                <a16:creationId xmlns:a16="http://schemas.microsoft.com/office/drawing/2014/main" id="{1880ABC1-236B-8B94-8ED7-C3CEA8FF4390}"/>
              </a:ext>
            </a:extLst>
          </p:cNvPr>
          <p:cNvSpPr txBox="1"/>
          <p:nvPr/>
        </p:nvSpPr>
        <p:spPr>
          <a:xfrm>
            <a:off x="8978435" y="2226780"/>
            <a:ext cx="3171308" cy="112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Fira Sans"/>
              </a:rPr>
              <a:t>2,000 nits peak brightness; </a:t>
            </a:r>
            <a:r>
              <a:rPr lang="en-US" sz="1600" kern="0" dirty="0">
                <a:solidFill>
                  <a:srgbClr val="000000"/>
                </a:solidFill>
                <a:latin typeface="Fira Sans"/>
                <a:sym typeface="Fira Sans"/>
              </a:rPr>
              <a:t>2.17mm screen</a:t>
            </a:r>
          </a:p>
          <a:p>
            <a:pPr defTabSz="1219170">
              <a:buClr>
                <a:srgbClr val="000000"/>
              </a:buClr>
            </a:pPr>
            <a:r>
              <a:rPr lang="en-IN" sz="1600" kern="0" dirty="0">
                <a:solidFill>
                  <a:srgbClr val="000000"/>
                </a:solidFill>
                <a:latin typeface="Fira Sans"/>
                <a:sym typeface="Fira Sans"/>
              </a:rPr>
              <a:t>Aluminium body</a:t>
            </a:r>
            <a:endParaRPr lang="en-US" sz="1600" kern="0" dirty="0">
              <a:solidFill>
                <a:srgbClr val="000000"/>
              </a:solidFill>
              <a:latin typeface="Fira Sans"/>
              <a:sym typeface="Fira Sans"/>
            </a:endParaRPr>
          </a:p>
        </p:txBody>
      </p:sp>
      <p:sp>
        <p:nvSpPr>
          <p:cNvPr id="2498" name="Google Shape;2418;p28">
            <a:extLst>
              <a:ext uri="{FF2B5EF4-FFF2-40B4-BE49-F238E27FC236}">
                <a16:creationId xmlns:a16="http://schemas.microsoft.com/office/drawing/2014/main" id="{286E988C-8292-53F0-22ED-AFF4AF0E0465}"/>
              </a:ext>
            </a:extLst>
          </p:cNvPr>
          <p:cNvSpPr txBox="1"/>
          <p:nvPr/>
        </p:nvSpPr>
        <p:spPr>
          <a:xfrm>
            <a:off x="8963129" y="2113106"/>
            <a:ext cx="3171308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Display, Design &amp; Build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502" name="Group 2501">
            <a:extLst>
              <a:ext uri="{FF2B5EF4-FFF2-40B4-BE49-F238E27FC236}">
                <a16:creationId xmlns:a16="http://schemas.microsoft.com/office/drawing/2014/main" id="{C9C4566A-2857-5BCC-7B02-14BB81D07D8E}"/>
              </a:ext>
            </a:extLst>
          </p:cNvPr>
          <p:cNvGrpSpPr/>
          <p:nvPr/>
        </p:nvGrpSpPr>
        <p:grpSpPr>
          <a:xfrm>
            <a:off x="3486632" y="3479539"/>
            <a:ext cx="763541" cy="763541"/>
            <a:chOff x="3440557" y="4781019"/>
            <a:chExt cx="763541" cy="763541"/>
          </a:xfrm>
        </p:grpSpPr>
        <p:sp>
          <p:nvSpPr>
            <p:cNvPr id="2375" name="Google Shape;2277;p26">
              <a:extLst>
                <a:ext uri="{FF2B5EF4-FFF2-40B4-BE49-F238E27FC236}">
                  <a16:creationId xmlns:a16="http://schemas.microsoft.com/office/drawing/2014/main" id="{DBC5A353-E924-37E6-6E76-89D7BABE91AE}"/>
                </a:ext>
              </a:extLst>
            </p:cNvPr>
            <p:cNvSpPr/>
            <p:nvPr/>
          </p:nvSpPr>
          <p:spPr>
            <a:xfrm>
              <a:off x="3440557" y="4781019"/>
              <a:ext cx="763541" cy="763541"/>
            </a:xfrm>
            <a:custGeom>
              <a:avLst/>
              <a:gdLst/>
              <a:ahLst/>
              <a:cxnLst/>
              <a:rect l="l" t="t" r="r" b="b"/>
              <a:pathLst>
                <a:path w="22106" h="22106" extrusionOk="0">
                  <a:moveTo>
                    <a:pt x="11053" y="2186"/>
                  </a:moveTo>
                  <a:cubicBezTo>
                    <a:pt x="15961" y="2186"/>
                    <a:pt x="19920" y="6176"/>
                    <a:pt x="19920" y="11053"/>
                  </a:cubicBezTo>
                  <a:cubicBezTo>
                    <a:pt x="19920" y="15962"/>
                    <a:pt x="15961" y="19952"/>
                    <a:pt x="11053" y="19952"/>
                  </a:cubicBezTo>
                  <a:cubicBezTo>
                    <a:pt x="6144" y="19952"/>
                    <a:pt x="2154" y="15962"/>
                    <a:pt x="2154" y="11053"/>
                  </a:cubicBezTo>
                  <a:cubicBezTo>
                    <a:pt x="2154" y="6176"/>
                    <a:pt x="6144" y="2186"/>
                    <a:pt x="11053" y="2186"/>
                  </a:cubicBezTo>
                  <a:close/>
                  <a:moveTo>
                    <a:pt x="11053" y="1"/>
                  </a:moveTo>
                  <a:cubicBezTo>
                    <a:pt x="4940" y="1"/>
                    <a:pt x="0" y="4973"/>
                    <a:pt x="0" y="11053"/>
                  </a:cubicBezTo>
                  <a:cubicBezTo>
                    <a:pt x="0" y="17165"/>
                    <a:pt x="4972" y="22106"/>
                    <a:pt x="11053" y="22106"/>
                  </a:cubicBezTo>
                  <a:cubicBezTo>
                    <a:pt x="17133" y="22106"/>
                    <a:pt x="22105" y="17165"/>
                    <a:pt x="22105" y="11053"/>
                  </a:cubicBezTo>
                  <a:cubicBezTo>
                    <a:pt x="22105" y="4973"/>
                    <a:pt x="17133" y="1"/>
                    <a:pt x="1105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01" name="Graphic 2500" descr="Camera outline">
              <a:extLst>
                <a:ext uri="{FF2B5EF4-FFF2-40B4-BE49-F238E27FC236}">
                  <a16:creationId xmlns:a16="http://schemas.microsoft.com/office/drawing/2014/main" id="{4FD5DFCC-1271-00FC-3B60-136801FF3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54286" y="4884405"/>
              <a:ext cx="527125" cy="527125"/>
            </a:xfrm>
            <a:prstGeom prst="rect">
              <a:avLst/>
            </a:prstGeom>
          </p:spPr>
        </p:pic>
      </p:grpSp>
      <p:grpSp>
        <p:nvGrpSpPr>
          <p:cNvPr id="2503" name="Group 2502">
            <a:extLst>
              <a:ext uri="{FF2B5EF4-FFF2-40B4-BE49-F238E27FC236}">
                <a16:creationId xmlns:a16="http://schemas.microsoft.com/office/drawing/2014/main" id="{D00FCECF-A644-BC5C-1E1A-A089E43BF728}"/>
              </a:ext>
            </a:extLst>
          </p:cNvPr>
          <p:cNvGrpSpPr/>
          <p:nvPr/>
        </p:nvGrpSpPr>
        <p:grpSpPr>
          <a:xfrm>
            <a:off x="8014593" y="3551026"/>
            <a:ext cx="763541" cy="763541"/>
            <a:chOff x="3440557" y="4781019"/>
            <a:chExt cx="763541" cy="763541"/>
          </a:xfrm>
        </p:grpSpPr>
        <p:sp>
          <p:nvSpPr>
            <p:cNvPr id="2504" name="Google Shape;2277;p26">
              <a:extLst>
                <a:ext uri="{FF2B5EF4-FFF2-40B4-BE49-F238E27FC236}">
                  <a16:creationId xmlns:a16="http://schemas.microsoft.com/office/drawing/2014/main" id="{D12637CA-B8FE-3F7E-441C-4A0ED7D06B07}"/>
                </a:ext>
              </a:extLst>
            </p:cNvPr>
            <p:cNvSpPr/>
            <p:nvPr/>
          </p:nvSpPr>
          <p:spPr>
            <a:xfrm>
              <a:off x="3440557" y="4781019"/>
              <a:ext cx="763541" cy="763541"/>
            </a:xfrm>
            <a:custGeom>
              <a:avLst/>
              <a:gdLst/>
              <a:ahLst/>
              <a:cxnLst/>
              <a:rect l="l" t="t" r="r" b="b"/>
              <a:pathLst>
                <a:path w="22106" h="22106" extrusionOk="0">
                  <a:moveTo>
                    <a:pt x="11053" y="2186"/>
                  </a:moveTo>
                  <a:cubicBezTo>
                    <a:pt x="15961" y="2186"/>
                    <a:pt x="19920" y="6176"/>
                    <a:pt x="19920" y="11053"/>
                  </a:cubicBezTo>
                  <a:cubicBezTo>
                    <a:pt x="19920" y="15962"/>
                    <a:pt x="15961" y="19952"/>
                    <a:pt x="11053" y="19952"/>
                  </a:cubicBezTo>
                  <a:cubicBezTo>
                    <a:pt x="6144" y="19952"/>
                    <a:pt x="2154" y="15962"/>
                    <a:pt x="2154" y="11053"/>
                  </a:cubicBezTo>
                  <a:cubicBezTo>
                    <a:pt x="2154" y="6176"/>
                    <a:pt x="6144" y="2186"/>
                    <a:pt x="11053" y="2186"/>
                  </a:cubicBezTo>
                  <a:close/>
                  <a:moveTo>
                    <a:pt x="11053" y="1"/>
                  </a:moveTo>
                  <a:cubicBezTo>
                    <a:pt x="4940" y="1"/>
                    <a:pt x="0" y="4973"/>
                    <a:pt x="0" y="11053"/>
                  </a:cubicBezTo>
                  <a:cubicBezTo>
                    <a:pt x="0" y="17165"/>
                    <a:pt x="4972" y="22106"/>
                    <a:pt x="11053" y="22106"/>
                  </a:cubicBezTo>
                  <a:cubicBezTo>
                    <a:pt x="17133" y="22106"/>
                    <a:pt x="22105" y="17165"/>
                    <a:pt x="22105" y="11053"/>
                  </a:cubicBezTo>
                  <a:cubicBezTo>
                    <a:pt x="22105" y="4973"/>
                    <a:pt x="17133" y="1"/>
                    <a:pt x="1105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05" name="Graphic 2504" descr="Camera outline">
              <a:extLst>
                <a:ext uri="{FF2B5EF4-FFF2-40B4-BE49-F238E27FC236}">
                  <a16:creationId xmlns:a16="http://schemas.microsoft.com/office/drawing/2014/main" id="{A47E3B4A-264A-45DB-A787-3B3B1EAF3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54286" y="4884405"/>
              <a:ext cx="527125" cy="527125"/>
            </a:xfrm>
            <a:prstGeom prst="rect">
              <a:avLst/>
            </a:prstGeom>
          </p:spPr>
        </p:pic>
      </p:grpSp>
      <p:sp>
        <p:nvSpPr>
          <p:cNvPr id="2506" name="Google Shape;2419;p28">
            <a:extLst>
              <a:ext uri="{FF2B5EF4-FFF2-40B4-BE49-F238E27FC236}">
                <a16:creationId xmlns:a16="http://schemas.microsoft.com/office/drawing/2014/main" id="{BDB14DD1-7037-E6FF-CEAB-EBE8C2D8449B}"/>
              </a:ext>
            </a:extLst>
          </p:cNvPr>
          <p:cNvSpPr txBox="1"/>
          <p:nvPr/>
        </p:nvSpPr>
        <p:spPr>
          <a:xfrm>
            <a:off x="248364" y="3452262"/>
            <a:ext cx="3171308" cy="112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latin typeface="Fira Sans"/>
              </a:rPr>
              <a:t>NEW 48MP </a:t>
            </a:r>
            <a:r>
              <a:rPr lang="en-US" sz="1600" kern="0" dirty="0">
                <a:solidFill>
                  <a:srgbClr val="000000"/>
                </a:solidFill>
                <a:latin typeface="Fira Sans"/>
              </a:rPr>
              <a:t>Main Camera!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 err="1">
                <a:solidFill>
                  <a:srgbClr val="000000"/>
                </a:solidFill>
                <a:latin typeface="Fira Sans"/>
                <a:sym typeface="Fira Sans"/>
              </a:rPr>
              <a:t>Upto</a:t>
            </a:r>
            <a:r>
              <a:rPr lang="en-US" sz="1600" kern="0" dirty="0">
                <a:solidFill>
                  <a:srgbClr val="000000"/>
                </a:solidFill>
                <a:latin typeface="Fira Sans"/>
                <a:sym typeface="Fira Sans"/>
              </a:rPr>
              <a:t> 3x Telephoto zoom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Fira Sans"/>
                <a:sym typeface="Fira Sans"/>
              </a:rPr>
              <a:t>New Spatial Video feature</a:t>
            </a:r>
            <a:endParaRPr sz="1600" kern="0" dirty="0">
              <a:solidFill>
                <a:srgbClr val="000000"/>
              </a:solidFill>
              <a:latin typeface="Fira Sans"/>
              <a:sym typeface="Fira Sans"/>
            </a:endParaRPr>
          </a:p>
        </p:txBody>
      </p:sp>
      <p:sp>
        <p:nvSpPr>
          <p:cNvPr id="2507" name="Google Shape;2418;p28">
            <a:extLst>
              <a:ext uri="{FF2B5EF4-FFF2-40B4-BE49-F238E27FC236}">
                <a16:creationId xmlns:a16="http://schemas.microsoft.com/office/drawing/2014/main" id="{2B5F4986-DEC9-004B-76EE-9B863DCD1513}"/>
              </a:ext>
            </a:extLst>
          </p:cNvPr>
          <p:cNvSpPr txBox="1"/>
          <p:nvPr/>
        </p:nvSpPr>
        <p:spPr>
          <a:xfrm>
            <a:off x="246441" y="3306689"/>
            <a:ext cx="3171308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Lights, Camera, Action!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08" name="Google Shape;2419;p28">
            <a:extLst>
              <a:ext uri="{FF2B5EF4-FFF2-40B4-BE49-F238E27FC236}">
                <a16:creationId xmlns:a16="http://schemas.microsoft.com/office/drawing/2014/main" id="{006FB0AD-A931-9277-2E4D-5040D7890013}"/>
              </a:ext>
            </a:extLst>
          </p:cNvPr>
          <p:cNvSpPr txBox="1"/>
          <p:nvPr/>
        </p:nvSpPr>
        <p:spPr>
          <a:xfrm>
            <a:off x="8990768" y="3452262"/>
            <a:ext cx="3171308" cy="112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Fira Sans"/>
              </a:rPr>
              <a:t>12MP Main Camera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Fira Sans"/>
                <a:sym typeface="Fira Sans"/>
              </a:rPr>
              <a:t>Upto3x Telephoto zoom</a:t>
            </a:r>
          </a:p>
        </p:txBody>
      </p:sp>
      <p:sp>
        <p:nvSpPr>
          <p:cNvPr id="2509" name="Google Shape;2418;p28">
            <a:extLst>
              <a:ext uri="{FF2B5EF4-FFF2-40B4-BE49-F238E27FC236}">
                <a16:creationId xmlns:a16="http://schemas.microsoft.com/office/drawing/2014/main" id="{BAC0E64B-2962-31BA-84A9-143F0A84F3D2}"/>
              </a:ext>
            </a:extLst>
          </p:cNvPr>
          <p:cNvSpPr txBox="1"/>
          <p:nvPr/>
        </p:nvSpPr>
        <p:spPr>
          <a:xfrm>
            <a:off x="8988845" y="3306689"/>
            <a:ext cx="3171308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Lights, Camera, Action!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511" name="Group 2510">
            <a:extLst>
              <a:ext uri="{FF2B5EF4-FFF2-40B4-BE49-F238E27FC236}">
                <a16:creationId xmlns:a16="http://schemas.microsoft.com/office/drawing/2014/main" id="{5395BE72-2417-327D-775C-56BA59D91127}"/>
              </a:ext>
            </a:extLst>
          </p:cNvPr>
          <p:cNvGrpSpPr/>
          <p:nvPr/>
        </p:nvGrpSpPr>
        <p:grpSpPr>
          <a:xfrm>
            <a:off x="3486631" y="4638313"/>
            <a:ext cx="763541" cy="763541"/>
            <a:chOff x="3497264" y="4877200"/>
            <a:chExt cx="763541" cy="763541"/>
          </a:xfrm>
        </p:grpSpPr>
        <p:sp>
          <p:nvSpPr>
            <p:cNvPr id="2377" name="Google Shape;2277;p26">
              <a:extLst>
                <a:ext uri="{FF2B5EF4-FFF2-40B4-BE49-F238E27FC236}">
                  <a16:creationId xmlns:a16="http://schemas.microsoft.com/office/drawing/2014/main" id="{6AC242F2-B66E-90CF-C7EC-54E63A0CE22E}"/>
                </a:ext>
              </a:extLst>
            </p:cNvPr>
            <p:cNvSpPr/>
            <p:nvPr/>
          </p:nvSpPr>
          <p:spPr>
            <a:xfrm>
              <a:off x="3497264" y="4877200"/>
              <a:ext cx="763541" cy="763541"/>
            </a:xfrm>
            <a:custGeom>
              <a:avLst/>
              <a:gdLst/>
              <a:ahLst/>
              <a:cxnLst/>
              <a:rect l="l" t="t" r="r" b="b"/>
              <a:pathLst>
                <a:path w="22106" h="22106" extrusionOk="0">
                  <a:moveTo>
                    <a:pt x="11053" y="2186"/>
                  </a:moveTo>
                  <a:cubicBezTo>
                    <a:pt x="15961" y="2186"/>
                    <a:pt x="19920" y="6176"/>
                    <a:pt x="19920" y="11053"/>
                  </a:cubicBezTo>
                  <a:cubicBezTo>
                    <a:pt x="19920" y="15962"/>
                    <a:pt x="15961" y="19952"/>
                    <a:pt x="11053" y="19952"/>
                  </a:cubicBezTo>
                  <a:cubicBezTo>
                    <a:pt x="6144" y="19952"/>
                    <a:pt x="2154" y="15962"/>
                    <a:pt x="2154" y="11053"/>
                  </a:cubicBezTo>
                  <a:cubicBezTo>
                    <a:pt x="2154" y="6176"/>
                    <a:pt x="6144" y="2186"/>
                    <a:pt x="11053" y="2186"/>
                  </a:cubicBezTo>
                  <a:close/>
                  <a:moveTo>
                    <a:pt x="11053" y="1"/>
                  </a:moveTo>
                  <a:cubicBezTo>
                    <a:pt x="4940" y="1"/>
                    <a:pt x="0" y="4973"/>
                    <a:pt x="0" y="11053"/>
                  </a:cubicBezTo>
                  <a:cubicBezTo>
                    <a:pt x="0" y="17165"/>
                    <a:pt x="4972" y="22106"/>
                    <a:pt x="11053" y="22106"/>
                  </a:cubicBezTo>
                  <a:cubicBezTo>
                    <a:pt x="17133" y="22106"/>
                    <a:pt x="22105" y="17165"/>
                    <a:pt x="22105" y="11053"/>
                  </a:cubicBezTo>
                  <a:cubicBezTo>
                    <a:pt x="22105" y="4973"/>
                    <a:pt x="17133" y="1"/>
                    <a:pt x="1105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10" name="Graphic 2509" descr="USB with solid fill">
              <a:extLst>
                <a:ext uri="{FF2B5EF4-FFF2-40B4-BE49-F238E27FC236}">
                  <a16:creationId xmlns:a16="http://schemas.microsoft.com/office/drawing/2014/main" id="{8B3E6C50-15B0-7987-9357-658A5C5CA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26920" y="5012727"/>
              <a:ext cx="505807" cy="505807"/>
            </a:xfrm>
            <a:prstGeom prst="rect">
              <a:avLst/>
            </a:prstGeom>
          </p:spPr>
        </p:pic>
      </p:grpSp>
      <p:grpSp>
        <p:nvGrpSpPr>
          <p:cNvPr id="2512" name="Group 2511">
            <a:extLst>
              <a:ext uri="{FF2B5EF4-FFF2-40B4-BE49-F238E27FC236}">
                <a16:creationId xmlns:a16="http://schemas.microsoft.com/office/drawing/2014/main" id="{BDBD0741-AA4D-A8D1-4876-49A64A45DD5A}"/>
              </a:ext>
            </a:extLst>
          </p:cNvPr>
          <p:cNvGrpSpPr/>
          <p:nvPr/>
        </p:nvGrpSpPr>
        <p:grpSpPr>
          <a:xfrm>
            <a:off x="8040391" y="4652455"/>
            <a:ext cx="763541" cy="763541"/>
            <a:chOff x="3497264" y="4877200"/>
            <a:chExt cx="763541" cy="763541"/>
          </a:xfrm>
        </p:grpSpPr>
        <p:sp>
          <p:nvSpPr>
            <p:cNvPr id="2513" name="Google Shape;2277;p26">
              <a:extLst>
                <a:ext uri="{FF2B5EF4-FFF2-40B4-BE49-F238E27FC236}">
                  <a16:creationId xmlns:a16="http://schemas.microsoft.com/office/drawing/2014/main" id="{1BA88BAE-784C-9C3D-6ADC-6BF0310F420C}"/>
                </a:ext>
              </a:extLst>
            </p:cNvPr>
            <p:cNvSpPr/>
            <p:nvPr/>
          </p:nvSpPr>
          <p:spPr>
            <a:xfrm>
              <a:off x="3497264" y="4877200"/>
              <a:ext cx="763541" cy="763541"/>
            </a:xfrm>
            <a:custGeom>
              <a:avLst/>
              <a:gdLst/>
              <a:ahLst/>
              <a:cxnLst/>
              <a:rect l="l" t="t" r="r" b="b"/>
              <a:pathLst>
                <a:path w="22106" h="22106" extrusionOk="0">
                  <a:moveTo>
                    <a:pt x="11053" y="2186"/>
                  </a:moveTo>
                  <a:cubicBezTo>
                    <a:pt x="15961" y="2186"/>
                    <a:pt x="19920" y="6176"/>
                    <a:pt x="19920" y="11053"/>
                  </a:cubicBezTo>
                  <a:cubicBezTo>
                    <a:pt x="19920" y="15962"/>
                    <a:pt x="15961" y="19952"/>
                    <a:pt x="11053" y="19952"/>
                  </a:cubicBezTo>
                  <a:cubicBezTo>
                    <a:pt x="6144" y="19952"/>
                    <a:pt x="2154" y="15962"/>
                    <a:pt x="2154" y="11053"/>
                  </a:cubicBezTo>
                  <a:cubicBezTo>
                    <a:pt x="2154" y="6176"/>
                    <a:pt x="6144" y="2186"/>
                    <a:pt x="11053" y="2186"/>
                  </a:cubicBezTo>
                  <a:close/>
                  <a:moveTo>
                    <a:pt x="11053" y="1"/>
                  </a:moveTo>
                  <a:cubicBezTo>
                    <a:pt x="4940" y="1"/>
                    <a:pt x="0" y="4973"/>
                    <a:pt x="0" y="11053"/>
                  </a:cubicBezTo>
                  <a:cubicBezTo>
                    <a:pt x="0" y="17165"/>
                    <a:pt x="4972" y="22106"/>
                    <a:pt x="11053" y="22106"/>
                  </a:cubicBezTo>
                  <a:cubicBezTo>
                    <a:pt x="17133" y="22106"/>
                    <a:pt x="22105" y="17165"/>
                    <a:pt x="22105" y="11053"/>
                  </a:cubicBezTo>
                  <a:cubicBezTo>
                    <a:pt x="22105" y="4973"/>
                    <a:pt x="17133" y="1"/>
                    <a:pt x="1105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14" name="Graphic 2513" descr="USB with solid fill">
              <a:extLst>
                <a:ext uri="{FF2B5EF4-FFF2-40B4-BE49-F238E27FC236}">
                  <a16:creationId xmlns:a16="http://schemas.microsoft.com/office/drawing/2014/main" id="{7BDD7F58-5036-30E3-535D-777CE0B4D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26920" y="5012727"/>
              <a:ext cx="505807" cy="505807"/>
            </a:xfrm>
            <a:prstGeom prst="rect">
              <a:avLst/>
            </a:prstGeom>
          </p:spPr>
        </p:pic>
      </p:grpSp>
      <p:sp>
        <p:nvSpPr>
          <p:cNvPr id="2515" name="Google Shape;2419;p28">
            <a:extLst>
              <a:ext uri="{FF2B5EF4-FFF2-40B4-BE49-F238E27FC236}">
                <a16:creationId xmlns:a16="http://schemas.microsoft.com/office/drawing/2014/main" id="{5FC10E61-CE33-A0E3-7C9A-043E20B4BDF1}"/>
              </a:ext>
            </a:extLst>
          </p:cNvPr>
          <p:cNvSpPr txBox="1"/>
          <p:nvPr/>
        </p:nvSpPr>
        <p:spPr>
          <a:xfrm>
            <a:off x="251948" y="4625044"/>
            <a:ext cx="3171308" cy="112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Fira Sans"/>
              </a:rPr>
              <a:t>Finally! Introduction of </a:t>
            </a:r>
            <a:r>
              <a:rPr lang="en-US" sz="1600" b="1" kern="0" dirty="0">
                <a:solidFill>
                  <a:srgbClr val="000000"/>
                </a:solidFill>
                <a:latin typeface="Fira Sans"/>
              </a:rPr>
              <a:t>USB-C </a:t>
            </a:r>
            <a:r>
              <a:rPr lang="en-US" sz="1600" kern="0" dirty="0">
                <a:solidFill>
                  <a:srgbClr val="000000"/>
                </a:solidFill>
                <a:latin typeface="Fira Sans"/>
              </a:rPr>
              <a:t>type – </a:t>
            </a:r>
            <a:r>
              <a:rPr lang="en-US" sz="1600" kern="0" dirty="0">
                <a:solidFill>
                  <a:srgbClr val="000000"/>
                </a:solidFill>
                <a:latin typeface="Fira Sans"/>
                <a:sym typeface="Fira Sans"/>
              </a:rPr>
              <a:t>Compatible with MacBook chargers.</a:t>
            </a:r>
            <a:endParaRPr sz="1600" kern="0" dirty="0">
              <a:solidFill>
                <a:srgbClr val="000000"/>
              </a:solidFill>
              <a:latin typeface="Fira Sans"/>
              <a:sym typeface="Fira Sans"/>
            </a:endParaRPr>
          </a:p>
        </p:txBody>
      </p:sp>
      <p:sp>
        <p:nvSpPr>
          <p:cNvPr id="2516" name="Google Shape;2418;p28">
            <a:extLst>
              <a:ext uri="{FF2B5EF4-FFF2-40B4-BE49-F238E27FC236}">
                <a16:creationId xmlns:a16="http://schemas.microsoft.com/office/drawing/2014/main" id="{E1B17925-B6CD-F2E4-C019-28E3E04C9203}"/>
              </a:ext>
            </a:extLst>
          </p:cNvPr>
          <p:cNvSpPr txBox="1"/>
          <p:nvPr/>
        </p:nvSpPr>
        <p:spPr>
          <a:xfrm>
            <a:off x="251948" y="4520933"/>
            <a:ext cx="3171308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Connectivity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22" name="Google Shape;2419;p28">
            <a:extLst>
              <a:ext uri="{FF2B5EF4-FFF2-40B4-BE49-F238E27FC236}">
                <a16:creationId xmlns:a16="http://schemas.microsoft.com/office/drawing/2014/main" id="{21593097-B2D4-5122-3D66-5843CD169377}"/>
              </a:ext>
            </a:extLst>
          </p:cNvPr>
          <p:cNvSpPr txBox="1"/>
          <p:nvPr/>
        </p:nvSpPr>
        <p:spPr>
          <a:xfrm>
            <a:off x="8990768" y="4575999"/>
            <a:ext cx="3171308" cy="112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Fira Sans"/>
              </a:rPr>
              <a:t>Lightning port – similar to previous iPhone models.</a:t>
            </a:r>
            <a:endParaRPr sz="1600" kern="0" dirty="0">
              <a:solidFill>
                <a:srgbClr val="000000"/>
              </a:solidFill>
              <a:latin typeface="Fira Sans"/>
              <a:sym typeface="Fira Sans"/>
            </a:endParaRPr>
          </a:p>
        </p:txBody>
      </p:sp>
      <p:sp>
        <p:nvSpPr>
          <p:cNvPr id="2523" name="Google Shape;2418;p28">
            <a:extLst>
              <a:ext uri="{FF2B5EF4-FFF2-40B4-BE49-F238E27FC236}">
                <a16:creationId xmlns:a16="http://schemas.microsoft.com/office/drawing/2014/main" id="{966D15C5-E599-CBAD-ECCE-37736DCECA25}"/>
              </a:ext>
            </a:extLst>
          </p:cNvPr>
          <p:cNvSpPr txBox="1"/>
          <p:nvPr/>
        </p:nvSpPr>
        <p:spPr>
          <a:xfrm>
            <a:off x="8988845" y="4568655"/>
            <a:ext cx="3171308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Connectivity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527" name="Group 2526">
            <a:extLst>
              <a:ext uri="{FF2B5EF4-FFF2-40B4-BE49-F238E27FC236}">
                <a16:creationId xmlns:a16="http://schemas.microsoft.com/office/drawing/2014/main" id="{E5960F27-099A-A4A6-21F7-A66A738DECB7}"/>
              </a:ext>
            </a:extLst>
          </p:cNvPr>
          <p:cNvGrpSpPr/>
          <p:nvPr/>
        </p:nvGrpSpPr>
        <p:grpSpPr>
          <a:xfrm>
            <a:off x="7988067" y="2362876"/>
            <a:ext cx="763541" cy="763541"/>
            <a:chOff x="1308402" y="5791070"/>
            <a:chExt cx="763541" cy="763541"/>
          </a:xfrm>
        </p:grpSpPr>
        <p:sp>
          <p:nvSpPr>
            <p:cNvPr id="2528" name="Google Shape;2277;p26">
              <a:extLst>
                <a:ext uri="{FF2B5EF4-FFF2-40B4-BE49-F238E27FC236}">
                  <a16:creationId xmlns:a16="http://schemas.microsoft.com/office/drawing/2014/main" id="{D247F74A-84FD-FD89-6540-544E2B2C3D46}"/>
                </a:ext>
              </a:extLst>
            </p:cNvPr>
            <p:cNvSpPr/>
            <p:nvPr/>
          </p:nvSpPr>
          <p:spPr>
            <a:xfrm>
              <a:off x="1308402" y="5791070"/>
              <a:ext cx="763541" cy="763541"/>
            </a:xfrm>
            <a:custGeom>
              <a:avLst/>
              <a:gdLst/>
              <a:ahLst/>
              <a:cxnLst/>
              <a:rect l="l" t="t" r="r" b="b"/>
              <a:pathLst>
                <a:path w="22106" h="22106" extrusionOk="0">
                  <a:moveTo>
                    <a:pt x="11053" y="2186"/>
                  </a:moveTo>
                  <a:cubicBezTo>
                    <a:pt x="15961" y="2186"/>
                    <a:pt x="19920" y="6176"/>
                    <a:pt x="19920" y="11053"/>
                  </a:cubicBezTo>
                  <a:cubicBezTo>
                    <a:pt x="19920" y="15962"/>
                    <a:pt x="15961" y="19952"/>
                    <a:pt x="11053" y="19952"/>
                  </a:cubicBezTo>
                  <a:cubicBezTo>
                    <a:pt x="6144" y="19952"/>
                    <a:pt x="2154" y="15962"/>
                    <a:pt x="2154" y="11053"/>
                  </a:cubicBezTo>
                  <a:cubicBezTo>
                    <a:pt x="2154" y="6176"/>
                    <a:pt x="6144" y="2186"/>
                    <a:pt x="11053" y="2186"/>
                  </a:cubicBezTo>
                  <a:close/>
                  <a:moveTo>
                    <a:pt x="11053" y="1"/>
                  </a:moveTo>
                  <a:cubicBezTo>
                    <a:pt x="4940" y="1"/>
                    <a:pt x="0" y="4973"/>
                    <a:pt x="0" y="11053"/>
                  </a:cubicBezTo>
                  <a:cubicBezTo>
                    <a:pt x="0" y="17165"/>
                    <a:pt x="4972" y="22106"/>
                    <a:pt x="11053" y="22106"/>
                  </a:cubicBezTo>
                  <a:cubicBezTo>
                    <a:pt x="17133" y="22106"/>
                    <a:pt x="22105" y="17165"/>
                    <a:pt x="22105" y="11053"/>
                  </a:cubicBezTo>
                  <a:cubicBezTo>
                    <a:pt x="22105" y="4973"/>
                    <a:pt x="17133" y="1"/>
                    <a:pt x="1105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305;p26">
              <a:extLst>
                <a:ext uri="{FF2B5EF4-FFF2-40B4-BE49-F238E27FC236}">
                  <a16:creationId xmlns:a16="http://schemas.microsoft.com/office/drawing/2014/main" id="{FE4C0AAC-9943-3073-2217-30CADA7511A5}"/>
                </a:ext>
              </a:extLst>
            </p:cNvPr>
            <p:cNvSpPr/>
            <p:nvPr/>
          </p:nvSpPr>
          <p:spPr>
            <a:xfrm>
              <a:off x="1568730" y="5959522"/>
              <a:ext cx="242851" cy="426638"/>
            </a:xfrm>
            <a:custGeom>
              <a:avLst/>
              <a:gdLst/>
              <a:ahLst/>
              <a:cxnLst/>
              <a:rect l="l" t="t" r="r" b="b"/>
              <a:pathLst>
                <a:path w="7031" h="12352" extrusionOk="0">
                  <a:moveTo>
                    <a:pt x="5574" y="1173"/>
                  </a:moveTo>
                  <a:cubicBezTo>
                    <a:pt x="5827" y="1173"/>
                    <a:pt x="6081" y="1426"/>
                    <a:pt x="6081" y="1679"/>
                  </a:cubicBezTo>
                  <a:lnTo>
                    <a:pt x="6081" y="9596"/>
                  </a:lnTo>
                  <a:cubicBezTo>
                    <a:pt x="6081" y="9882"/>
                    <a:pt x="5827" y="10103"/>
                    <a:pt x="5574" y="10103"/>
                  </a:cubicBezTo>
                  <a:lnTo>
                    <a:pt x="1457" y="10103"/>
                  </a:lnTo>
                  <a:cubicBezTo>
                    <a:pt x="1172" y="10103"/>
                    <a:pt x="950" y="9882"/>
                    <a:pt x="950" y="9596"/>
                  </a:cubicBezTo>
                  <a:lnTo>
                    <a:pt x="950" y="1679"/>
                  </a:lnTo>
                  <a:cubicBezTo>
                    <a:pt x="950" y="1426"/>
                    <a:pt x="1172" y="1173"/>
                    <a:pt x="1457" y="1173"/>
                  </a:cubicBezTo>
                  <a:close/>
                  <a:moveTo>
                    <a:pt x="3896" y="10800"/>
                  </a:moveTo>
                  <a:cubicBezTo>
                    <a:pt x="4054" y="10800"/>
                    <a:pt x="4149" y="10927"/>
                    <a:pt x="4149" y="11053"/>
                  </a:cubicBezTo>
                  <a:lnTo>
                    <a:pt x="4149" y="11497"/>
                  </a:lnTo>
                  <a:cubicBezTo>
                    <a:pt x="4149" y="11623"/>
                    <a:pt x="4054" y="11750"/>
                    <a:pt x="3896" y="11750"/>
                  </a:cubicBezTo>
                  <a:lnTo>
                    <a:pt x="3136" y="11750"/>
                  </a:lnTo>
                  <a:cubicBezTo>
                    <a:pt x="2977" y="11750"/>
                    <a:pt x="2882" y="11655"/>
                    <a:pt x="2882" y="11497"/>
                  </a:cubicBezTo>
                  <a:lnTo>
                    <a:pt x="2882" y="11053"/>
                  </a:lnTo>
                  <a:cubicBezTo>
                    <a:pt x="2882" y="10927"/>
                    <a:pt x="2977" y="10800"/>
                    <a:pt x="3136" y="10800"/>
                  </a:cubicBezTo>
                  <a:close/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1307"/>
                  </a:lnTo>
                  <a:cubicBezTo>
                    <a:pt x="0" y="11877"/>
                    <a:pt x="475" y="12352"/>
                    <a:pt x="1045" y="12352"/>
                  </a:cubicBezTo>
                  <a:lnTo>
                    <a:pt x="5986" y="12352"/>
                  </a:lnTo>
                  <a:cubicBezTo>
                    <a:pt x="6556" y="12352"/>
                    <a:pt x="7031" y="11877"/>
                    <a:pt x="7031" y="11307"/>
                  </a:cubicBezTo>
                  <a:lnTo>
                    <a:pt x="7031" y="1046"/>
                  </a:lnTo>
                  <a:cubicBezTo>
                    <a:pt x="7031" y="476"/>
                    <a:pt x="6556" y="1"/>
                    <a:pt x="598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1" name="Arrow: Chevron 2530">
            <a:extLst>
              <a:ext uri="{FF2B5EF4-FFF2-40B4-BE49-F238E27FC236}">
                <a16:creationId xmlns:a16="http://schemas.microsoft.com/office/drawing/2014/main" id="{78BA1E54-A379-83C5-D525-B32859A2CDC6}"/>
              </a:ext>
            </a:extLst>
          </p:cNvPr>
          <p:cNvSpPr/>
          <p:nvPr/>
        </p:nvSpPr>
        <p:spPr>
          <a:xfrm>
            <a:off x="60498" y="5802720"/>
            <a:ext cx="12056607" cy="76473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rgbClr val="34354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NO! There are some TITANIC technological advances in iPhone 15 series! But, how are the consumers reacting to these? </a:t>
            </a:r>
            <a:r>
              <a:rPr lang="en-IN" sz="2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pic>
        <p:nvPicPr>
          <p:cNvPr id="2" name="Picture 1" descr="A close up of a cell phone&#10;&#10;Description automatically generated">
            <a:extLst>
              <a:ext uri="{FF2B5EF4-FFF2-40B4-BE49-F238E27FC236}">
                <a16:creationId xmlns:a16="http://schemas.microsoft.com/office/drawing/2014/main" id="{DD2D302E-AE4A-4B2B-623E-61A883A0CF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7" t="22015" r="37217" b="21322"/>
          <a:stretch/>
        </p:blipFill>
        <p:spPr>
          <a:xfrm>
            <a:off x="6560347" y="2798065"/>
            <a:ext cx="865839" cy="10751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8F665-9E6F-8B0D-C585-B866C16D4EFD}"/>
              </a:ext>
            </a:extLst>
          </p:cNvPr>
          <p:cNvSpPr txBox="1"/>
          <p:nvPr/>
        </p:nvSpPr>
        <p:spPr>
          <a:xfrm flipH="1">
            <a:off x="6281444" y="3967812"/>
            <a:ext cx="137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iPhone 14 Pro</a:t>
            </a:r>
          </a:p>
        </p:txBody>
      </p:sp>
    </p:spTree>
    <p:extLst>
      <p:ext uri="{BB962C8B-B14F-4D97-AF65-F5344CB8AC3E}">
        <p14:creationId xmlns:p14="http://schemas.microsoft.com/office/powerpoint/2010/main" val="408776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D1386D5-7F48-DD40-7CD3-90EB10BD6154}"/>
              </a:ext>
            </a:extLst>
          </p:cNvPr>
          <p:cNvSpPr/>
          <p:nvPr/>
        </p:nvSpPr>
        <p:spPr>
          <a:xfrm rot="16200000">
            <a:off x="3960453" y="2360218"/>
            <a:ext cx="2698191" cy="655691"/>
          </a:xfrm>
          <a:prstGeom prst="triangle">
            <a:avLst>
              <a:gd name="adj" fmla="val 53013"/>
            </a:avLst>
          </a:prstGeom>
          <a:solidFill>
            <a:srgbClr val="C1D5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Graphic 4" descr="Magnifying glass outline">
            <a:extLst>
              <a:ext uri="{FF2B5EF4-FFF2-40B4-BE49-F238E27FC236}">
                <a16:creationId xmlns:a16="http://schemas.microsoft.com/office/drawing/2014/main" id="{22574F58-7CC2-653E-EB63-30C7607F09A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629759">
            <a:off x="4830266" y="2465735"/>
            <a:ext cx="426571" cy="42657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0F95E40-228B-3A1A-4192-28A779245B74}"/>
              </a:ext>
            </a:extLst>
          </p:cNvPr>
          <p:cNvGrpSpPr/>
          <p:nvPr/>
        </p:nvGrpSpPr>
        <p:grpSpPr>
          <a:xfrm>
            <a:off x="141721" y="1280160"/>
            <a:ext cx="4735080" cy="2814320"/>
            <a:chOff x="141720" y="223520"/>
            <a:chExt cx="5243079" cy="2784571"/>
          </a:xfrm>
        </p:grpSpPr>
        <p:pic>
          <p:nvPicPr>
            <p:cNvPr id="7" name="Picture 6" descr="A graph of blue and orange bars&#10;&#10;Description automatically generated">
              <a:extLst>
                <a:ext uri="{FF2B5EF4-FFF2-40B4-BE49-F238E27FC236}">
                  <a16:creationId xmlns:a16="http://schemas.microsoft.com/office/drawing/2014/main" id="{922E63F1-84D5-6D7D-611E-B4CA091D4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20" y="406395"/>
              <a:ext cx="5243079" cy="260169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843BC1-D718-9BC0-9FA2-1096DEAA35BA}"/>
                </a:ext>
              </a:extLst>
            </p:cNvPr>
            <p:cNvSpPr/>
            <p:nvPr/>
          </p:nvSpPr>
          <p:spPr>
            <a:xfrm>
              <a:off x="3108960" y="223520"/>
              <a:ext cx="2275839" cy="26016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2" name="Picture 11" descr="A graph of blue and orange bars">
            <a:extLst>
              <a:ext uri="{FF2B5EF4-FFF2-40B4-BE49-F238E27FC236}">
                <a16:creationId xmlns:a16="http://schemas.microsoft.com/office/drawing/2014/main" id="{5D70D9F5-C4A8-CB26-B63B-13FA2B9AF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392" y="1154016"/>
            <a:ext cx="6531666" cy="3367184"/>
          </a:xfrm>
          <a:prstGeom prst="rect">
            <a:avLst/>
          </a:prstGeom>
        </p:spPr>
      </p:pic>
      <p:sp>
        <p:nvSpPr>
          <p:cNvPr id="14" name="Google Shape;164;p13">
            <a:extLst>
              <a:ext uri="{FF2B5EF4-FFF2-40B4-BE49-F238E27FC236}">
                <a16:creationId xmlns:a16="http://schemas.microsoft.com/office/drawing/2014/main" id="{60E82449-2DC8-2336-CF60-570B8096DB6E}"/>
              </a:ext>
            </a:extLst>
          </p:cNvPr>
          <p:cNvSpPr txBox="1"/>
          <p:nvPr/>
        </p:nvSpPr>
        <p:spPr>
          <a:xfrm>
            <a:off x="757050" y="214038"/>
            <a:ext cx="10824553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5163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What are</a:t>
            </a:r>
            <a:r>
              <a:rPr lang="en-US" sz="2800" b="1" dirty="0">
                <a:solidFill>
                  <a:srgbClr val="151631"/>
                </a:solidFill>
                <a:latin typeface="Poppins" panose="00000500000000000000" pitchFamily="2" charset="0"/>
              </a:rPr>
              <a:t> the consumers DISCUSSING on social media?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5163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40B55A-FF59-D7D9-DC9C-4EE45F5DD56A}"/>
              </a:ext>
            </a:extLst>
          </p:cNvPr>
          <p:cNvSpPr/>
          <p:nvPr/>
        </p:nvSpPr>
        <p:spPr>
          <a:xfrm>
            <a:off x="528688" y="4656741"/>
            <a:ext cx="2834450" cy="687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Why are we trying to find the top ‘Keywords’?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695CF0-5D99-9CC8-A6E8-155A0C206949}"/>
              </a:ext>
            </a:extLst>
          </p:cNvPr>
          <p:cNvSpPr/>
          <p:nvPr/>
        </p:nvSpPr>
        <p:spPr>
          <a:xfrm>
            <a:off x="4627784" y="4656852"/>
            <a:ext cx="2834640" cy="6869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How did we identify the top ‘Keywords’?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02E4C0-42DC-B486-4BF3-61C7F87DF05F}"/>
              </a:ext>
            </a:extLst>
          </p:cNvPr>
          <p:cNvSpPr/>
          <p:nvPr/>
        </p:nvSpPr>
        <p:spPr>
          <a:xfrm>
            <a:off x="8766294" y="4661240"/>
            <a:ext cx="2834640" cy="687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What are the hot TOPICS being discussed by consumers?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2D85F4-8348-DB7E-26B2-BCEF2FFA5B96}"/>
              </a:ext>
            </a:extLst>
          </p:cNvPr>
          <p:cNvSpPr txBox="1"/>
          <p:nvPr/>
        </p:nvSpPr>
        <p:spPr>
          <a:xfrm>
            <a:off x="1507331" y="42914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6DF68F-384A-294F-6884-B6AD65A5184E}"/>
              </a:ext>
            </a:extLst>
          </p:cNvPr>
          <p:cNvSpPr txBox="1"/>
          <p:nvPr/>
        </p:nvSpPr>
        <p:spPr>
          <a:xfrm>
            <a:off x="528688" y="5396885"/>
            <a:ext cx="2834450" cy="1384995"/>
          </a:xfrm>
          <a:prstGeom prst="rect">
            <a:avLst/>
          </a:prstGeom>
          <a:solidFill>
            <a:srgbClr val="FFFFFF"/>
          </a:solidFill>
          <a:ln>
            <a:solidFill>
              <a:srgbClr val="597B7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rgbClr val="374151"/>
                </a:solidFill>
                <a:effectLst/>
                <a:latin typeface="Söhne"/>
              </a:rPr>
              <a:t>Pre-Launch Hype: </a:t>
            </a:r>
            <a:r>
              <a:rPr lang="en-IN" sz="1200" i="0" dirty="0">
                <a:solidFill>
                  <a:srgbClr val="374151"/>
                </a:solidFill>
                <a:effectLst/>
                <a:latin typeface="Söhne"/>
              </a:rPr>
              <a:t>Extensive discussion about iPhone 15 and iPhone 14. However, negative sentiment was noted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374151"/>
                </a:solidFill>
                <a:latin typeface="Söhne"/>
              </a:rPr>
              <a:t>Consumer Topic Focus: </a:t>
            </a:r>
            <a:r>
              <a:rPr lang="en-IN" sz="1200" dirty="0">
                <a:solidFill>
                  <a:srgbClr val="374151"/>
                </a:solidFill>
                <a:latin typeface="Söhne"/>
              </a:rPr>
              <a:t>Identifying key topics / features will shed light on their concerns and preferences</a:t>
            </a:r>
            <a:endParaRPr lang="en-IN" sz="1200" b="1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DE7FE-F2AE-8BF1-A2A1-16BDDCA55C81}"/>
              </a:ext>
            </a:extLst>
          </p:cNvPr>
          <p:cNvSpPr txBox="1"/>
          <p:nvPr/>
        </p:nvSpPr>
        <p:spPr>
          <a:xfrm>
            <a:off x="5606522" y="42874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DD1BB5-4262-D56D-AF66-6FA3C7A8F6AF}"/>
              </a:ext>
            </a:extLst>
          </p:cNvPr>
          <p:cNvSpPr txBox="1"/>
          <p:nvPr/>
        </p:nvSpPr>
        <p:spPr>
          <a:xfrm>
            <a:off x="9745032" y="42874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87A33F-2BD2-6CE3-A845-272ACADEE54D}"/>
              </a:ext>
            </a:extLst>
          </p:cNvPr>
          <p:cNvSpPr txBox="1"/>
          <p:nvPr/>
        </p:nvSpPr>
        <p:spPr>
          <a:xfrm>
            <a:off x="4627974" y="5397532"/>
            <a:ext cx="2834450" cy="1384995"/>
          </a:xfrm>
          <a:prstGeom prst="rect">
            <a:avLst/>
          </a:prstGeom>
          <a:solidFill>
            <a:srgbClr val="FFFFFF"/>
          </a:solidFill>
          <a:ln>
            <a:solidFill>
              <a:srgbClr val="F3C108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rgbClr val="374151"/>
                </a:solidFill>
                <a:effectLst/>
                <a:latin typeface="Söhne"/>
              </a:rPr>
              <a:t>Analysis Methods: </a:t>
            </a:r>
            <a:r>
              <a:rPr lang="en-IN" sz="1200" i="0" dirty="0">
                <a:solidFill>
                  <a:srgbClr val="374151"/>
                </a:solidFill>
                <a:effectLst/>
                <a:latin typeface="Söhne"/>
              </a:rPr>
              <a:t>Employed keyword analysis and hypothesis testing as crucial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374151"/>
                </a:solidFill>
                <a:latin typeface="Söhne"/>
              </a:rPr>
              <a:t>Word Frequency Analysis: </a:t>
            </a:r>
            <a:r>
              <a:rPr lang="en-IN" sz="1200" dirty="0">
                <a:solidFill>
                  <a:srgbClr val="374151"/>
                </a:solidFill>
                <a:latin typeface="Söhne"/>
              </a:rPr>
              <a:t>Uncovered significant word frequencies to understand consumer sentiment using                      comments / threads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05928C-B25C-9253-4C5F-7AAD2685E219}"/>
              </a:ext>
            </a:extLst>
          </p:cNvPr>
          <p:cNvSpPr txBox="1"/>
          <p:nvPr/>
        </p:nvSpPr>
        <p:spPr>
          <a:xfrm>
            <a:off x="8766484" y="5396885"/>
            <a:ext cx="2834450" cy="1384995"/>
          </a:xfrm>
          <a:prstGeom prst="rect">
            <a:avLst/>
          </a:prstGeom>
          <a:solidFill>
            <a:srgbClr val="FFFFFF"/>
          </a:solidFill>
          <a:ln>
            <a:solidFill>
              <a:srgbClr val="88C76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rgbClr val="374151"/>
                </a:solidFill>
                <a:effectLst/>
                <a:latin typeface="Söhne"/>
              </a:rPr>
              <a:t>Key Keywords: 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Identified prominent keywords, including "design“, "innovation“, "titanium“, "price“</a:t>
            </a:r>
            <a:endParaRPr lang="en-IN" sz="120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rgbClr val="374151"/>
                </a:solidFill>
                <a:effectLst/>
                <a:latin typeface="Söhne"/>
              </a:rPr>
              <a:t>Consumer Priorities</a:t>
            </a:r>
            <a:r>
              <a:rPr lang="en-IN" sz="1200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en-US" sz="1200" dirty="0">
                <a:solidFill>
                  <a:srgbClr val="374151"/>
                </a:solidFill>
                <a:latin typeface="Söhne"/>
              </a:rPr>
              <a:t>K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eywords highlighting consumer focus, such as "battery“, "speed“, "camera"</a:t>
            </a:r>
            <a:endParaRPr lang="en-IN" sz="1200" dirty="0">
              <a:solidFill>
                <a:srgbClr val="374151"/>
              </a:solidFill>
              <a:latin typeface="Söhne"/>
            </a:endParaRPr>
          </a:p>
          <a:p>
            <a:endParaRPr lang="en-IN" sz="1200" b="1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6" name="Freeform 33xxxx">
            <a:extLst>
              <a:ext uri="{FF2B5EF4-FFF2-40B4-BE49-F238E27FC236}">
                <a16:creationId xmlns:a16="http://schemas.microsoft.com/office/drawing/2014/main" id="{69D59C9E-B098-4DF9-5C1E-3E6C86008EB8}"/>
              </a:ext>
            </a:extLst>
          </p:cNvPr>
          <p:cNvSpPr/>
          <p:nvPr/>
        </p:nvSpPr>
        <p:spPr>
          <a:xfrm>
            <a:off x="7969173" y="5453971"/>
            <a:ext cx="269530" cy="881972"/>
          </a:xfrm>
          <a:custGeom>
            <a:avLst/>
            <a:gdLst>
              <a:gd name="connsiteX0" fmla="*/ 8921 w 463891"/>
              <a:gd name="connsiteY0" fmla="*/ 0 h 4308831"/>
              <a:gd name="connsiteX1" fmla="*/ 463891 w 463891"/>
              <a:gd name="connsiteY1" fmla="*/ 2158876 h 4308831"/>
              <a:gd name="connsiteX2" fmla="*/ 0 w 463891"/>
              <a:gd name="connsiteY2" fmla="*/ 4308831 h 430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891" h="4308831">
                <a:moveTo>
                  <a:pt x="8921" y="0"/>
                </a:moveTo>
                <a:lnTo>
                  <a:pt x="463891" y="2158876"/>
                </a:lnTo>
                <a:lnTo>
                  <a:pt x="0" y="4308831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</a:t>
            </a:r>
          </a:p>
        </p:txBody>
      </p:sp>
      <p:sp>
        <p:nvSpPr>
          <p:cNvPr id="37" name="Freeform 33xxxx">
            <a:extLst>
              <a:ext uri="{FF2B5EF4-FFF2-40B4-BE49-F238E27FC236}">
                <a16:creationId xmlns:a16="http://schemas.microsoft.com/office/drawing/2014/main" id="{7ED08834-8AC7-EF23-BFE1-84219B5034C1}"/>
              </a:ext>
            </a:extLst>
          </p:cNvPr>
          <p:cNvSpPr/>
          <p:nvPr/>
        </p:nvSpPr>
        <p:spPr>
          <a:xfrm>
            <a:off x="3851695" y="5453971"/>
            <a:ext cx="269530" cy="881972"/>
          </a:xfrm>
          <a:custGeom>
            <a:avLst/>
            <a:gdLst>
              <a:gd name="connsiteX0" fmla="*/ 8921 w 463891"/>
              <a:gd name="connsiteY0" fmla="*/ 0 h 4308831"/>
              <a:gd name="connsiteX1" fmla="*/ 463891 w 463891"/>
              <a:gd name="connsiteY1" fmla="*/ 2158876 h 4308831"/>
              <a:gd name="connsiteX2" fmla="*/ 0 w 463891"/>
              <a:gd name="connsiteY2" fmla="*/ 4308831 h 430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891" h="4308831">
                <a:moveTo>
                  <a:pt x="8921" y="0"/>
                </a:moveTo>
                <a:lnTo>
                  <a:pt x="463891" y="2158876"/>
                </a:lnTo>
                <a:lnTo>
                  <a:pt x="0" y="4308831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</a:t>
            </a:r>
          </a:p>
        </p:txBody>
      </p:sp>
      <p:pic>
        <p:nvPicPr>
          <p:cNvPr id="39" name="Picture 38" descr="A white face with a antenna on a red circle&#10;&#10;Description automatically generated">
            <a:extLst>
              <a:ext uri="{FF2B5EF4-FFF2-40B4-BE49-F238E27FC236}">
                <a16:creationId xmlns:a16="http://schemas.microsoft.com/office/drawing/2014/main" id="{E46633D1-EF2E-9CED-30AE-F3E05200E29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4244" y="6510061"/>
            <a:ext cx="270859" cy="270859"/>
          </a:xfrm>
          <a:prstGeom prst="rect">
            <a:avLst/>
          </a:prstGeom>
        </p:spPr>
      </p:pic>
      <p:pic>
        <p:nvPicPr>
          <p:cNvPr id="41" name="Picture 40" descr="A red play button&#10;&#10;Description automatically generated">
            <a:extLst>
              <a:ext uri="{FF2B5EF4-FFF2-40B4-BE49-F238E27FC236}">
                <a16:creationId xmlns:a16="http://schemas.microsoft.com/office/drawing/2014/main" id="{97C4D507-5B0A-B96B-33BD-94E61480B3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2" t="32219" r="30711" b="33305"/>
          <a:stretch/>
        </p:blipFill>
        <p:spPr>
          <a:xfrm>
            <a:off x="5388151" y="6533325"/>
            <a:ext cx="315601" cy="2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orange bars">
            <a:extLst>
              <a:ext uri="{FF2B5EF4-FFF2-40B4-BE49-F238E27FC236}">
                <a16:creationId xmlns:a16="http://schemas.microsoft.com/office/drawing/2014/main" id="{D9FC1151-3187-6C96-43D0-A4331F4FC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873755"/>
            <a:ext cx="5083857" cy="3210565"/>
          </a:xfrm>
          <a:prstGeom prst="rect">
            <a:avLst/>
          </a:prstGeom>
        </p:spPr>
      </p:pic>
      <p:pic>
        <p:nvPicPr>
          <p:cNvPr id="7" name="Picture 6" descr="A graph of blue and yellow bars">
            <a:extLst>
              <a:ext uri="{FF2B5EF4-FFF2-40B4-BE49-F238E27FC236}">
                <a16:creationId xmlns:a16="http://schemas.microsoft.com/office/drawing/2014/main" id="{A06EAC63-9790-E882-D85E-14885423B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85" y="873755"/>
            <a:ext cx="6187955" cy="3322325"/>
          </a:xfrm>
          <a:prstGeom prst="rect">
            <a:avLst/>
          </a:prstGeom>
        </p:spPr>
      </p:pic>
      <p:sp>
        <p:nvSpPr>
          <p:cNvPr id="9" name="Left-Right Arrow 5">
            <a:extLst>
              <a:ext uri="{FF2B5EF4-FFF2-40B4-BE49-F238E27FC236}">
                <a16:creationId xmlns:a16="http://schemas.microsoft.com/office/drawing/2014/main" id="{B31F5ED7-FBF7-2FED-C087-763EEBBC483E}"/>
              </a:ext>
            </a:extLst>
          </p:cNvPr>
          <p:cNvSpPr/>
          <p:nvPr/>
        </p:nvSpPr>
        <p:spPr>
          <a:xfrm>
            <a:off x="417603" y="4578799"/>
            <a:ext cx="11356794" cy="94810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B7CD205-F917-0BCC-9F94-D4CAB7A92292}"/>
              </a:ext>
            </a:extLst>
          </p:cNvPr>
          <p:cNvSpPr/>
          <p:nvPr/>
        </p:nvSpPr>
        <p:spPr>
          <a:xfrm>
            <a:off x="5211565" y="2101458"/>
            <a:ext cx="457200" cy="416560"/>
          </a:xfrm>
          <a:prstGeom prst="rightArrow">
            <a:avLst/>
          </a:prstGeom>
          <a:solidFill>
            <a:srgbClr val="C1D5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2AACE1-2C9D-1D2F-AC08-F01B7537F90A}"/>
              </a:ext>
            </a:extLst>
          </p:cNvPr>
          <p:cNvSpPr/>
          <p:nvPr/>
        </p:nvSpPr>
        <p:spPr>
          <a:xfrm>
            <a:off x="6126480" y="3281680"/>
            <a:ext cx="5588000" cy="77300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9365E1-8279-95C0-1BDB-8B148D49C1F6}"/>
              </a:ext>
            </a:extLst>
          </p:cNvPr>
          <p:cNvGrpSpPr/>
          <p:nvPr/>
        </p:nvGrpSpPr>
        <p:grpSpPr>
          <a:xfrm>
            <a:off x="647397" y="4987313"/>
            <a:ext cx="2743200" cy="1706071"/>
            <a:chOff x="1036048" y="3505977"/>
            <a:chExt cx="3282696" cy="30087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90D8F25-7CF0-1732-163C-8B79A7C4CE69}"/>
                </a:ext>
              </a:extLst>
            </p:cNvPr>
            <p:cNvSpPr/>
            <p:nvPr/>
          </p:nvSpPr>
          <p:spPr>
            <a:xfrm>
              <a:off x="1036048" y="4182815"/>
              <a:ext cx="3282696" cy="2331927"/>
            </a:xfrm>
            <a:prstGeom prst="rect">
              <a:avLst/>
            </a:prstGeom>
            <a:gradFill flip="none" rotWithShape="1">
              <a:gsLst>
                <a:gs pos="0">
                  <a:srgbClr val="B5E1E1">
                    <a:lumMod val="40000"/>
                    <a:lumOff val="60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19050" cap="flat" cmpd="sng" algn="ctr">
              <a:solidFill>
                <a:srgbClr val="6DC4C4"/>
              </a:solidFill>
              <a:prstDash val="solid"/>
            </a:ln>
            <a:effectLst/>
          </p:spPr>
          <p:txBody>
            <a:bodyPr rtlCol="0" anchor="t"/>
            <a:lstStyle/>
            <a:p>
              <a:pPr marL="171450" marR="0" lvl="0" indent="-17145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b="1" kern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</a:rPr>
                <a:t>Disappointing</a:t>
              </a:r>
            </a:p>
            <a:p>
              <a:pPr marL="171450" marR="0" lvl="0" indent="-17145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Annoying</a:t>
              </a:r>
            </a:p>
            <a:p>
              <a:pPr marL="171450" marR="0" lvl="0" indent="-17145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b="1" kern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</a:rPr>
                <a:t>Underwhelming</a:t>
              </a:r>
            </a:p>
            <a:p>
              <a:pPr marL="171450" marR="0" lvl="0" indent="-17145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Awful</a:t>
              </a:r>
            </a:p>
            <a:p>
              <a:pPr marL="171450" marR="0" lvl="0" indent="-17145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b="1" kern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</a:rPr>
                <a:t>Horrible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6A6B74-7A17-FCF0-1FA1-942411F90D1F}"/>
                </a:ext>
              </a:extLst>
            </p:cNvPr>
            <p:cNvSpPr/>
            <p:nvPr/>
          </p:nvSpPr>
          <p:spPr>
            <a:xfrm>
              <a:off x="1036048" y="3505977"/>
              <a:ext cx="3282696" cy="676838"/>
            </a:xfrm>
            <a:prstGeom prst="rect">
              <a:avLst/>
            </a:prstGeom>
            <a:solidFill>
              <a:srgbClr val="6DC4C4"/>
            </a:solidFill>
            <a:ln>
              <a:solidFill>
                <a:srgbClr val="6D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Negative Segment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6D35C4-5CD6-5C5B-2FC1-5F3892FEEA74}"/>
              </a:ext>
            </a:extLst>
          </p:cNvPr>
          <p:cNvGrpSpPr/>
          <p:nvPr/>
        </p:nvGrpSpPr>
        <p:grpSpPr>
          <a:xfrm>
            <a:off x="4716489" y="5010397"/>
            <a:ext cx="2759022" cy="1682987"/>
            <a:chOff x="4362615" y="3516638"/>
            <a:chExt cx="3297655" cy="2354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3DB0F2-FD1A-7986-8C65-45CE8738A08B}"/>
                </a:ext>
              </a:extLst>
            </p:cNvPr>
            <p:cNvSpPr/>
            <p:nvPr/>
          </p:nvSpPr>
          <p:spPr>
            <a:xfrm>
              <a:off x="4362615" y="3842918"/>
              <a:ext cx="3295683" cy="2028719"/>
            </a:xfrm>
            <a:prstGeom prst="rect">
              <a:avLst/>
            </a:prstGeom>
            <a:gradFill flip="none" rotWithShape="1">
              <a:gsLst>
                <a:gs pos="1000">
                  <a:srgbClr val="FDDCC3"/>
                </a:gs>
                <a:gs pos="100000">
                  <a:srgbClr val="FFFFFF"/>
                </a:gs>
              </a:gsLst>
              <a:lin ang="2700000" scaled="1"/>
              <a:tileRect/>
            </a:gradFill>
            <a:ln w="19050" cap="flat" cmpd="sng" algn="ctr">
              <a:solidFill>
                <a:srgbClr val="F47B20"/>
              </a:solidFill>
              <a:prstDash val="solid"/>
            </a:ln>
            <a:effectLst/>
          </p:spPr>
          <p:txBody>
            <a:bodyPr rtlCol="0" anchor="t"/>
            <a:lstStyle/>
            <a:p>
              <a:pPr marL="171450" marR="0" lvl="0" indent="-17145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1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b="1" kern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</a:rPr>
                <a:t>Nothing New</a:t>
              </a:r>
            </a:p>
            <a:p>
              <a:pPr marL="171450" marR="0" lvl="0" indent="-17145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Skip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40BDD0-6FF3-002B-4764-5952E6FC2020}"/>
                </a:ext>
              </a:extLst>
            </p:cNvPr>
            <p:cNvSpPr/>
            <p:nvPr/>
          </p:nvSpPr>
          <p:spPr>
            <a:xfrm>
              <a:off x="4362615" y="3516638"/>
              <a:ext cx="3297655" cy="493824"/>
            </a:xfrm>
            <a:prstGeom prst="rect">
              <a:avLst/>
            </a:prstGeom>
            <a:solidFill>
              <a:srgbClr val="F47B20"/>
            </a:solidFill>
            <a:ln w="19050"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Consumer Discontent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724E2D-4773-0962-C404-4E04376F6AD7}"/>
              </a:ext>
            </a:extLst>
          </p:cNvPr>
          <p:cNvCxnSpPr>
            <a:cxnSpLocks/>
          </p:cNvCxnSpPr>
          <p:nvPr/>
        </p:nvCxnSpPr>
        <p:spPr>
          <a:xfrm>
            <a:off x="1936895" y="4663449"/>
            <a:ext cx="0" cy="356131"/>
          </a:xfrm>
          <a:prstGeom prst="line">
            <a:avLst/>
          </a:prstGeom>
          <a:ln w="28575" cap="rnd">
            <a:solidFill>
              <a:srgbClr val="6DC4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9516C6-A613-C40F-EDF8-82173996BEBA}"/>
              </a:ext>
            </a:extLst>
          </p:cNvPr>
          <p:cNvCxnSpPr>
            <a:cxnSpLocks/>
          </p:cNvCxnSpPr>
          <p:nvPr/>
        </p:nvCxnSpPr>
        <p:spPr>
          <a:xfrm>
            <a:off x="6070125" y="4651136"/>
            <a:ext cx="0" cy="378351"/>
          </a:xfrm>
          <a:prstGeom prst="line">
            <a:avLst/>
          </a:prstGeom>
          <a:ln w="28575" cap="rnd">
            <a:solidFill>
              <a:srgbClr val="F47B2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DF2179-F94E-7CC2-2217-D8B804648327}"/>
              </a:ext>
            </a:extLst>
          </p:cNvPr>
          <p:cNvGrpSpPr/>
          <p:nvPr/>
        </p:nvGrpSpPr>
        <p:grpSpPr>
          <a:xfrm>
            <a:off x="8803052" y="4985022"/>
            <a:ext cx="2741551" cy="1708362"/>
            <a:chOff x="7787811" y="3516638"/>
            <a:chExt cx="3282696" cy="211853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A367B7-49F1-6AA2-694F-60A6C2EB4E0F}"/>
                </a:ext>
              </a:extLst>
            </p:cNvPr>
            <p:cNvSpPr/>
            <p:nvPr/>
          </p:nvSpPr>
          <p:spPr>
            <a:xfrm>
              <a:off x="7795035" y="3834726"/>
              <a:ext cx="3273500" cy="1800447"/>
            </a:xfrm>
            <a:prstGeom prst="rect">
              <a:avLst/>
            </a:prstGeom>
            <a:gradFill flip="none" rotWithShape="1">
              <a:gsLst>
                <a:gs pos="0">
                  <a:srgbClr val="ECE7E9"/>
                </a:gs>
                <a:gs pos="100000">
                  <a:srgbClr val="FFFFFF"/>
                </a:gs>
              </a:gsLst>
              <a:lin ang="2700000" scaled="1"/>
              <a:tileRect/>
            </a:gradFill>
            <a:ln w="19050" cap="flat" cmpd="sng" algn="ctr">
              <a:solidFill>
                <a:srgbClr val="BFBFBF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b="1" kern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</a:rPr>
                <a:t>Overrated</a:t>
              </a:r>
            </a:p>
            <a:p>
              <a:pPr marL="171450" marR="0" lvl="0" indent="-17145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Terrible</a:t>
              </a:r>
            </a:p>
            <a:p>
              <a:pPr marL="171450" marR="0" lvl="0" indent="-17145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b="1" kern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</a:rPr>
                <a:t>Downgrade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9BFC84-DC38-FF16-2C76-ED7C46125C91}"/>
                </a:ext>
              </a:extLst>
            </p:cNvPr>
            <p:cNvSpPr/>
            <p:nvPr/>
          </p:nvSpPr>
          <p:spPr>
            <a:xfrm>
              <a:off x="7787811" y="3516638"/>
              <a:ext cx="3282696" cy="4674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Critical Feedback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880DE3-CA03-3730-5C49-02D1A0DA165C}"/>
              </a:ext>
            </a:extLst>
          </p:cNvPr>
          <p:cNvCxnSpPr>
            <a:cxnSpLocks/>
          </p:cNvCxnSpPr>
          <p:nvPr/>
        </p:nvCxnSpPr>
        <p:spPr>
          <a:xfrm>
            <a:off x="9817534" y="4649906"/>
            <a:ext cx="0" cy="360492"/>
          </a:xfrm>
          <a:prstGeom prst="line">
            <a:avLst/>
          </a:prstGeom>
          <a:ln w="28575" cap="rnd"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AFF34F2-CC23-0FDF-A546-426253585ECF}"/>
              </a:ext>
            </a:extLst>
          </p:cNvPr>
          <p:cNvCxnSpPr>
            <a:cxnSpLocks/>
          </p:cNvCxnSpPr>
          <p:nvPr/>
        </p:nvCxnSpPr>
        <p:spPr>
          <a:xfrm rot="5400000">
            <a:off x="7216001" y="3055761"/>
            <a:ext cx="406422" cy="268706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164;p13">
            <a:extLst>
              <a:ext uri="{FF2B5EF4-FFF2-40B4-BE49-F238E27FC236}">
                <a16:creationId xmlns:a16="http://schemas.microsoft.com/office/drawing/2014/main" id="{8A5DD0CD-5D5C-936E-A59A-470E2B916CA0}"/>
              </a:ext>
            </a:extLst>
          </p:cNvPr>
          <p:cNvSpPr txBox="1"/>
          <p:nvPr/>
        </p:nvSpPr>
        <p:spPr>
          <a:xfrm>
            <a:off x="757050" y="214038"/>
            <a:ext cx="10824553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5163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Consumers clearly seem NOT Satisfied with the launch</a:t>
            </a:r>
          </a:p>
        </p:txBody>
      </p:sp>
    </p:spTree>
    <p:extLst>
      <p:ext uri="{BB962C8B-B14F-4D97-AF65-F5344CB8AC3E}">
        <p14:creationId xmlns:p14="http://schemas.microsoft.com/office/powerpoint/2010/main" val="104052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B74E5F2-C95E-6CDF-1857-5C8A263F4D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5639535"/>
              </p:ext>
            </p:extLst>
          </p:nvPr>
        </p:nvGraphicFramePr>
        <p:xfrm>
          <a:off x="-88306" y="756287"/>
          <a:ext cx="6336706" cy="2783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01487BA-12C5-C413-1BE1-98B723426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544791"/>
              </p:ext>
            </p:extLst>
          </p:nvPr>
        </p:nvGraphicFramePr>
        <p:xfrm>
          <a:off x="6096000" y="3952778"/>
          <a:ext cx="6217920" cy="2783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Google Shape;214;p21">
            <a:extLst>
              <a:ext uri="{FF2B5EF4-FFF2-40B4-BE49-F238E27FC236}">
                <a16:creationId xmlns:a16="http://schemas.microsoft.com/office/drawing/2014/main" id="{57ABBDFD-4128-0CA0-95C8-3673A1F05CBD}"/>
              </a:ext>
            </a:extLst>
          </p:cNvPr>
          <p:cNvSpPr txBox="1"/>
          <p:nvPr/>
        </p:nvSpPr>
        <p:spPr>
          <a:xfrm>
            <a:off x="6675530" y="4781964"/>
            <a:ext cx="981000" cy="2916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51%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219;p21">
            <a:extLst>
              <a:ext uri="{FF2B5EF4-FFF2-40B4-BE49-F238E27FC236}">
                <a16:creationId xmlns:a16="http://schemas.microsoft.com/office/drawing/2014/main" id="{BA937C56-A392-8ABC-C90E-3599444D3CD6}"/>
              </a:ext>
            </a:extLst>
          </p:cNvPr>
          <p:cNvSpPr txBox="1"/>
          <p:nvPr/>
        </p:nvSpPr>
        <p:spPr>
          <a:xfrm>
            <a:off x="6662780" y="6041929"/>
            <a:ext cx="1006500" cy="291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" name="Google Shape;225;p21">
            <a:extLst>
              <a:ext uri="{FF2B5EF4-FFF2-40B4-BE49-F238E27FC236}">
                <a16:creationId xmlns:a16="http://schemas.microsoft.com/office/drawing/2014/main" id="{D3D43C48-0287-3040-3019-D3A43DBACFB0}"/>
              </a:ext>
            </a:extLst>
          </p:cNvPr>
          <p:cNvSpPr txBox="1"/>
          <p:nvPr/>
        </p:nvSpPr>
        <p:spPr>
          <a:xfrm>
            <a:off x="6671330" y="5415719"/>
            <a:ext cx="989400" cy="291600"/>
          </a:xfrm>
          <a:prstGeom prst="rect">
            <a:avLst/>
          </a:prstGeom>
          <a:solidFill>
            <a:srgbClr val="C0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19%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1" name="Google Shape;196;p21">
            <a:extLst>
              <a:ext uri="{FF2B5EF4-FFF2-40B4-BE49-F238E27FC236}">
                <a16:creationId xmlns:a16="http://schemas.microsoft.com/office/drawing/2014/main" id="{C6313E0C-A48A-D1AA-9ECB-FA638C7EAAD7}"/>
              </a:ext>
            </a:extLst>
          </p:cNvPr>
          <p:cNvGrpSpPr/>
          <p:nvPr/>
        </p:nvGrpSpPr>
        <p:grpSpPr>
          <a:xfrm>
            <a:off x="1072343" y="4643573"/>
            <a:ext cx="5590438" cy="570050"/>
            <a:chOff x="277800" y="2104325"/>
            <a:chExt cx="5590438" cy="570050"/>
          </a:xfrm>
        </p:grpSpPr>
        <p:cxnSp>
          <p:nvCxnSpPr>
            <p:cNvPr id="22" name="Google Shape;197;p21">
              <a:extLst>
                <a:ext uri="{FF2B5EF4-FFF2-40B4-BE49-F238E27FC236}">
                  <a16:creationId xmlns:a16="http://schemas.microsoft.com/office/drawing/2014/main" id="{3C2989BF-43E1-2717-60C2-B5954B156768}"/>
                </a:ext>
              </a:extLst>
            </p:cNvPr>
            <p:cNvCxnSpPr/>
            <p:nvPr/>
          </p:nvCxnSpPr>
          <p:spPr>
            <a:xfrm>
              <a:off x="3581938" y="2389350"/>
              <a:ext cx="228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198;p21">
              <a:extLst>
                <a:ext uri="{FF2B5EF4-FFF2-40B4-BE49-F238E27FC236}">
                  <a16:creationId xmlns:a16="http://schemas.microsoft.com/office/drawing/2014/main" id="{E36BD7BC-828D-190E-B779-FC4799A49AE9}"/>
                </a:ext>
              </a:extLst>
            </p:cNvPr>
            <p:cNvSpPr txBox="1"/>
            <p:nvPr/>
          </p:nvSpPr>
          <p:spPr>
            <a:xfrm>
              <a:off x="3162300" y="2104325"/>
              <a:ext cx="1151368" cy="565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Positive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" name="Google Shape;199;p21">
              <a:extLst>
                <a:ext uri="{FF2B5EF4-FFF2-40B4-BE49-F238E27FC236}">
                  <a16:creationId xmlns:a16="http://schemas.microsoft.com/office/drawing/2014/main" id="{12B56000-F9A1-0905-06E1-F96C1BCF0DD3}"/>
                </a:ext>
              </a:extLst>
            </p:cNvPr>
            <p:cNvSpPr txBox="1"/>
            <p:nvPr/>
          </p:nvSpPr>
          <p:spPr>
            <a:xfrm>
              <a:off x="277800" y="2105875"/>
              <a:ext cx="2825400" cy="5685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000000"/>
                  </a:solidFill>
                  <a:latin typeface="Helvetica Neue"/>
                </a:rPr>
                <a:t>A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Helvetica Neue"/>
                </a:rPr>
                <a:t> significant portion of the reviewers expressed favorable opinions about iPhone 14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" name="Google Shape;204;p21">
            <a:extLst>
              <a:ext uri="{FF2B5EF4-FFF2-40B4-BE49-F238E27FC236}">
                <a16:creationId xmlns:a16="http://schemas.microsoft.com/office/drawing/2014/main" id="{73FA714F-117F-CCC3-D90D-65AC435157E8}"/>
              </a:ext>
            </a:extLst>
          </p:cNvPr>
          <p:cNvGrpSpPr/>
          <p:nvPr/>
        </p:nvGrpSpPr>
        <p:grpSpPr>
          <a:xfrm>
            <a:off x="1081288" y="5277596"/>
            <a:ext cx="5590438" cy="565525"/>
            <a:chOff x="277800" y="2737750"/>
            <a:chExt cx="5590438" cy="565525"/>
          </a:xfrm>
        </p:grpSpPr>
        <p:cxnSp>
          <p:nvCxnSpPr>
            <p:cNvPr id="26" name="Google Shape;205;p21">
              <a:extLst>
                <a:ext uri="{FF2B5EF4-FFF2-40B4-BE49-F238E27FC236}">
                  <a16:creationId xmlns:a16="http://schemas.microsoft.com/office/drawing/2014/main" id="{F0D38848-2AB2-01FF-47BD-FC26FA2F9B4D}"/>
                </a:ext>
              </a:extLst>
            </p:cNvPr>
            <p:cNvCxnSpPr/>
            <p:nvPr/>
          </p:nvCxnSpPr>
          <p:spPr>
            <a:xfrm>
              <a:off x="3581938" y="3017900"/>
              <a:ext cx="228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Google Shape;206;p21">
              <a:extLst>
                <a:ext uri="{FF2B5EF4-FFF2-40B4-BE49-F238E27FC236}">
                  <a16:creationId xmlns:a16="http://schemas.microsoft.com/office/drawing/2014/main" id="{24E5A812-17AB-0F31-089A-D40514AE3452}"/>
                </a:ext>
              </a:extLst>
            </p:cNvPr>
            <p:cNvSpPr txBox="1"/>
            <p:nvPr/>
          </p:nvSpPr>
          <p:spPr>
            <a:xfrm>
              <a:off x="3162300" y="2737750"/>
              <a:ext cx="1151368" cy="565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Negative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" name="Google Shape;207;p21">
              <a:extLst>
                <a:ext uri="{FF2B5EF4-FFF2-40B4-BE49-F238E27FC236}">
                  <a16:creationId xmlns:a16="http://schemas.microsoft.com/office/drawing/2014/main" id="{DD663A8B-4E51-9354-24F1-3BBF21658577}"/>
                </a:ext>
              </a:extLst>
            </p:cNvPr>
            <p:cNvSpPr txBox="1"/>
            <p:nvPr/>
          </p:nvSpPr>
          <p:spPr>
            <a:xfrm>
              <a:off x="277800" y="2737775"/>
              <a:ext cx="2828100" cy="5655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000000"/>
                  </a:solidFill>
                  <a:latin typeface="Helvetica Neue"/>
                </a:rPr>
                <a:t>P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Helvetica Neue"/>
                </a:rPr>
                <a:t>ortion of the reviewers had unfavorable experiences or opinions regarding iPhone 14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" name="Google Shape;200;p21">
            <a:extLst>
              <a:ext uri="{FF2B5EF4-FFF2-40B4-BE49-F238E27FC236}">
                <a16:creationId xmlns:a16="http://schemas.microsoft.com/office/drawing/2014/main" id="{71DD16DD-2B4B-A322-E8AF-B5EBCC30E465}"/>
              </a:ext>
            </a:extLst>
          </p:cNvPr>
          <p:cNvGrpSpPr/>
          <p:nvPr/>
        </p:nvGrpSpPr>
        <p:grpSpPr>
          <a:xfrm>
            <a:off x="1079168" y="5906262"/>
            <a:ext cx="5590438" cy="565575"/>
            <a:chOff x="277800" y="3366675"/>
            <a:chExt cx="5590438" cy="565575"/>
          </a:xfrm>
        </p:grpSpPr>
        <p:cxnSp>
          <p:nvCxnSpPr>
            <p:cNvPr id="30" name="Google Shape;201;p21">
              <a:extLst>
                <a:ext uri="{FF2B5EF4-FFF2-40B4-BE49-F238E27FC236}">
                  <a16:creationId xmlns:a16="http://schemas.microsoft.com/office/drawing/2014/main" id="{1A9EE1C3-22E4-8DDE-56FF-CEFE81F2BD39}"/>
                </a:ext>
              </a:extLst>
            </p:cNvPr>
            <p:cNvCxnSpPr/>
            <p:nvPr/>
          </p:nvCxnSpPr>
          <p:spPr>
            <a:xfrm>
              <a:off x="3581938" y="3646450"/>
              <a:ext cx="228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" name="Google Shape;202;p21">
              <a:extLst>
                <a:ext uri="{FF2B5EF4-FFF2-40B4-BE49-F238E27FC236}">
                  <a16:creationId xmlns:a16="http://schemas.microsoft.com/office/drawing/2014/main" id="{DBA008C5-FB4B-6BFC-8D85-9483DDFBACD6}"/>
                </a:ext>
              </a:extLst>
            </p:cNvPr>
            <p:cNvSpPr txBox="1"/>
            <p:nvPr/>
          </p:nvSpPr>
          <p:spPr>
            <a:xfrm>
              <a:off x="3162300" y="3366750"/>
              <a:ext cx="1142818" cy="565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Neutral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" name="Google Shape;203;p21">
              <a:extLst>
                <a:ext uri="{FF2B5EF4-FFF2-40B4-BE49-F238E27FC236}">
                  <a16:creationId xmlns:a16="http://schemas.microsoft.com/office/drawing/2014/main" id="{D46BD93B-B890-EAB6-A0F1-7BE34987F187}"/>
                </a:ext>
              </a:extLst>
            </p:cNvPr>
            <p:cNvSpPr txBox="1"/>
            <p:nvPr/>
          </p:nvSpPr>
          <p:spPr>
            <a:xfrm>
              <a:off x="277800" y="3366675"/>
              <a:ext cx="2828100" cy="5655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dirty="0">
                  <a:solidFill>
                    <a:srgbClr val="000000"/>
                  </a:solidFill>
                  <a:effectLst/>
                  <a:latin typeface="Helvetica Neue"/>
                </a:rPr>
                <a:t>These reviews may contain objective information or mixed opinions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" name="Google Shape;214;p21">
            <a:extLst>
              <a:ext uri="{FF2B5EF4-FFF2-40B4-BE49-F238E27FC236}">
                <a16:creationId xmlns:a16="http://schemas.microsoft.com/office/drawing/2014/main" id="{58175F78-DE47-E6ED-509B-1721538C66E7}"/>
              </a:ext>
            </a:extLst>
          </p:cNvPr>
          <p:cNvSpPr txBox="1"/>
          <p:nvPr/>
        </p:nvSpPr>
        <p:spPr>
          <a:xfrm>
            <a:off x="4856593" y="1653370"/>
            <a:ext cx="981000" cy="2916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47%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" name="Google Shape;219;p21">
            <a:extLst>
              <a:ext uri="{FF2B5EF4-FFF2-40B4-BE49-F238E27FC236}">
                <a16:creationId xmlns:a16="http://schemas.microsoft.com/office/drawing/2014/main" id="{CB70D646-D7F1-10BB-42BD-C0E1854FC55D}"/>
              </a:ext>
            </a:extLst>
          </p:cNvPr>
          <p:cNvSpPr txBox="1"/>
          <p:nvPr/>
        </p:nvSpPr>
        <p:spPr>
          <a:xfrm>
            <a:off x="4843843" y="2913335"/>
            <a:ext cx="1006500" cy="291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33%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Google Shape;225;p21">
            <a:extLst>
              <a:ext uri="{FF2B5EF4-FFF2-40B4-BE49-F238E27FC236}">
                <a16:creationId xmlns:a16="http://schemas.microsoft.com/office/drawing/2014/main" id="{D6078B4A-8C91-B42D-1E37-DD1062F1DC1E}"/>
              </a:ext>
            </a:extLst>
          </p:cNvPr>
          <p:cNvSpPr txBox="1"/>
          <p:nvPr/>
        </p:nvSpPr>
        <p:spPr>
          <a:xfrm>
            <a:off x="4852393" y="2287125"/>
            <a:ext cx="989400" cy="291600"/>
          </a:xfrm>
          <a:prstGeom prst="rect">
            <a:avLst/>
          </a:prstGeom>
          <a:solidFill>
            <a:srgbClr val="C0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" name="Google Shape;196;p21">
            <a:extLst>
              <a:ext uri="{FF2B5EF4-FFF2-40B4-BE49-F238E27FC236}">
                <a16:creationId xmlns:a16="http://schemas.microsoft.com/office/drawing/2014/main" id="{A7942702-37BB-D7A1-584A-7BA51D71D5CD}"/>
              </a:ext>
            </a:extLst>
          </p:cNvPr>
          <p:cNvGrpSpPr/>
          <p:nvPr/>
        </p:nvGrpSpPr>
        <p:grpSpPr>
          <a:xfrm>
            <a:off x="5837593" y="1470450"/>
            <a:ext cx="5344573" cy="583445"/>
            <a:chOff x="-1032630" y="2106607"/>
            <a:chExt cx="5344573" cy="583445"/>
          </a:xfrm>
        </p:grpSpPr>
        <p:cxnSp>
          <p:nvCxnSpPr>
            <p:cNvPr id="37" name="Google Shape;197;p21">
              <a:extLst>
                <a:ext uri="{FF2B5EF4-FFF2-40B4-BE49-F238E27FC236}">
                  <a16:creationId xmlns:a16="http://schemas.microsoft.com/office/drawing/2014/main" id="{CF1B18CD-4986-FD06-950C-D902C824A9B3}"/>
                </a:ext>
              </a:extLst>
            </p:cNvPr>
            <p:cNvCxnSpPr>
              <a:cxnSpLocks/>
            </p:cNvCxnSpPr>
            <p:nvPr/>
          </p:nvCxnSpPr>
          <p:spPr>
            <a:xfrm>
              <a:off x="-1032630" y="2435327"/>
              <a:ext cx="1317255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" name="Google Shape;198;p21">
              <a:extLst>
                <a:ext uri="{FF2B5EF4-FFF2-40B4-BE49-F238E27FC236}">
                  <a16:creationId xmlns:a16="http://schemas.microsoft.com/office/drawing/2014/main" id="{EBCF1135-761A-A1B1-C85E-23083DE6A98A}"/>
                </a:ext>
              </a:extLst>
            </p:cNvPr>
            <p:cNvSpPr txBox="1"/>
            <p:nvPr/>
          </p:nvSpPr>
          <p:spPr>
            <a:xfrm>
              <a:off x="277800" y="2124552"/>
              <a:ext cx="1151368" cy="565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Positive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" name="Google Shape;199;p21">
              <a:extLst>
                <a:ext uri="{FF2B5EF4-FFF2-40B4-BE49-F238E27FC236}">
                  <a16:creationId xmlns:a16="http://schemas.microsoft.com/office/drawing/2014/main" id="{FD7AD13B-8D9F-BA9F-0CC6-B0AF4DBF31E2}"/>
                </a:ext>
              </a:extLst>
            </p:cNvPr>
            <p:cNvSpPr txBox="1"/>
            <p:nvPr/>
          </p:nvSpPr>
          <p:spPr>
            <a:xfrm>
              <a:off x="1486543" y="2106607"/>
              <a:ext cx="2825400" cy="5685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000000"/>
                  </a:solidFill>
                  <a:latin typeface="Helvetica Neue"/>
                </a:rPr>
                <a:t>C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Helvetica Neue"/>
                </a:rPr>
                <a:t>onsiderable proportion of the reviewers had positive experiences or perceptions of the product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" name="Google Shape;204;p21">
            <a:extLst>
              <a:ext uri="{FF2B5EF4-FFF2-40B4-BE49-F238E27FC236}">
                <a16:creationId xmlns:a16="http://schemas.microsoft.com/office/drawing/2014/main" id="{1256FB2A-5EAD-1840-FF06-FC34FEC60C1F}"/>
              </a:ext>
            </a:extLst>
          </p:cNvPr>
          <p:cNvGrpSpPr/>
          <p:nvPr/>
        </p:nvGrpSpPr>
        <p:grpSpPr>
          <a:xfrm>
            <a:off x="5837593" y="2141326"/>
            <a:ext cx="5354203" cy="565500"/>
            <a:chOff x="-1041575" y="2776972"/>
            <a:chExt cx="5354203" cy="565500"/>
          </a:xfrm>
        </p:grpSpPr>
        <p:cxnSp>
          <p:nvCxnSpPr>
            <p:cNvPr id="41" name="Google Shape;205;p21">
              <a:extLst>
                <a:ext uri="{FF2B5EF4-FFF2-40B4-BE49-F238E27FC236}">
                  <a16:creationId xmlns:a16="http://schemas.microsoft.com/office/drawing/2014/main" id="{99554131-069A-4999-729B-F712B992959D}"/>
                </a:ext>
              </a:extLst>
            </p:cNvPr>
            <p:cNvCxnSpPr>
              <a:cxnSpLocks/>
            </p:cNvCxnSpPr>
            <p:nvPr/>
          </p:nvCxnSpPr>
          <p:spPr>
            <a:xfrm>
              <a:off x="-1041575" y="3083545"/>
              <a:ext cx="1317255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" name="Google Shape;206;p21">
              <a:extLst>
                <a:ext uri="{FF2B5EF4-FFF2-40B4-BE49-F238E27FC236}">
                  <a16:creationId xmlns:a16="http://schemas.microsoft.com/office/drawing/2014/main" id="{5BD1EEEB-595A-2FDA-4A36-4093CEF4A6D3}"/>
                </a:ext>
              </a:extLst>
            </p:cNvPr>
            <p:cNvSpPr txBox="1"/>
            <p:nvPr/>
          </p:nvSpPr>
          <p:spPr>
            <a:xfrm>
              <a:off x="268901" y="2776972"/>
              <a:ext cx="1151368" cy="565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Negative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" name="Google Shape;207;p21">
              <a:extLst>
                <a:ext uri="{FF2B5EF4-FFF2-40B4-BE49-F238E27FC236}">
                  <a16:creationId xmlns:a16="http://schemas.microsoft.com/office/drawing/2014/main" id="{F41FBB40-DB9F-92D0-57ED-949C0CC13805}"/>
                </a:ext>
              </a:extLst>
            </p:cNvPr>
            <p:cNvSpPr txBox="1"/>
            <p:nvPr/>
          </p:nvSpPr>
          <p:spPr>
            <a:xfrm>
              <a:off x="1484528" y="2776972"/>
              <a:ext cx="2828100" cy="5655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000000"/>
                  </a:solidFill>
                  <a:latin typeface="Helvetica Neue"/>
                </a:rPr>
                <a:t>P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Helvetica Neue"/>
                </a:rPr>
                <a:t>ortion of the reviewers had negative experiences or unfavorable opinions about iPhone 15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" name="Google Shape;200;p21">
            <a:extLst>
              <a:ext uri="{FF2B5EF4-FFF2-40B4-BE49-F238E27FC236}">
                <a16:creationId xmlns:a16="http://schemas.microsoft.com/office/drawing/2014/main" id="{3758283D-1809-6D9A-4815-A3F0E0765287}"/>
              </a:ext>
            </a:extLst>
          </p:cNvPr>
          <p:cNvGrpSpPr/>
          <p:nvPr/>
        </p:nvGrpSpPr>
        <p:grpSpPr>
          <a:xfrm>
            <a:off x="5857168" y="2776385"/>
            <a:ext cx="5334628" cy="567706"/>
            <a:chOff x="-992961" y="3413865"/>
            <a:chExt cx="5334628" cy="567706"/>
          </a:xfrm>
        </p:grpSpPr>
        <p:cxnSp>
          <p:nvCxnSpPr>
            <p:cNvPr id="45" name="Google Shape;201;p21">
              <a:extLst>
                <a:ext uri="{FF2B5EF4-FFF2-40B4-BE49-F238E27FC236}">
                  <a16:creationId xmlns:a16="http://schemas.microsoft.com/office/drawing/2014/main" id="{E2050E36-8018-3796-D4AD-0EC9A0E3813F}"/>
                </a:ext>
              </a:extLst>
            </p:cNvPr>
            <p:cNvCxnSpPr>
              <a:cxnSpLocks/>
            </p:cNvCxnSpPr>
            <p:nvPr/>
          </p:nvCxnSpPr>
          <p:spPr>
            <a:xfrm>
              <a:off x="-992961" y="3696615"/>
              <a:ext cx="129768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" name="Google Shape;202;p21">
              <a:extLst>
                <a:ext uri="{FF2B5EF4-FFF2-40B4-BE49-F238E27FC236}">
                  <a16:creationId xmlns:a16="http://schemas.microsoft.com/office/drawing/2014/main" id="{35706876-4206-5AB9-D4E9-A7D83F34CE1A}"/>
                </a:ext>
              </a:extLst>
            </p:cNvPr>
            <p:cNvSpPr txBox="1"/>
            <p:nvPr/>
          </p:nvSpPr>
          <p:spPr>
            <a:xfrm>
              <a:off x="306444" y="3413865"/>
              <a:ext cx="1142818" cy="565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Neutral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" name="Google Shape;203;p21">
              <a:extLst>
                <a:ext uri="{FF2B5EF4-FFF2-40B4-BE49-F238E27FC236}">
                  <a16:creationId xmlns:a16="http://schemas.microsoft.com/office/drawing/2014/main" id="{3EA68B06-E31D-28F2-1F00-5E2ABBAA9A5E}"/>
                </a:ext>
              </a:extLst>
            </p:cNvPr>
            <p:cNvSpPr txBox="1"/>
            <p:nvPr/>
          </p:nvSpPr>
          <p:spPr>
            <a:xfrm>
              <a:off x="1513567" y="3416071"/>
              <a:ext cx="2828100" cy="5655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000000"/>
                  </a:solidFill>
                  <a:latin typeface="Helvetica Neue"/>
                </a:rPr>
                <a:t>D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Helvetica Neue"/>
                </a:rPr>
                <a:t>o not strongly sway towards either positive or negative sentiments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5" name="Google Shape;164;p13">
            <a:extLst>
              <a:ext uri="{FF2B5EF4-FFF2-40B4-BE49-F238E27FC236}">
                <a16:creationId xmlns:a16="http://schemas.microsoft.com/office/drawing/2014/main" id="{F408DF4C-4DBD-2134-145C-2FB08713A0D0}"/>
              </a:ext>
            </a:extLst>
          </p:cNvPr>
          <p:cNvSpPr txBox="1"/>
          <p:nvPr/>
        </p:nvSpPr>
        <p:spPr>
          <a:xfrm>
            <a:off x="757050" y="198312"/>
            <a:ext cx="10824553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5163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Sentiment Analysis reveals an increase in Dissatisfaction</a:t>
            </a:r>
          </a:p>
        </p:txBody>
      </p:sp>
      <p:pic>
        <p:nvPicPr>
          <p:cNvPr id="56" name="Picture 55" descr="A close up of a cell phone&#10;&#10;Description automatically generated">
            <a:extLst>
              <a:ext uri="{FF2B5EF4-FFF2-40B4-BE49-F238E27FC236}">
                <a16:creationId xmlns:a16="http://schemas.microsoft.com/office/drawing/2014/main" id="{BA999DAF-6FD8-D0D0-B4E3-2468B07A78F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7" t="22015" r="37217" b="21322"/>
          <a:stretch/>
        </p:blipFill>
        <p:spPr>
          <a:xfrm>
            <a:off x="10677792" y="4837299"/>
            <a:ext cx="865839" cy="107519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08B2D92-275B-C6B7-3268-69D8331209CB}"/>
              </a:ext>
            </a:extLst>
          </p:cNvPr>
          <p:cNvSpPr txBox="1"/>
          <p:nvPr/>
        </p:nvSpPr>
        <p:spPr>
          <a:xfrm flipH="1">
            <a:off x="10398889" y="6007046"/>
            <a:ext cx="137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iPhone 14 Pro</a:t>
            </a:r>
          </a:p>
        </p:txBody>
      </p:sp>
      <p:pic>
        <p:nvPicPr>
          <p:cNvPr id="58" name="Picture 57" descr="A cell phone with a screen&#10;&#10;Description automatically generated">
            <a:extLst>
              <a:ext uri="{FF2B5EF4-FFF2-40B4-BE49-F238E27FC236}">
                <a16:creationId xmlns:a16="http://schemas.microsoft.com/office/drawing/2014/main" id="{0D4397BC-348F-B0F0-EBBD-4E025C152F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5" t="17596" r="37996" b="17966"/>
          <a:stretch/>
        </p:blipFill>
        <p:spPr>
          <a:xfrm>
            <a:off x="863651" y="1659666"/>
            <a:ext cx="764426" cy="109640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FAFC85C-BBBA-7616-53DB-3EBAF63694DE}"/>
              </a:ext>
            </a:extLst>
          </p:cNvPr>
          <p:cNvSpPr txBox="1"/>
          <p:nvPr/>
        </p:nvSpPr>
        <p:spPr>
          <a:xfrm flipH="1">
            <a:off x="757050" y="2837173"/>
            <a:ext cx="1087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iPhone 15</a:t>
            </a:r>
          </a:p>
        </p:txBody>
      </p:sp>
      <p:sp>
        <p:nvSpPr>
          <p:cNvPr id="61" name="Double Bracket 60">
            <a:extLst>
              <a:ext uri="{FF2B5EF4-FFF2-40B4-BE49-F238E27FC236}">
                <a16:creationId xmlns:a16="http://schemas.microsoft.com/office/drawing/2014/main" id="{3A96B42C-376F-33F0-6456-321AF9EF7F69}"/>
              </a:ext>
            </a:extLst>
          </p:cNvPr>
          <p:cNvSpPr/>
          <p:nvPr/>
        </p:nvSpPr>
        <p:spPr>
          <a:xfrm rot="5400000">
            <a:off x="5797620" y="-796218"/>
            <a:ext cx="728841" cy="9540243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67FAE6-6A24-3C18-7492-41BCDDF36407}"/>
              </a:ext>
            </a:extLst>
          </p:cNvPr>
          <p:cNvSpPr txBox="1"/>
          <p:nvPr/>
        </p:nvSpPr>
        <p:spPr>
          <a:xfrm>
            <a:off x="1493520" y="3659291"/>
            <a:ext cx="937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Revealing trends in reviewer sentiment for iPhone 14 and iPhone 15, showing higher negativity for iPhone 15 and indicating areas for potential improvement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3683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D116F65-5339-0785-237B-411BF3F7B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72901"/>
              </p:ext>
            </p:extLst>
          </p:nvPr>
        </p:nvGraphicFramePr>
        <p:xfrm>
          <a:off x="508001" y="1237826"/>
          <a:ext cx="4978399" cy="48355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3956">
                  <a:extLst>
                    <a:ext uri="{9D8B030D-6E8A-4147-A177-3AD203B41FA5}">
                      <a16:colId xmlns:a16="http://schemas.microsoft.com/office/drawing/2014/main" val="4069583537"/>
                    </a:ext>
                  </a:extLst>
                </a:gridCol>
                <a:gridCol w="1871813">
                  <a:extLst>
                    <a:ext uri="{9D8B030D-6E8A-4147-A177-3AD203B41FA5}">
                      <a16:colId xmlns:a16="http://schemas.microsoft.com/office/drawing/2014/main" val="289034782"/>
                    </a:ext>
                  </a:extLst>
                </a:gridCol>
                <a:gridCol w="1722630">
                  <a:extLst>
                    <a:ext uri="{9D8B030D-6E8A-4147-A177-3AD203B41FA5}">
                      <a16:colId xmlns:a16="http://schemas.microsoft.com/office/drawing/2014/main" val="1742550179"/>
                    </a:ext>
                  </a:extLst>
                </a:gridCol>
              </a:tblGrid>
              <a:tr h="65778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Sentiment (iPhone 14)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Sentiment (iPhone 15)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490000"/>
                  </a:ext>
                </a:extLst>
              </a:tr>
              <a:tr h="4302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Battery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074447"/>
                  </a:ext>
                </a:extLst>
              </a:tr>
              <a:tr h="4302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17812"/>
                  </a:ext>
                </a:extLst>
              </a:tr>
              <a:tr h="4302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623166"/>
                  </a:ext>
                </a:extLst>
              </a:tr>
              <a:tr h="4302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773475"/>
                  </a:ext>
                </a:extLst>
              </a:tr>
              <a:tr h="5433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User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Neutral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362735"/>
                  </a:ext>
                </a:extLst>
              </a:tr>
              <a:tr h="4302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Negative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420518"/>
                  </a:ext>
                </a:extLst>
              </a:tr>
              <a:tr h="4302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Build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Negative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022250"/>
                  </a:ext>
                </a:extLst>
              </a:tr>
              <a:tr h="5433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Camera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144313"/>
                  </a:ext>
                </a:extLst>
              </a:tr>
              <a:tr h="4302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Screen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Neutral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900420"/>
                  </a:ext>
                </a:extLst>
              </a:tr>
            </a:tbl>
          </a:graphicData>
        </a:graphic>
      </p:graphicFrame>
      <p:sp>
        <p:nvSpPr>
          <p:cNvPr id="9" name="Right Brace 8">
            <a:extLst>
              <a:ext uri="{FF2B5EF4-FFF2-40B4-BE49-F238E27FC236}">
                <a16:creationId xmlns:a16="http://schemas.microsoft.com/office/drawing/2014/main" id="{08C7E760-6DBA-1BEB-99CF-87BC2A1EEBF7}"/>
              </a:ext>
            </a:extLst>
          </p:cNvPr>
          <p:cNvSpPr/>
          <p:nvPr/>
        </p:nvSpPr>
        <p:spPr>
          <a:xfrm rot="10800000" flipH="1">
            <a:off x="5699761" y="1974586"/>
            <a:ext cx="264160" cy="1632214"/>
          </a:xfrm>
          <a:prstGeom prst="rightBrace">
            <a:avLst/>
          </a:prstGeom>
          <a:ln w="28575" cap="rnd">
            <a:solidFill>
              <a:srgbClr val="595959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214B7C-0DF3-B9BA-EA77-10C8C9EA299A}"/>
              </a:ext>
            </a:extLst>
          </p:cNvPr>
          <p:cNvSpPr/>
          <p:nvPr/>
        </p:nvSpPr>
        <p:spPr>
          <a:xfrm>
            <a:off x="401320" y="1950720"/>
            <a:ext cx="5191760" cy="1717040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6C11AB-8998-8CB9-7F6E-2574FD6A112F}"/>
              </a:ext>
            </a:extLst>
          </p:cNvPr>
          <p:cNvSpPr/>
          <p:nvPr/>
        </p:nvSpPr>
        <p:spPr>
          <a:xfrm>
            <a:off x="401320" y="4258734"/>
            <a:ext cx="5191760" cy="184677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3E450CD-9A31-FD8B-F775-72854768B4F9}"/>
              </a:ext>
            </a:extLst>
          </p:cNvPr>
          <p:cNvSpPr/>
          <p:nvPr/>
        </p:nvSpPr>
        <p:spPr>
          <a:xfrm rot="10800000" flipH="1">
            <a:off x="5699761" y="4258734"/>
            <a:ext cx="264160" cy="1846778"/>
          </a:xfrm>
          <a:prstGeom prst="rightBrace">
            <a:avLst/>
          </a:prstGeom>
          <a:ln w="28575" cap="rnd">
            <a:solidFill>
              <a:srgbClr val="595959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64;p13">
            <a:extLst>
              <a:ext uri="{FF2B5EF4-FFF2-40B4-BE49-F238E27FC236}">
                <a16:creationId xmlns:a16="http://schemas.microsoft.com/office/drawing/2014/main" id="{17122B85-D2CD-F25B-F441-22790D9CF3CB}"/>
              </a:ext>
            </a:extLst>
          </p:cNvPr>
          <p:cNvSpPr txBox="1"/>
          <p:nvPr/>
        </p:nvSpPr>
        <p:spPr>
          <a:xfrm>
            <a:off x="757050" y="198312"/>
            <a:ext cx="10824553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5163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Sentiment Analysis also reveals consumer concerns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C7A1FC-E929-BE0C-F6F8-00E0AC1DCFF8}"/>
              </a:ext>
            </a:extLst>
          </p:cNvPr>
          <p:cNvGrpSpPr/>
          <p:nvPr/>
        </p:nvGrpSpPr>
        <p:grpSpPr>
          <a:xfrm>
            <a:off x="6130761" y="1483360"/>
            <a:ext cx="5695478" cy="2184400"/>
            <a:chOff x="8632724" y="644051"/>
            <a:chExt cx="3238440" cy="548494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098E74-CFDD-4600-89A9-14B7AB55171F}"/>
                </a:ext>
              </a:extLst>
            </p:cNvPr>
            <p:cNvSpPr/>
            <p:nvPr/>
          </p:nvSpPr>
          <p:spPr>
            <a:xfrm>
              <a:off x="8669279" y="1215589"/>
              <a:ext cx="3037814" cy="3748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endParaRPr lang="en-US" sz="1250" dirty="0"/>
            </a:p>
            <a:p>
              <a:pPr marL="171450" indent="-171450"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sz="1250" dirty="0"/>
                <a:t>Battery performance received positive sentiments for both iPhone 14 and iPhone 15</a:t>
              </a:r>
            </a:p>
            <a:p>
              <a:pPr marL="171450" indent="-171450"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sz="1250" dirty="0"/>
                <a:t>Performance, including the new A17 bionic chip, seems to have garnered positive feedback</a:t>
              </a:r>
            </a:p>
            <a:p>
              <a:pPr marL="171450" indent="-171450"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sz="1250" dirty="0"/>
                <a:t>iPhone 15’s design was well-received, with negative sentiments surrounding iPhone 14's design</a:t>
              </a:r>
            </a:p>
            <a:p>
              <a:pPr marL="171450" indent="-171450"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sz="1250" dirty="0"/>
                <a:t>Storage capacity received positive feedback for both models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64E5AA2-0772-B670-B443-02802C519076}"/>
                </a:ext>
              </a:extLst>
            </p:cNvPr>
            <p:cNvSpPr/>
            <p:nvPr/>
          </p:nvSpPr>
          <p:spPr bwMode="gray">
            <a:xfrm>
              <a:off x="8632724" y="1044352"/>
              <a:ext cx="3238440" cy="5084648"/>
            </a:xfrm>
            <a:prstGeom prst="rect">
              <a:avLst/>
            </a:prstGeom>
            <a:noFill/>
            <a:ln w="9525" cap="flat" cmpd="sng" algn="ctr">
              <a:solidFill>
                <a:srgbClr val="005480"/>
              </a:solidFill>
              <a:prstDash val="solid"/>
              <a:headEnd/>
              <a:tailEnd/>
            </a:ln>
            <a:effectLst/>
          </p:spPr>
          <p:txBody>
            <a:bodyPr wrap="square" lIns="182880" tIns="274320" rIns="91440" bIns="45720" rtlCol="0" anchor="t">
              <a:noAutofit/>
            </a:bodyPr>
            <a:lstStyle/>
            <a:p>
              <a:pPr>
                <a:spcBef>
                  <a:spcPts val="1200"/>
                </a:spcBef>
                <a:spcAft>
                  <a:spcPts val="900"/>
                </a:spcAft>
                <a:defRPr/>
              </a:pPr>
              <a:endParaRPr kern="0">
                <a:solidFill>
                  <a:srgbClr val="53565A"/>
                </a:solidFill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7EC305-F52C-A4FC-205B-2339912F183A}"/>
                </a:ext>
              </a:extLst>
            </p:cNvPr>
            <p:cNvSpPr txBox="1"/>
            <p:nvPr/>
          </p:nvSpPr>
          <p:spPr>
            <a:xfrm>
              <a:off x="9250671" y="644051"/>
              <a:ext cx="2002545" cy="97184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  <a:defRPr sz="12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600" b="1" dirty="0">
                  <a:solidFill>
                    <a:srgbClr val="00629B"/>
                  </a:solidFill>
                  <a:latin typeface="Arial"/>
                </a:rPr>
                <a:t>What worked for iPhone 15 ?</a:t>
              </a:r>
            </a:p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  <a:defRPr sz="12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sz="1600" b="1" baseline="30000" dirty="0">
                <a:solidFill>
                  <a:srgbClr val="00629B"/>
                </a:solidFill>
                <a:latin typeface="Arial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7BC4DF-B460-846C-4EA2-10AC9298624C}"/>
              </a:ext>
            </a:extLst>
          </p:cNvPr>
          <p:cNvGrpSpPr/>
          <p:nvPr/>
        </p:nvGrpSpPr>
        <p:grpSpPr>
          <a:xfrm>
            <a:off x="6130760" y="3884815"/>
            <a:ext cx="5695478" cy="2220697"/>
            <a:chOff x="8632724" y="654956"/>
            <a:chExt cx="3238440" cy="54740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F88089D-9EDF-0FAD-3152-E0137AF2B3AC}"/>
                </a:ext>
              </a:extLst>
            </p:cNvPr>
            <p:cNvSpPr/>
            <p:nvPr/>
          </p:nvSpPr>
          <p:spPr>
            <a:xfrm>
              <a:off x="8669279" y="1215588"/>
              <a:ext cx="3037814" cy="47606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endParaRPr lang="en-US" sz="1250" dirty="0"/>
            </a:p>
            <a:p>
              <a:pPr marL="171450" indent="-171450"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sz="1250" dirty="0"/>
                <a:t>Security concerns led to a decline in customer sentiment compared to the previous model, which Apple aims to address with iOS upgrades</a:t>
              </a:r>
            </a:p>
            <a:p>
              <a:pPr marL="171450" indent="-171450"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sz="1250" dirty="0"/>
                <a:t>Heating issues were reported, impacting the positive sentiment regarding build quality</a:t>
              </a:r>
            </a:p>
            <a:p>
              <a:pPr marL="171450" indent="-171450"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sz="1250" dirty="0"/>
                <a:t>Negative sentiment towards iPhone 15's camera and a neutral perception of screen resolution suggest areas where the model did not meet customer expectations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47768A9-8205-C06F-2A53-F599C2FD178B}"/>
                </a:ext>
              </a:extLst>
            </p:cNvPr>
            <p:cNvSpPr/>
            <p:nvPr/>
          </p:nvSpPr>
          <p:spPr bwMode="gray">
            <a:xfrm>
              <a:off x="8632724" y="1044352"/>
              <a:ext cx="3238440" cy="5084648"/>
            </a:xfrm>
            <a:prstGeom prst="rect">
              <a:avLst/>
            </a:prstGeom>
            <a:noFill/>
            <a:ln w="9525" cap="flat" cmpd="sng" algn="ctr">
              <a:solidFill>
                <a:srgbClr val="005480"/>
              </a:solidFill>
              <a:prstDash val="solid"/>
              <a:headEnd/>
              <a:tailEnd/>
            </a:ln>
            <a:effectLst/>
          </p:spPr>
          <p:txBody>
            <a:bodyPr wrap="square" lIns="182880" tIns="274320" rIns="91440" bIns="45720" rtlCol="0" anchor="t">
              <a:noAutofit/>
            </a:bodyPr>
            <a:lstStyle/>
            <a:p>
              <a:pPr>
                <a:spcBef>
                  <a:spcPts val="1200"/>
                </a:spcBef>
                <a:spcAft>
                  <a:spcPts val="900"/>
                </a:spcAft>
                <a:defRPr/>
              </a:pPr>
              <a:endParaRPr kern="0">
                <a:solidFill>
                  <a:srgbClr val="53565A"/>
                </a:solidFill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4F4CC7-81F2-6855-F40F-B981A95AA3A1}"/>
                </a:ext>
              </a:extLst>
            </p:cNvPr>
            <p:cNvSpPr txBox="1"/>
            <p:nvPr/>
          </p:nvSpPr>
          <p:spPr>
            <a:xfrm>
              <a:off x="9284878" y="654956"/>
              <a:ext cx="2105889" cy="126226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  <a:defRPr sz="12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600" b="1" dirty="0">
                  <a:solidFill>
                    <a:srgbClr val="00629B"/>
                  </a:solidFill>
                  <a:latin typeface="Arial"/>
                </a:rPr>
                <a:t>What did NOT work for iPhone 15 ?</a:t>
              </a:r>
            </a:p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  <a:defRPr sz="12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sz="1600" b="1" baseline="30000" dirty="0">
                <a:solidFill>
                  <a:srgbClr val="00629B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93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FC7A1FC-E929-BE0C-F6F8-00E0AC1DCFF8}"/>
              </a:ext>
            </a:extLst>
          </p:cNvPr>
          <p:cNvGrpSpPr/>
          <p:nvPr/>
        </p:nvGrpSpPr>
        <p:grpSpPr>
          <a:xfrm>
            <a:off x="468246" y="993925"/>
            <a:ext cx="5858885" cy="2576884"/>
            <a:chOff x="8634676" y="96877"/>
            <a:chExt cx="3331353" cy="647046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098E74-CFDD-4600-89A9-14B7AB55171F}"/>
                </a:ext>
              </a:extLst>
            </p:cNvPr>
            <p:cNvSpPr/>
            <p:nvPr/>
          </p:nvSpPr>
          <p:spPr>
            <a:xfrm>
              <a:off x="8669279" y="1215589"/>
              <a:ext cx="3296750" cy="5351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1200" b="1" i="0" dirty="0">
                  <a:solidFill>
                    <a:srgbClr val="374151"/>
                  </a:solidFill>
                  <a:effectLst/>
                </a:rPr>
                <a:t>Topic 0 - iPhone Models:</a:t>
              </a:r>
              <a:r>
                <a:rPr lang="en-US" sz="1200" b="0" i="0" dirty="0">
                  <a:solidFill>
                    <a:srgbClr val="374151"/>
                  </a:solidFill>
                  <a:effectLst/>
                </a:rPr>
                <a:t> Customers compare various iPhone models, indicating demand for product diversity.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200" b="1" i="0" dirty="0">
                  <a:solidFill>
                    <a:srgbClr val="374151"/>
                  </a:solidFill>
                  <a:effectLst/>
                </a:rPr>
                <a:t>Topic 1 - Phone Life and Battery:</a:t>
              </a:r>
              <a:r>
                <a:rPr lang="en-US" sz="1200" b="0" i="0" dirty="0">
                  <a:solidFill>
                    <a:srgbClr val="374151"/>
                  </a:solidFill>
                  <a:effectLst/>
                </a:rPr>
                <a:t> Customers express concern about battery life, suggesting a need for optimization.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200" b="1" i="0" dirty="0">
                  <a:solidFill>
                    <a:srgbClr val="374151"/>
                  </a:solidFill>
                  <a:effectLst/>
                </a:rPr>
                <a:t>Topic 2 - Likability and Features:</a:t>
              </a:r>
              <a:r>
                <a:rPr lang="en-US" sz="1200" b="0" i="0" dirty="0">
                  <a:solidFill>
                    <a:srgbClr val="374151"/>
                  </a:solidFill>
                  <a:effectLst/>
                </a:rPr>
                <a:t> Customers discuss features they appreciate, an opportunity for effective marketing.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200" b="1" i="0" dirty="0">
                  <a:solidFill>
                    <a:srgbClr val="374151"/>
                  </a:solidFill>
                  <a:effectLst/>
                </a:rPr>
                <a:t>Topic 3 - Screen and Camera Quality:</a:t>
              </a:r>
              <a:r>
                <a:rPr lang="en-US" sz="1200" b="0" i="0" dirty="0">
                  <a:solidFill>
                    <a:srgbClr val="374151"/>
                  </a:solidFill>
                  <a:effectLst/>
                </a:rPr>
                <a:t> Discussions focus on screen and camera quality, offering areas for improvement.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200" b="1" i="0" dirty="0">
                  <a:solidFill>
                    <a:srgbClr val="374151"/>
                  </a:solidFill>
                  <a:effectLst/>
                </a:rPr>
                <a:t>Topic 4 - New iPhone Releases:</a:t>
              </a:r>
              <a:r>
                <a:rPr lang="en-US" sz="1200" b="0" i="0" dirty="0">
                  <a:solidFill>
                    <a:srgbClr val="374151"/>
                  </a:solidFill>
                  <a:effectLst/>
                </a:rPr>
                <a:t> Insights for product release planning and marketing strategies.</a:t>
              </a:r>
            </a:p>
            <a:p>
              <a:pPr>
                <a:spcAft>
                  <a:spcPts val="600"/>
                </a:spcAft>
              </a:pPr>
              <a:endParaRPr lang="en-US" sz="125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64E5AA2-0772-B670-B443-02802C519076}"/>
                </a:ext>
              </a:extLst>
            </p:cNvPr>
            <p:cNvSpPr/>
            <p:nvPr/>
          </p:nvSpPr>
          <p:spPr bwMode="gray">
            <a:xfrm>
              <a:off x="8634676" y="1086977"/>
              <a:ext cx="3302199" cy="5351752"/>
            </a:xfrm>
            <a:prstGeom prst="rect">
              <a:avLst/>
            </a:prstGeom>
            <a:noFill/>
            <a:ln w="9525" cap="flat" cmpd="sng" algn="ctr">
              <a:solidFill>
                <a:srgbClr val="005480"/>
              </a:solidFill>
              <a:prstDash val="solid"/>
              <a:headEnd/>
              <a:tailEnd/>
            </a:ln>
            <a:effectLst/>
          </p:spPr>
          <p:txBody>
            <a:bodyPr wrap="square" lIns="182880" tIns="274320" rIns="91440" bIns="45720" rtlCol="0" anchor="t">
              <a:noAutofit/>
            </a:bodyPr>
            <a:lstStyle/>
            <a:p>
              <a:pPr>
                <a:spcBef>
                  <a:spcPts val="1200"/>
                </a:spcBef>
                <a:spcAft>
                  <a:spcPts val="900"/>
                </a:spcAft>
                <a:defRPr/>
              </a:pPr>
              <a:endParaRPr kern="0">
                <a:solidFill>
                  <a:srgbClr val="53565A"/>
                </a:solidFill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7EC305-F52C-A4FC-205B-2339912F183A}"/>
                </a:ext>
              </a:extLst>
            </p:cNvPr>
            <p:cNvSpPr txBox="1"/>
            <p:nvPr/>
          </p:nvSpPr>
          <p:spPr>
            <a:xfrm>
              <a:off x="9250671" y="96877"/>
              <a:ext cx="2039294" cy="126226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  <a:defRPr sz="12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600" b="1" dirty="0">
                  <a:solidFill>
                    <a:srgbClr val="00629B"/>
                  </a:solidFill>
                  <a:latin typeface="Arial"/>
                </a:rPr>
                <a:t>iPhone14</a:t>
              </a:r>
            </a:p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  <a:defRPr sz="12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sz="1600" b="1" baseline="30000" dirty="0">
                <a:solidFill>
                  <a:srgbClr val="00629B"/>
                </a:solidFill>
                <a:latin typeface="Arial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7BC4DF-B460-846C-4EA2-10AC9298624C}"/>
              </a:ext>
            </a:extLst>
          </p:cNvPr>
          <p:cNvGrpSpPr/>
          <p:nvPr/>
        </p:nvGrpSpPr>
        <p:grpSpPr>
          <a:xfrm>
            <a:off x="468247" y="3556858"/>
            <a:ext cx="5807612" cy="2454167"/>
            <a:chOff x="8632724" y="408393"/>
            <a:chExt cx="3302199" cy="604955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F88089D-9EDF-0FAD-3152-E0137AF2B3AC}"/>
                </a:ext>
              </a:extLst>
            </p:cNvPr>
            <p:cNvSpPr/>
            <p:nvPr/>
          </p:nvSpPr>
          <p:spPr>
            <a:xfrm>
              <a:off x="8669280" y="1033434"/>
              <a:ext cx="3037814" cy="54245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374151"/>
                </a:solidFill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200" b="1" i="0" dirty="0">
                  <a:solidFill>
                    <a:srgbClr val="374151"/>
                  </a:solidFill>
                  <a:effectLst/>
                </a:rPr>
                <a:t>Topic 0 - Unique Features:</a:t>
              </a:r>
              <a:r>
                <a:rPr lang="en-US" sz="1200" b="0" i="0" dirty="0">
                  <a:solidFill>
                    <a:srgbClr val="374151"/>
                  </a:solidFill>
                  <a:effectLst/>
                </a:rPr>
                <a:t> Customers discuss unique aspects of iPhone 15, an opportunity for highlighting these in marketing.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200" b="1" i="0" dirty="0">
                  <a:solidFill>
                    <a:srgbClr val="374151"/>
                  </a:solidFill>
                  <a:effectLst/>
                </a:rPr>
                <a:t>Topic 1 - Fast Charging and USB:</a:t>
              </a:r>
              <a:r>
                <a:rPr lang="en-US" sz="1200" b="0" i="0" dirty="0">
                  <a:solidFill>
                    <a:srgbClr val="374151"/>
                  </a:solidFill>
                  <a:effectLst/>
                </a:rPr>
                <a:t> Discussions about fast charging and USB compatibility, marketing focus areas.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200" b="1" i="0" dirty="0">
                  <a:solidFill>
                    <a:srgbClr val="374151"/>
                  </a:solidFill>
                  <a:effectLst/>
                </a:rPr>
                <a:t>Topic 2 - iPhone 15 Features:</a:t>
              </a:r>
              <a:r>
                <a:rPr lang="en-US" sz="1200" b="0" i="0" dirty="0">
                  <a:solidFill>
                    <a:srgbClr val="374151"/>
                  </a:solidFill>
                  <a:effectLst/>
                </a:rPr>
                <a:t> Insights on key features, valuable for effective marketing.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200" b="1" i="0" dirty="0">
                  <a:solidFill>
                    <a:srgbClr val="374151"/>
                  </a:solidFill>
                  <a:effectLst/>
                </a:rPr>
                <a:t>Topic 3 - USB and Android:</a:t>
              </a:r>
              <a:r>
                <a:rPr lang="en-US" sz="1200" b="0" i="0" dirty="0">
                  <a:solidFill>
                    <a:srgbClr val="374151"/>
                  </a:solidFill>
                  <a:effectLst/>
                </a:rPr>
                <a:t> Discussions on device compatibility, a chance to attract Android users.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200" b="1" i="0" dirty="0">
                  <a:solidFill>
                    <a:srgbClr val="374151"/>
                  </a:solidFill>
                  <a:effectLst/>
                </a:rPr>
                <a:t>Topic 4 - Camera and Button Layout:</a:t>
              </a:r>
              <a:r>
                <a:rPr lang="en-US" sz="1200" b="0" i="0" dirty="0">
                  <a:solidFill>
                    <a:srgbClr val="374151"/>
                  </a:solidFill>
                  <a:effectLst/>
                </a:rPr>
                <a:t> Customer opinions on camera and button layout, areas for improvement.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47768A9-8205-C06F-2A53-F599C2FD178B}"/>
                </a:ext>
              </a:extLst>
            </p:cNvPr>
            <p:cNvSpPr/>
            <p:nvPr/>
          </p:nvSpPr>
          <p:spPr bwMode="gray">
            <a:xfrm>
              <a:off x="8632724" y="1044349"/>
              <a:ext cx="3302199" cy="5413593"/>
            </a:xfrm>
            <a:prstGeom prst="rect">
              <a:avLst/>
            </a:prstGeom>
            <a:noFill/>
            <a:ln w="9525" cap="flat" cmpd="sng" algn="ctr">
              <a:solidFill>
                <a:srgbClr val="005480"/>
              </a:solidFill>
              <a:prstDash val="solid"/>
              <a:headEnd/>
              <a:tailEnd/>
            </a:ln>
            <a:effectLst/>
          </p:spPr>
          <p:txBody>
            <a:bodyPr wrap="square" lIns="182880" tIns="274320" rIns="91440" bIns="45720" rtlCol="0" anchor="t">
              <a:noAutofit/>
            </a:bodyPr>
            <a:lstStyle/>
            <a:p>
              <a:pPr>
                <a:spcBef>
                  <a:spcPts val="1200"/>
                </a:spcBef>
                <a:spcAft>
                  <a:spcPts val="900"/>
                </a:spcAft>
                <a:defRPr/>
              </a:pPr>
              <a:endParaRPr kern="0">
                <a:solidFill>
                  <a:srgbClr val="53565A"/>
                </a:solidFill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4F4CC7-81F2-6855-F40F-B981A95AA3A1}"/>
                </a:ext>
              </a:extLst>
            </p:cNvPr>
            <p:cNvSpPr txBox="1"/>
            <p:nvPr/>
          </p:nvSpPr>
          <p:spPr>
            <a:xfrm>
              <a:off x="9152117" y="408393"/>
              <a:ext cx="2072138" cy="123916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  <a:defRPr sz="12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600" b="1" dirty="0">
                  <a:solidFill>
                    <a:srgbClr val="00629B"/>
                  </a:solidFill>
                  <a:latin typeface="Arial"/>
                </a:rPr>
                <a:t>iPhone15</a:t>
              </a:r>
            </a:p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  <a:defRPr sz="12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sz="1600" b="1" baseline="30000" dirty="0">
                <a:solidFill>
                  <a:srgbClr val="00629B"/>
                </a:solidFill>
                <a:latin typeface="Arial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4459D28-9FF4-31E5-D723-EAB8D565EC7E}"/>
              </a:ext>
            </a:extLst>
          </p:cNvPr>
          <p:cNvSpPr txBox="1"/>
          <p:nvPr/>
        </p:nvSpPr>
        <p:spPr>
          <a:xfrm>
            <a:off x="6837528" y="1510256"/>
            <a:ext cx="46948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374151"/>
                </a:solidFill>
                <a:effectLst/>
              </a:rPr>
              <a:t>Business Value and Implications</a:t>
            </a:r>
          </a:p>
          <a:p>
            <a:endParaRPr lang="en-US" sz="1400" b="1" u="sng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</a:rPr>
              <a:t>These insights help Apple understand customer preferences and concerns, enabling product improvements tailored to customer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</a:rPr>
              <a:t>The identified unique features can be highlighted in marketing to differentiate iPhone models from competitors.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</a:rPr>
              <a:t>Emphasizing fast charging and USB compatibility can attract tech-savvy consumers.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</a:rPr>
              <a:t>By addressing concerns related to battery life, screen quality, and camera features, Apple can enhance overall customer satisfaction and loyalty.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</a:rPr>
              <a:t>Understanding the switch from Android provides an opportunity to tailor marketing efforts to target a broader audience.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</a:rPr>
              <a:t>Effective communication of new releases and their features is vital for maintaining customer interest and loyalty.</a:t>
            </a:r>
          </a:p>
          <a:p>
            <a:endParaRPr lang="en-US" sz="1400" dirty="0">
              <a:solidFill>
                <a:srgbClr val="374151"/>
              </a:solidFill>
            </a:endParaRPr>
          </a:p>
        </p:txBody>
      </p:sp>
      <p:sp>
        <p:nvSpPr>
          <p:cNvPr id="2" name="Google Shape;164;p13">
            <a:extLst>
              <a:ext uri="{FF2B5EF4-FFF2-40B4-BE49-F238E27FC236}">
                <a16:creationId xmlns:a16="http://schemas.microsoft.com/office/drawing/2014/main" id="{02A7A23E-640A-4DA0-C0B8-1C1AF70DE34B}"/>
              </a:ext>
            </a:extLst>
          </p:cNvPr>
          <p:cNvSpPr txBox="1"/>
          <p:nvPr/>
        </p:nvSpPr>
        <p:spPr>
          <a:xfrm>
            <a:off x="264160" y="198312"/>
            <a:ext cx="11805920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5163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Topics Extracted using LDA Analysis will help Internal Business</a:t>
            </a:r>
          </a:p>
        </p:txBody>
      </p:sp>
    </p:spTree>
    <p:extLst>
      <p:ext uri="{BB962C8B-B14F-4D97-AF65-F5344CB8AC3E}">
        <p14:creationId xmlns:p14="http://schemas.microsoft.com/office/powerpoint/2010/main" val="108683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FC7A1FC-E929-BE0C-F6F8-00E0AC1DCFF8}"/>
              </a:ext>
            </a:extLst>
          </p:cNvPr>
          <p:cNvGrpSpPr/>
          <p:nvPr/>
        </p:nvGrpSpPr>
        <p:grpSpPr>
          <a:xfrm>
            <a:off x="420841" y="1195516"/>
            <a:ext cx="5862318" cy="2576884"/>
            <a:chOff x="8632724" y="96877"/>
            <a:chExt cx="3333305" cy="647046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098E74-CFDD-4600-89A9-14B7AB55171F}"/>
                </a:ext>
              </a:extLst>
            </p:cNvPr>
            <p:cNvSpPr/>
            <p:nvPr/>
          </p:nvSpPr>
          <p:spPr>
            <a:xfrm>
              <a:off x="8669279" y="1215589"/>
              <a:ext cx="3296750" cy="5351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b="1" i="0" dirty="0">
                  <a:solidFill>
                    <a:srgbClr val="374151"/>
                  </a:solidFill>
                  <a:effectLst/>
                </a:rPr>
                <a:t>Topic 0</a:t>
              </a:r>
              <a:r>
                <a:rPr lang="en-US" sz="1200" b="0" i="0" dirty="0">
                  <a:solidFill>
                    <a:srgbClr val="374151"/>
                  </a:solidFill>
                  <a:effectLst/>
                </a:rPr>
                <a:t> - General Observations and Music: Discusses music in an advertisement, similarities to iPhone 13, and discontinuation of the iPhone Mini.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b="1" i="0" dirty="0">
                  <a:solidFill>
                    <a:srgbClr val="374151"/>
                  </a:solidFill>
                  <a:effectLst/>
                </a:rPr>
                <a:t>Topic 1</a:t>
              </a:r>
              <a:r>
                <a:rPr lang="en-US" sz="1200" b="0" i="0" dirty="0">
                  <a:solidFill>
                    <a:srgbClr val="374151"/>
                  </a:solidFill>
                  <a:effectLst/>
                </a:rPr>
                <a:t> - Design and Display Innovations: Highlights subtle color choices and creative solutions for addressing the notch.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b="1" i="0" dirty="0">
                  <a:solidFill>
                    <a:srgbClr val="374151"/>
                  </a:solidFill>
                  <a:effectLst/>
                </a:rPr>
                <a:t>Topic 2 </a:t>
              </a:r>
              <a:r>
                <a:rPr lang="en-US" sz="1200" b="0" i="0" dirty="0">
                  <a:solidFill>
                    <a:srgbClr val="374151"/>
                  </a:solidFill>
                  <a:effectLst/>
                </a:rPr>
                <a:t>- Value Proposition and Pricing: Concerns about European pricing and minimal upgrades.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b="1" i="0" dirty="0">
                  <a:solidFill>
                    <a:srgbClr val="374151"/>
                  </a:solidFill>
                  <a:effectLst/>
                </a:rPr>
                <a:t>Topic 3</a:t>
              </a:r>
              <a:r>
                <a:rPr lang="en-US" sz="1200" b="0" i="0" dirty="0">
                  <a:solidFill>
                    <a:srgbClr val="374151"/>
                  </a:solidFill>
                  <a:effectLst/>
                </a:rPr>
                <a:t> - Features and Missing Upgrades: Noting the notch and the absence of USB-C.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b="1" i="0" dirty="0">
                  <a:solidFill>
                    <a:srgbClr val="374151"/>
                  </a:solidFill>
                  <a:effectLst/>
                </a:rPr>
                <a:t>Topic 4</a:t>
              </a:r>
              <a:r>
                <a:rPr lang="en-US" sz="1200" b="0" i="0" dirty="0">
                  <a:solidFill>
                    <a:srgbClr val="374151"/>
                  </a:solidFill>
                  <a:effectLst/>
                </a:rPr>
                <a:t> - Technical Specifications: Focuses on specific technical details and specs</a:t>
              </a:r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.</a:t>
              </a:r>
            </a:p>
            <a:p>
              <a:pPr marL="171450" indent="-171450"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endParaRPr lang="en-US" sz="125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64E5AA2-0772-B670-B443-02802C519076}"/>
                </a:ext>
              </a:extLst>
            </p:cNvPr>
            <p:cNvSpPr/>
            <p:nvPr/>
          </p:nvSpPr>
          <p:spPr bwMode="gray">
            <a:xfrm>
              <a:off x="8632724" y="1044352"/>
              <a:ext cx="3238440" cy="5084648"/>
            </a:xfrm>
            <a:prstGeom prst="rect">
              <a:avLst/>
            </a:prstGeom>
            <a:noFill/>
            <a:ln w="9525" cap="flat" cmpd="sng" algn="ctr">
              <a:solidFill>
                <a:srgbClr val="005480"/>
              </a:solidFill>
              <a:prstDash val="solid"/>
              <a:headEnd/>
              <a:tailEnd/>
            </a:ln>
            <a:effectLst/>
          </p:spPr>
          <p:txBody>
            <a:bodyPr wrap="square" lIns="182880" tIns="274320" rIns="91440" bIns="45720" rtlCol="0" anchor="t">
              <a:noAutofit/>
            </a:bodyPr>
            <a:lstStyle/>
            <a:p>
              <a:pPr>
                <a:spcBef>
                  <a:spcPts val="1200"/>
                </a:spcBef>
                <a:spcAft>
                  <a:spcPts val="900"/>
                </a:spcAft>
                <a:defRPr/>
              </a:pPr>
              <a:endParaRPr kern="0">
                <a:solidFill>
                  <a:srgbClr val="53565A"/>
                </a:solidFill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7EC305-F52C-A4FC-205B-2339912F183A}"/>
                </a:ext>
              </a:extLst>
            </p:cNvPr>
            <p:cNvSpPr txBox="1"/>
            <p:nvPr/>
          </p:nvSpPr>
          <p:spPr>
            <a:xfrm>
              <a:off x="9250671" y="96877"/>
              <a:ext cx="1719288" cy="126226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  <a:defRPr sz="12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600" b="1" dirty="0">
                  <a:solidFill>
                    <a:srgbClr val="00629B"/>
                  </a:solidFill>
                  <a:latin typeface="Arial"/>
                </a:rPr>
                <a:t>iPhone14</a:t>
              </a:r>
            </a:p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  <a:defRPr sz="12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sz="1600" b="1" baseline="30000" dirty="0">
                <a:solidFill>
                  <a:srgbClr val="00629B"/>
                </a:solidFill>
                <a:latin typeface="Arial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7BC4DF-B460-846C-4EA2-10AC9298624C}"/>
              </a:ext>
            </a:extLst>
          </p:cNvPr>
          <p:cNvGrpSpPr/>
          <p:nvPr/>
        </p:nvGrpSpPr>
        <p:grpSpPr>
          <a:xfrm>
            <a:off x="400522" y="3805110"/>
            <a:ext cx="5695478" cy="2320722"/>
            <a:chOff x="8632724" y="408393"/>
            <a:chExt cx="3238440" cy="572060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F88089D-9EDF-0FAD-3152-E0137AF2B3AC}"/>
                </a:ext>
              </a:extLst>
            </p:cNvPr>
            <p:cNvSpPr/>
            <p:nvPr/>
          </p:nvSpPr>
          <p:spPr>
            <a:xfrm>
              <a:off x="8669280" y="1033434"/>
              <a:ext cx="3037814" cy="4969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374151"/>
                </a:solidFill>
                <a:latin typeface="Söhne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374151"/>
                  </a:solidFill>
                </a:rPr>
                <a:t>Topic 0</a:t>
              </a:r>
              <a:r>
                <a:rPr lang="en-US" sz="1200" dirty="0">
                  <a:solidFill>
                    <a:srgbClr val="374151"/>
                  </a:solidFill>
                </a:rPr>
                <a:t> - Features and Quality Reporting: Discusses features, battery life, and quality reporting.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374151"/>
                  </a:solidFill>
                </a:rPr>
                <a:t>Topic 1</a:t>
              </a:r>
              <a:r>
                <a:rPr lang="en-US" sz="1200" dirty="0">
                  <a:solidFill>
                    <a:srgbClr val="374151"/>
                  </a:solidFill>
                </a:rPr>
                <a:t> - Device Evolution and Price Points: Explores iPhone's evolution and price barriers.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374151"/>
                  </a:solidFill>
                </a:rPr>
                <a:t>Topic 2</a:t>
              </a:r>
              <a:r>
                <a:rPr lang="en-US" sz="1200" dirty="0">
                  <a:solidFill>
                    <a:srgbClr val="374151"/>
                  </a:solidFill>
                </a:rPr>
                <a:t> - Design and Aesthetics: Focuses on visual and tactile aspects.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374151"/>
                  </a:solidFill>
                </a:rPr>
                <a:t>Topic 3</a:t>
              </a:r>
              <a:r>
                <a:rPr lang="en-US" sz="1200" dirty="0">
                  <a:solidFill>
                    <a:srgbClr val="374151"/>
                  </a:solidFill>
                </a:rPr>
                <a:t> - New Features and Innovations: Introduces innovative features like the Dynamic Island.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374151"/>
                  </a:solidFill>
                </a:rPr>
                <a:t>Topic 4</a:t>
              </a:r>
              <a:r>
                <a:rPr lang="en-US" sz="1200" dirty="0">
                  <a:solidFill>
                    <a:srgbClr val="374151"/>
                  </a:solidFill>
                </a:rPr>
                <a:t> - Colors and Design Choices: Explores color options and design preferences.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47768A9-8205-C06F-2A53-F599C2FD178B}"/>
                </a:ext>
              </a:extLst>
            </p:cNvPr>
            <p:cNvSpPr/>
            <p:nvPr/>
          </p:nvSpPr>
          <p:spPr bwMode="gray">
            <a:xfrm>
              <a:off x="8632724" y="1044352"/>
              <a:ext cx="3238440" cy="5084648"/>
            </a:xfrm>
            <a:prstGeom prst="rect">
              <a:avLst/>
            </a:prstGeom>
            <a:noFill/>
            <a:ln w="9525" cap="flat" cmpd="sng" algn="ctr">
              <a:solidFill>
                <a:srgbClr val="005480"/>
              </a:solidFill>
              <a:prstDash val="solid"/>
              <a:headEnd/>
              <a:tailEnd/>
            </a:ln>
            <a:effectLst/>
          </p:spPr>
          <p:txBody>
            <a:bodyPr wrap="square" lIns="182880" tIns="274320" rIns="91440" bIns="45720" rtlCol="0" anchor="t">
              <a:noAutofit/>
            </a:bodyPr>
            <a:lstStyle/>
            <a:p>
              <a:pPr>
                <a:spcBef>
                  <a:spcPts val="1200"/>
                </a:spcBef>
                <a:spcAft>
                  <a:spcPts val="900"/>
                </a:spcAft>
                <a:defRPr/>
              </a:pPr>
              <a:endParaRPr kern="0">
                <a:solidFill>
                  <a:srgbClr val="53565A"/>
                </a:solidFill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4F4CC7-81F2-6855-F40F-B981A95AA3A1}"/>
                </a:ext>
              </a:extLst>
            </p:cNvPr>
            <p:cNvSpPr txBox="1"/>
            <p:nvPr/>
          </p:nvSpPr>
          <p:spPr>
            <a:xfrm>
              <a:off x="9152117" y="408393"/>
              <a:ext cx="2072138" cy="123916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  <a:defRPr sz="12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600" b="1" dirty="0">
                  <a:solidFill>
                    <a:srgbClr val="00629B"/>
                  </a:solidFill>
                  <a:latin typeface="Arial"/>
                </a:rPr>
                <a:t>iPhone15</a:t>
              </a:r>
            </a:p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  <a:defRPr sz="12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sz="1600" b="1" baseline="30000" dirty="0">
                <a:solidFill>
                  <a:srgbClr val="00629B"/>
                </a:solidFill>
                <a:latin typeface="Arial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4459D28-9FF4-31E5-D723-EAB8D565EC7E}"/>
              </a:ext>
            </a:extLst>
          </p:cNvPr>
          <p:cNvSpPr txBox="1"/>
          <p:nvPr/>
        </p:nvSpPr>
        <p:spPr>
          <a:xfrm>
            <a:off x="6837528" y="1510256"/>
            <a:ext cx="53544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374151"/>
                </a:solidFill>
                <a:latin typeface="Söhne"/>
              </a:rPr>
              <a:t>Sentiment Analysis on Topic 0 – </a:t>
            </a:r>
            <a:r>
              <a:rPr lang="en-US" sz="1400" b="1" u="sng" dirty="0" err="1">
                <a:solidFill>
                  <a:srgbClr val="374151"/>
                </a:solidFill>
                <a:latin typeface="Söhne"/>
              </a:rPr>
              <a:t>iphone</a:t>
            </a:r>
            <a:r>
              <a:rPr lang="en-US" sz="1400" b="1" u="sng" dirty="0">
                <a:solidFill>
                  <a:srgbClr val="374151"/>
                </a:solidFill>
                <a:latin typeface="Söhne"/>
              </a:rPr>
              <a:t> 15</a:t>
            </a:r>
          </a:p>
          <a:p>
            <a:endParaRPr lang="en-US" sz="1400" b="1" u="sng" dirty="0">
              <a:solidFill>
                <a:srgbClr val="374151"/>
              </a:solidFill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74151"/>
                </a:solidFill>
              </a:rPr>
              <a:t>When examining the "Features and Quality Reporting" (Topic 0) within iPhone 15 reviews, it becomes evident that a substantial portion of the feedback holds a negative sentiment. Specifically, 38% of users appear dissatisfied, expressing reservations about the features, battery life, and the overall quality of reporting. These criticisms underscore the need for enhancements in these areas.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306" y="3310466"/>
            <a:ext cx="4903783" cy="3261254"/>
          </a:xfrm>
          <a:prstGeom prst="rect">
            <a:avLst/>
          </a:prstGeom>
        </p:spPr>
      </p:pic>
      <p:sp>
        <p:nvSpPr>
          <p:cNvPr id="3" name="Google Shape;164;p13">
            <a:extLst>
              <a:ext uri="{FF2B5EF4-FFF2-40B4-BE49-F238E27FC236}">
                <a16:creationId xmlns:a16="http://schemas.microsoft.com/office/drawing/2014/main" id="{E5028BBA-462C-65A7-3611-F36A708F3DBE}"/>
              </a:ext>
            </a:extLst>
          </p:cNvPr>
          <p:cNvSpPr txBox="1"/>
          <p:nvPr/>
        </p:nvSpPr>
        <p:spPr>
          <a:xfrm>
            <a:off x="264160" y="198312"/>
            <a:ext cx="11805920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5163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Topics Extracted using BERT Embeddings</a:t>
            </a:r>
          </a:p>
        </p:txBody>
      </p:sp>
    </p:spTree>
    <p:extLst>
      <p:ext uri="{BB962C8B-B14F-4D97-AF65-F5344CB8AC3E}">
        <p14:creationId xmlns:p14="http://schemas.microsoft.com/office/powerpoint/2010/main" val="135696200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llow E-Wallet Project Proposal by Slidesgo">
  <a:themeElements>
    <a:clrScheme name="Simple Light">
      <a:dk1>
        <a:srgbClr val="162535"/>
      </a:dk1>
      <a:lt1>
        <a:srgbClr val="FBF9EA"/>
      </a:lt1>
      <a:dk2>
        <a:srgbClr val="ECBD2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62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4330</TotalTime>
  <Words>1382</Words>
  <Application>Microsoft Macintosh PowerPoint</Application>
  <PresentationFormat>Widescreen</PresentationFormat>
  <Paragraphs>197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32" baseType="lpstr">
      <vt:lpstr>Arial</vt:lpstr>
      <vt:lpstr>Bebas Neue</vt:lpstr>
      <vt:lpstr>Calibri</vt:lpstr>
      <vt:lpstr>Fira Sans</vt:lpstr>
      <vt:lpstr>Fira Sans Extra Condensed</vt:lpstr>
      <vt:lpstr>Fira Sans Medium</vt:lpstr>
      <vt:lpstr>Fira Sans SemiBold</vt:lpstr>
      <vt:lpstr>Helvetica Neue</vt:lpstr>
      <vt:lpstr>Lexend Deca</vt:lpstr>
      <vt:lpstr>Lexend Deca Light</vt:lpstr>
      <vt:lpstr>Montserrat</vt:lpstr>
      <vt:lpstr>Mukta ExtraBold</vt:lpstr>
      <vt:lpstr>Open Sans</vt:lpstr>
      <vt:lpstr>Poppins</vt:lpstr>
      <vt:lpstr>PT Sans</vt:lpstr>
      <vt:lpstr>Roboto</vt:lpstr>
      <vt:lpstr>Roboto Condensed</vt:lpstr>
      <vt:lpstr>Söhne</vt:lpstr>
      <vt:lpstr>Wingdings</vt:lpstr>
      <vt:lpstr>Technology Infographics by Slidesgo</vt:lpstr>
      <vt:lpstr>Yellow E-Wallet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Sahu</dc:creator>
  <cp:lastModifiedBy>Sethi, Arushi</cp:lastModifiedBy>
  <cp:revision>179</cp:revision>
  <dcterms:created xsi:type="dcterms:W3CDTF">2023-10-07T15:08:04Z</dcterms:created>
  <dcterms:modified xsi:type="dcterms:W3CDTF">2023-12-30T00:38:25Z</dcterms:modified>
</cp:coreProperties>
</file>