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E5A"/>
    <a:srgbClr val="E81453"/>
    <a:srgbClr val="B30C7D"/>
    <a:srgbClr val="FF66FF"/>
    <a:srgbClr val="970F93"/>
    <a:srgbClr val="C60A6F"/>
    <a:srgbClr val="B30C7E"/>
    <a:srgbClr val="EC414B"/>
    <a:srgbClr val="E80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8480-47DA-4D02-8861-A5DB8C300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84139-7944-4A3C-BBFD-D27AA6BCA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D833-234E-4CF9-B216-915FB2E1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9F34-90DC-4ADE-96A0-393A9597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A6A1-3264-42BB-9562-ADBFE13A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BB21-1CBC-43D7-934B-A515F335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F023D-D2DD-4E98-8722-B30D8F36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E24E-EE89-4665-BBFD-3102773C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3A3BE-064D-49AB-A993-34149C2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C8C07-8677-4280-B113-2E35DF61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1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711D9-0E0B-43EE-A5A4-98E1EA76B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61C5-A8BE-444F-A3B4-F4D1141FB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21B0E-7027-431A-8CA9-1CD4B5FA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7F501-CA84-478B-B4E9-24007EBC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B2C0-DED5-4545-AD30-AC544036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B86A8-A2F0-4502-9880-6741D223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BA7A-713C-4C7E-9C47-66F1DA30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63924-8B33-422F-9114-4B457C11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8978-C46C-482A-AFF6-6D58B12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98516-6FA7-4763-B261-0E5D1F25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3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F0C1-68F8-4FF5-BD44-A2313EBE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F9B8-CB32-4FD1-A5E2-D87DCE11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F376-6BA3-49D2-88B0-4DED2C92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2396-AA92-4DFE-B085-F1EE6D2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565D4-795D-46E9-BAA0-79A9233B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CE62-4CF7-4A1B-9CE4-7E28867A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16DE2-B6CA-44EA-BC2B-6EC0239A5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BB51B-B106-4BCE-9801-9D674E808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3219E-81FE-44EE-B9FA-64167151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806AD-F054-4D96-898E-9447F180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5779-93D6-4237-8286-77F08D0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CCBD-4E3D-49BD-AFE3-906132CC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AA556-E8EB-4B87-BF82-BF6B7200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3258-E37D-4219-9AC0-45F593BFF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19287-49D1-4F18-B5DA-CB8A83D3E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09EDB-1DFE-4426-98E6-4EB1BB76C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CDF2B-39F0-465A-93D1-5A29B6E8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00CB9-AD32-4F8A-9AA8-80851D6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FAE61-C29F-4E1C-AB5F-6B313B60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8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0912-047F-4064-97A0-61DCAF78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CEC1E-05CF-4C3C-A8AB-965557F0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205B-F72E-464B-99DB-EE9691CB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0C95D-EE66-43C7-AEA0-3854A3A3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7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C701B-D405-4BF6-B02B-1CF441C08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6EA01-5415-4D2C-A54E-1C674E58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6AFE-16C3-44EB-B123-2759AE9A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3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8470-8B9F-44DF-BDE6-5957E0A2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A5A2-C0BE-4D0C-85F2-A581829A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9E458-7EC6-4608-88C8-B63A982BF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43E7E-4041-444F-BFC4-0EBE48A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03FB-42EC-40F9-8322-65BA5454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28E42-45EA-43E5-904D-2E59CE2E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AF72-9371-4ACC-9C20-F7498195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563E7-2E26-4F1C-AD88-0DBEE46A1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CF49-6AED-4847-A193-19575505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0BA46-C863-4A0D-B454-8A186175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C25F4-555E-42A0-8C95-62A0AA53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C954-9C16-4EFE-929E-0F5EA56F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9B739E-AE4E-4F63-B63C-3A413245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2606-836D-46DA-9824-81CCBB49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76A9-0E7B-4E9B-A75A-7B9C68C1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3199-0179-4F5B-BFDC-C730DC4B7C15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A882-D8CF-4696-9A8B-C7D5E2064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91278-D5A5-4775-8A00-5B243EB97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0BC9D-0F4E-4A00-9247-CE3F4A579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1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A40D4C-1E2B-42B4-85C4-CD5A3E7BF7E1}"/>
              </a:ext>
            </a:extLst>
          </p:cNvPr>
          <p:cNvSpPr txBox="1"/>
          <p:nvPr/>
        </p:nvSpPr>
        <p:spPr>
          <a:xfrm>
            <a:off x="884265" y="129563"/>
            <a:ext cx="11196118" cy="46166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Analyze data containing information of nearly 1000 influencers and predict the number of likes a post will generate by understanding the marketing industry and engagement of small and big influencers.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C2A85-84A8-4F0C-A86D-DE67523B7552}"/>
              </a:ext>
            </a:extLst>
          </p:cNvPr>
          <p:cNvSpPr txBox="1"/>
          <p:nvPr/>
        </p:nvSpPr>
        <p:spPr>
          <a:xfrm>
            <a:off x="103031" y="883467"/>
            <a:ext cx="5563673" cy="466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 b="1">
                <a:solidFill>
                  <a:srgbClr val="7030A0"/>
                </a:solidFill>
              </a:defRPr>
            </a:lvl1pPr>
          </a:lstStyle>
          <a:p>
            <a:pPr lvl="1"/>
            <a:endParaRPr lang="en-US" sz="1200" dirty="0"/>
          </a:p>
          <a:p>
            <a:pPr lvl="1"/>
            <a:endParaRPr lang="en-US" sz="1200" b="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0604F-2A2A-4770-BE20-C03B451DE297}"/>
              </a:ext>
            </a:extLst>
          </p:cNvPr>
          <p:cNvSpPr txBox="1"/>
          <p:nvPr/>
        </p:nvSpPr>
        <p:spPr>
          <a:xfrm>
            <a:off x="286602" y="750137"/>
            <a:ext cx="1761139" cy="2769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Data Wrangling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568BEC-83C7-4CE0-AABD-C8E649457C87}"/>
              </a:ext>
            </a:extLst>
          </p:cNvPr>
          <p:cNvSpPr/>
          <p:nvPr/>
        </p:nvSpPr>
        <p:spPr>
          <a:xfrm>
            <a:off x="372461" y="1160468"/>
            <a:ext cx="330558" cy="420624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29814C-0E59-43F4-A681-9F889E63662F}"/>
              </a:ext>
            </a:extLst>
          </p:cNvPr>
          <p:cNvSpPr/>
          <p:nvPr/>
        </p:nvSpPr>
        <p:spPr>
          <a:xfrm>
            <a:off x="286602" y="1214435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E4BF7D-094B-459D-A707-B43CAAF1DB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180" y="1260155"/>
            <a:ext cx="469613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956102E-B689-4DCC-9F19-5B5DD0F27CF1}"/>
              </a:ext>
            </a:extLst>
          </p:cNvPr>
          <p:cNvSpPr txBox="1"/>
          <p:nvPr/>
        </p:nvSpPr>
        <p:spPr>
          <a:xfrm>
            <a:off x="884265" y="1255690"/>
            <a:ext cx="104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7030A0"/>
                </a:solidFill>
              </a:rPr>
              <a:t>Discovering &amp; Structuring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4E1A19-E921-44B8-8DA9-E58C6E1167BD}"/>
              </a:ext>
            </a:extLst>
          </p:cNvPr>
          <p:cNvSpPr txBox="1"/>
          <p:nvPr/>
        </p:nvSpPr>
        <p:spPr>
          <a:xfrm>
            <a:off x="1931831" y="1134263"/>
            <a:ext cx="3631842" cy="731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21 independent and 1 dependent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16539 records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Target column – Number of likes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973 unique users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AB46B22-B11C-4DCD-80C4-BDF5B2611397}"/>
              </a:ext>
            </a:extLst>
          </p:cNvPr>
          <p:cNvSpPr/>
          <p:nvPr/>
        </p:nvSpPr>
        <p:spPr>
          <a:xfrm>
            <a:off x="290714" y="2027376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CDB6FE-B344-430B-B23A-0F941606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154" y="2143169"/>
            <a:ext cx="365760" cy="3657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ABCC50D-2662-414C-AAC7-F31B91A7268B}"/>
              </a:ext>
            </a:extLst>
          </p:cNvPr>
          <p:cNvSpPr txBox="1"/>
          <p:nvPr/>
        </p:nvSpPr>
        <p:spPr>
          <a:xfrm>
            <a:off x="884265" y="2094337"/>
            <a:ext cx="104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1" dirty="0">
                <a:solidFill>
                  <a:srgbClr val="7030A0"/>
                </a:solidFill>
              </a:rPr>
              <a:t>Data Cleaning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947EF0-8B56-4576-B1A3-C321FA23D50E}"/>
              </a:ext>
            </a:extLst>
          </p:cNvPr>
          <p:cNvSpPr txBox="1"/>
          <p:nvPr/>
        </p:nvSpPr>
        <p:spPr>
          <a:xfrm>
            <a:off x="1931831" y="1972910"/>
            <a:ext cx="3631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Cleaning of extra spaces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Replaced null values with Zero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Differentiating date and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Correcting year “1970”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A8B1EBE-CCB6-4F90-B386-FB9BFE3BEFEF}"/>
              </a:ext>
            </a:extLst>
          </p:cNvPr>
          <p:cNvSpPr/>
          <p:nvPr/>
        </p:nvSpPr>
        <p:spPr>
          <a:xfrm>
            <a:off x="290714" y="2837205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B7E091-223A-456D-93A6-1812F8FAF1E1}"/>
              </a:ext>
            </a:extLst>
          </p:cNvPr>
          <p:cNvSpPr txBox="1"/>
          <p:nvPr/>
        </p:nvSpPr>
        <p:spPr>
          <a:xfrm>
            <a:off x="884265" y="2904166"/>
            <a:ext cx="104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Data Enriching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570C2-B9AD-4239-B6C7-8AF823EA25CB}"/>
              </a:ext>
            </a:extLst>
          </p:cNvPr>
          <p:cNvSpPr txBox="1"/>
          <p:nvPr/>
        </p:nvSpPr>
        <p:spPr>
          <a:xfrm>
            <a:off x="1931831" y="2782739"/>
            <a:ext cx="3631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Extracting number of images posted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Hierarchy of 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Extracting number of tags and mentions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Description length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87B4E3-5441-4682-924E-6919407A314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322" y="2887100"/>
            <a:ext cx="457200" cy="448849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883F99DC-0261-4905-9A40-7499444C616C}"/>
              </a:ext>
            </a:extLst>
          </p:cNvPr>
          <p:cNvSpPr/>
          <p:nvPr/>
        </p:nvSpPr>
        <p:spPr>
          <a:xfrm>
            <a:off x="290714" y="3608175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F7A96-B6C1-4014-9DC1-F4BFC0DAC097}"/>
              </a:ext>
            </a:extLst>
          </p:cNvPr>
          <p:cNvSpPr txBox="1"/>
          <p:nvPr/>
        </p:nvSpPr>
        <p:spPr>
          <a:xfrm>
            <a:off x="884265" y="3608175"/>
            <a:ext cx="104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Data Analyzing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23C42-F2F1-4A00-BBA7-772FEB381B7F}"/>
              </a:ext>
            </a:extLst>
          </p:cNvPr>
          <p:cNvSpPr txBox="1"/>
          <p:nvPr/>
        </p:nvSpPr>
        <p:spPr>
          <a:xfrm>
            <a:off x="1931831" y="3608174"/>
            <a:ext cx="363184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Pivot tables and charts using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 learning and models using Python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B09E2EB-446B-4FB7-977A-1612648E8C1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833" y="3667256"/>
            <a:ext cx="446995" cy="45720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86B0C55D-FF23-4A26-943E-C982D7AC631C}"/>
              </a:ext>
            </a:extLst>
          </p:cNvPr>
          <p:cNvSpPr/>
          <p:nvPr/>
        </p:nvSpPr>
        <p:spPr>
          <a:xfrm>
            <a:off x="279061" y="4548601"/>
            <a:ext cx="548640" cy="548640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A53F0-5B70-4088-AB1B-BC7C0A1AEDDD}"/>
              </a:ext>
            </a:extLst>
          </p:cNvPr>
          <p:cNvSpPr txBox="1"/>
          <p:nvPr/>
        </p:nvSpPr>
        <p:spPr>
          <a:xfrm>
            <a:off x="873879" y="4697782"/>
            <a:ext cx="1047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 i="1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Data Insights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066F43-18E4-4E7F-996B-1A5452C3C9EC}"/>
              </a:ext>
            </a:extLst>
          </p:cNvPr>
          <p:cNvSpPr txBox="1"/>
          <p:nvPr/>
        </p:nvSpPr>
        <p:spPr>
          <a:xfrm>
            <a:off x="1920178" y="4290145"/>
            <a:ext cx="3631842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numCol="2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More than 50% of data is missing for localization and 11% for website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Only 4% of the users are high influencers.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98% of the data were single image post and 2% was post with multiple images.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Last recorded time stamp was 12 April 2017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48BD06C-7B71-4294-9006-8989FD02C74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759" y="4586628"/>
            <a:ext cx="457200" cy="47258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098BD1B-B189-48A3-A36B-2C8FF45F57B9}"/>
              </a:ext>
            </a:extLst>
          </p:cNvPr>
          <p:cNvSpPr txBox="1"/>
          <p:nvPr/>
        </p:nvSpPr>
        <p:spPr>
          <a:xfrm>
            <a:off x="8011779" y="750137"/>
            <a:ext cx="2394351" cy="27699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Factors affecting number of likes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8AA4F67-FAE9-42E4-BC0F-FC211313C03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1724" y="1186045"/>
            <a:ext cx="3477296" cy="870999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3D940BB3-33F3-4A2E-82C1-01703994C820}"/>
              </a:ext>
            </a:extLst>
          </p:cNvPr>
          <p:cNvSpPr/>
          <p:nvPr/>
        </p:nvSpPr>
        <p:spPr>
          <a:xfrm>
            <a:off x="5756856" y="1134263"/>
            <a:ext cx="6323527" cy="92278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75673F-CCB5-4248-9074-0A8213FCBF5C}"/>
              </a:ext>
            </a:extLst>
          </p:cNvPr>
          <p:cNvSpPr txBox="1"/>
          <p:nvPr/>
        </p:nvSpPr>
        <p:spPr>
          <a:xfrm>
            <a:off x="5756856" y="1160468"/>
            <a:ext cx="2846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Instagram users posted more on </a:t>
            </a:r>
            <a:r>
              <a:rPr lang="en-US" sz="1200" b="1" i="1" dirty="0"/>
              <a:t>weekends as compared to weekdays</a:t>
            </a:r>
            <a:r>
              <a:rPr lang="en-US" sz="1200" dirty="0"/>
              <a:t>. Graph shows the upward trend when moving from Monday to Sunday.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B344D6C-462C-4536-AC88-AB53D174377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EAEAF2"/>
              </a:clrFrom>
              <a:clrTo>
                <a:srgbClr val="EAEA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3087" y="2133731"/>
            <a:ext cx="3588913" cy="2839386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485BC412-A4AF-4C1B-A0E3-8094E0B8AD1F}"/>
              </a:ext>
            </a:extLst>
          </p:cNvPr>
          <p:cNvSpPr/>
          <p:nvPr/>
        </p:nvSpPr>
        <p:spPr>
          <a:xfrm>
            <a:off x="5765442" y="2183123"/>
            <a:ext cx="6323527" cy="278999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1A6E21-08BA-4AC1-AC36-2843C6015CAB}"/>
              </a:ext>
            </a:extLst>
          </p:cNvPr>
          <p:cNvSpPr txBox="1"/>
          <p:nvPr/>
        </p:nvSpPr>
        <p:spPr>
          <a:xfrm>
            <a:off x="5765442" y="2183123"/>
            <a:ext cx="28376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i="1" dirty="0">
                <a:solidFill>
                  <a:srgbClr val="7030A0"/>
                </a:solidFill>
              </a:rPr>
              <a:t>Co-relation with Target:</a:t>
            </a:r>
          </a:p>
          <a:p>
            <a:pPr algn="just"/>
            <a:endParaRPr lang="en-US" sz="1200" b="1" i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Higher the </a:t>
            </a:r>
            <a:r>
              <a:rPr lang="en-US" sz="1200" b="1" i="1" dirty="0"/>
              <a:t>number of followers</a:t>
            </a:r>
            <a:r>
              <a:rPr lang="en-US" sz="1200" dirty="0"/>
              <a:t>, higher the number of likes they got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Profile with </a:t>
            </a:r>
            <a:r>
              <a:rPr lang="en-US" sz="1200" b="1" i="1" dirty="0"/>
              <a:t>high engagement rate </a:t>
            </a:r>
            <a:r>
              <a:rPr lang="en-US" sz="1200" dirty="0"/>
              <a:t>strongly affects the number of likes.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i="1" dirty="0"/>
              <a:t>High influencers </a:t>
            </a:r>
            <a:r>
              <a:rPr lang="en-US" sz="1200" dirty="0"/>
              <a:t>(more than 5 million followers) tends to get more likes.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Profile with large </a:t>
            </a:r>
            <a:r>
              <a:rPr lang="en-US" sz="1200" b="1" i="1" dirty="0"/>
              <a:t>number of posts </a:t>
            </a:r>
            <a:r>
              <a:rPr lang="en-US" sz="1200" dirty="0"/>
              <a:t>tends to get higher likes on new posts.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Users who have </a:t>
            </a:r>
            <a:r>
              <a:rPr lang="en-US" sz="1200" b="1" i="1" dirty="0"/>
              <a:t>profile description </a:t>
            </a:r>
            <a:r>
              <a:rPr lang="en-US" sz="1200" dirty="0"/>
              <a:t>longer might attract more likes on new posts.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Lengthier the </a:t>
            </a:r>
            <a:r>
              <a:rPr lang="en-US" sz="1200" b="1" i="1" dirty="0"/>
              <a:t>post description</a:t>
            </a:r>
            <a:r>
              <a:rPr lang="en-US" sz="1200" dirty="0"/>
              <a:t>, lesser the likes it receives.</a:t>
            </a:r>
          </a:p>
          <a:p>
            <a:pPr algn="just"/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7DAC17-DD6D-417F-99CA-D93282820EC9}"/>
              </a:ext>
            </a:extLst>
          </p:cNvPr>
          <p:cNvSpPr/>
          <p:nvPr/>
        </p:nvSpPr>
        <p:spPr>
          <a:xfrm>
            <a:off x="5765443" y="5059214"/>
            <a:ext cx="3135086" cy="1748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F33ECC-3EEC-4393-B29B-8AFF173C0F09}"/>
              </a:ext>
            </a:extLst>
          </p:cNvPr>
          <p:cNvSpPr/>
          <p:nvPr/>
        </p:nvSpPr>
        <p:spPr>
          <a:xfrm>
            <a:off x="8983935" y="5059213"/>
            <a:ext cx="3135085" cy="174890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23FC49-956F-4C9D-8AEE-3EE099C00C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4348" y="5194694"/>
            <a:ext cx="685800" cy="14001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C40676F-1FF5-45C2-AB8F-F6D5C6F151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33739" y="5260224"/>
            <a:ext cx="685800" cy="13335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77F60E9-61D3-441F-8573-DD6E485BAD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33" y="5097242"/>
            <a:ext cx="3013289" cy="165912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7F397299-BBAB-45DB-BB73-E847D21924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73" y="5105076"/>
            <a:ext cx="3013289" cy="44183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782F175F-B410-4771-8FB9-02FEFDCBB220}"/>
              </a:ext>
            </a:extLst>
          </p:cNvPr>
          <p:cNvSpPr txBox="1"/>
          <p:nvPr/>
        </p:nvSpPr>
        <p:spPr>
          <a:xfrm>
            <a:off x="7237927" y="5416102"/>
            <a:ext cx="1634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Engagement rate (x-axis) vs number of likes (y-axis) grouped by influencer 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FBF1012-8F93-4255-BEC2-89D6CA176686}"/>
              </a:ext>
            </a:extLst>
          </p:cNvPr>
          <p:cNvSpPr txBox="1"/>
          <p:nvPr/>
        </p:nvSpPr>
        <p:spPr>
          <a:xfrm>
            <a:off x="9001366" y="6528876"/>
            <a:ext cx="1197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Single Image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426D26-9EDF-49B5-8EEE-1DFCF417A577}"/>
              </a:ext>
            </a:extLst>
          </p:cNvPr>
          <p:cNvSpPr txBox="1"/>
          <p:nvPr/>
        </p:nvSpPr>
        <p:spPr>
          <a:xfrm>
            <a:off x="10877771" y="6539292"/>
            <a:ext cx="1197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Multiple Image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B319388-C073-483C-B5C9-9E3C6BA0EDDA}"/>
              </a:ext>
            </a:extLst>
          </p:cNvPr>
          <p:cNvSpPr txBox="1"/>
          <p:nvPr/>
        </p:nvSpPr>
        <p:spPr>
          <a:xfrm>
            <a:off x="10246876" y="5325991"/>
            <a:ext cx="187214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Instagram posts with single image were more and received higher number of likes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B69ADF8-C24B-4CAD-A046-F5D52926AF35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8F8FB"/>
              </a:clrFrom>
              <a:clrTo>
                <a:srgbClr val="F8F8FB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612" y="5680237"/>
            <a:ext cx="2693024" cy="971839"/>
          </a:xfrm>
          <a:prstGeom prst="rect">
            <a:avLst/>
          </a:prstGeom>
        </p:spPr>
      </p:pic>
      <p:sp>
        <p:nvSpPr>
          <p:cNvPr id="1027" name="Rectangle 1026">
            <a:extLst>
              <a:ext uri="{FF2B5EF4-FFF2-40B4-BE49-F238E27FC236}">
                <a16:creationId xmlns:a16="http://schemas.microsoft.com/office/drawing/2014/main" id="{1B122C81-624A-4C79-BD49-8B9EDD2FBA98}"/>
              </a:ext>
            </a:extLst>
          </p:cNvPr>
          <p:cNvSpPr/>
          <p:nvPr/>
        </p:nvSpPr>
        <p:spPr>
          <a:xfrm>
            <a:off x="103031" y="5607788"/>
            <a:ext cx="5563673" cy="120865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3106BF-E812-41C8-901C-E917C6A126A5}"/>
              </a:ext>
            </a:extLst>
          </p:cNvPr>
          <p:cNvSpPr txBox="1"/>
          <p:nvPr/>
        </p:nvSpPr>
        <p:spPr>
          <a:xfrm>
            <a:off x="3646484" y="5606240"/>
            <a:ext cx="21189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There is a sudden hike in Instagram posts in April-May, 2017. A huge plummet from May, 2017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4EB52A1D-CDAB-4F57-ABAD-1A9E4BEDE382}"/>
              </a:ext>
            </a:extLst>
          </p:cNvPr>
          <p:cNvCxnSpPr>
            <a:cxnSpLocks/>
            <a:stCxn id="1027" idx="0"/>
            <a:endCxn id="1027" idx="2"/>
          </p:cNvCxnSpPr>
          <p:nvPr/>
        </p:nvCxnSpPr>
        <p:spPr>
          <a:xfrm>
            <a:off x="2884868" y="5607788"/>
            <a:ext cx="0" cy="120865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98D8FE8F-554B-4DC4-91A8-0E7C3E827088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3195" y="5839146"/>
            <a:ext cx="1294409" cy="90127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0EBB7FB-F6E4-4AE4-A742-44D7C38CA0D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41010" y="5839146"/>
            <a:ext cx="1315495" cy="885379"/>
          </a:xfrm>
          <a:prstGeom prst="rect">
            <a:avLst/>
          </a:prstGeom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3B8D2700-7FB0-4359-8654-3C7A883500B2}"/>
              </a:ext>
            </a:extLst>
          </p:cNvPr>
          <p:cNvSpPr txBox="1"/>
          <p:nvPr/>
        </p:nvSpPr>
        <p:spPr>
          <a:xfrm>
            <a:off x="19625" y="5607788"/>
            <a:ext cx="296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Word cloud for “tags” and “description profile”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E8A9D929-3C62-4693-AB5A-CD9E61B0CAEA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0346" y="28340"/>
            <a:ext cx="699267" cy="6624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6D2896-8305-495F-B7F6-1B5BC8032187}"/>
              </a:ext>
            </a:extLst>
          </p:cNvPr>
          <p:cNvSpPr/>
          <p:nvPr/>
        </p:nvSpPr>
        <p:spPr>
          <a:xfrm>
            <a:off x="6096000" y="5194694"/>
            <a:ext cx="1201445" cy="221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/>
              <a:t>Low influencer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266312-A5E5-4BA3-AC39-B6FE1648BF7E}"/>
              </a:ext>
            </a:extLst>
          </p:cNvPr>
          <p:cNvSpPr/>
          <p:nvPr/>
        </p:nvSpPr>
        <p:spPr>
          <a:xfrm>
            <a:off x="7599471" y="5205504"/>
            <a:ext cx="1201445" cy="2214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000" b="1" dirty="0"/>
              <a:t>High influencer</a:t>
            </a:r>
          </a:p>
        </p:txBody>
      </p:sp>
    </p:spTree>
    <p:extLst>
      <p:ext uri="{BB962C8B-B14F-4D97-AF65-F5344CB8AC3E}">
        <p14:creationId xmlns:p14="http://schemas.microsoft.com/office/powerpoint/2010/main" val="230469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42BB6D-12E6-4A6E-B0FE-70ED47642ABE}"/>
              </a:ext>
            </a:extLst>
          </p:cNvPr>
          <p:cNvSpPr/>
          <p:nvPr/>
        </p:nvSpPr>
        <p:spPr>
          <a:xfrm>
            <a:off x="808111" y="4708038"/>
            <a:ext cx="3596096" cy="14803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1D1AD7A-D678-48E3-A81E-E15EC2D0AC8B}"/>
              </a:ext>
            </a:extLst>
          </p:cNvPr>
          <p:cNvSpPr/>
          <p:nvPr/>
        </p:nvSpPr>
        <p:spPr>
          <a:xfrm>
            <a:off x="772100" y="2760481"/>
            <a:ext cx="3632114" cy="148890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C9F6025-D153-458A-84BD-04F8DF6B2284}"/>
              </a:ext>
            </a:extLst>
          </p:cNvPr>
          <p:cNvSpPr/>
          <p:nvPr/>
        </p:nvSpPr>
        <p:spPr>
          <a:xfrm>
            <a:off x="772099" y="1503290"/>
            <a:ext cx="3632116" cy="63933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6EC41B1-FEBB-4458-B183-D5306E8DF1AE}"/>
              </a:ext>
            </a:extLst>
          </p:cNvPr>
          <p:cNvSpPr/>
          <p:nvPr/>
        </p:nvSpPr>
        <p:spPr>
          <a:xfrm>
            <a:off x="57941" y="42599"/>
            <a:ext cx="914400" cy="9144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6FAD8D8-A001-44C1-B272-F7680BCB280B}"/>
              </a:ext>
            </a:extLst>
          </p:cNvPr>
          <p:cNvSpPr/>
          <p:nvPr/>
        </p:nvSpPr>
        <p:spPr>
          <a:xfrm>
            <a:off x="380955" y="447940"/>
            <a:ext cx="1025553" cy="5865751"/>
          </a:xfrm>
          <a:custGeom>
            <a:avLst/>
            <a:gdLst>
              <a:gd name="connsiteX0" fmla="*/ 593392 w 1008860"/>
              <a:gd name="connsiteY0" fmla="*/ 0 h 5898524"/>
              <a:gd name="connsiteX1" fmla="*/ 992637 w 1008860"/>
              <a:gd name="connsiteY1" fmla="*/ 167425 h 5898524"/>
              <a:gd name="connsiteX2" fmla="*/ 103995 w 1008860"/>
              <a:gd name="connsiteY2" fmla="*/ 901521 h 5898524"/>
              <a:gd name="connsiteX3" fmla="*/ 168389 w 1008860"/>
              <a:gd name="connsiteY3" fmla="*/ 2356834 h 5898524"/>
              <a:gd name="connsiteX4" fmla="*/ 964 w 1008860"/>
              <a:gd name="connsiteY4" fmla="*/ 3747752 h 5898524"/>
              <a:gd name="connsiteX5" fmla="*/ 258541 w 1008860"/>
              <a:gd name="connsiteY5" fmla="*/ 5177307 h 5898524"/>
              <a:gd name="connsiteX6" fmla="*/ 13843 w 1008860"/>
              <a:gd name="connsiteY6" fmla="*/ 5898524 h 5898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8860" h="5898524">
                <a:moveTo>
                  <a:pt x="593392" y="0"/>
                </a:moveTo>
                <a:cubicBezTo>
                  <a:pt x="833797" y="8586"/>
                  <a:pt x="1074203" y="17172"/>
                  <a:pt x="992637" y="167425"/>
                </a:cubicBezTo>
                <a:cubicBezTo>
                  <a:pt x="911071" y="317678"/>
                  <a:pt x="241370" y="536620"/>
                  <a:pt x="103995" y="901521"/>
                </a:cubicBezTo>
                <a:cubicBezTo>
                  <a:pt x="-33380" y="1266422"/>
                  <a:pt x="185561" y="1882462"/>
                  <a:pt x="168389" y="2356834"/>
                </a:cubicBezTo>
                <a:cubicBezTo>
                  <a:pt x="151217" y="2831206"/>
                  <a:pt x="-14061" y="3277673"/>
                  <a:pt x="964" y="3747752"/>
                </a:cubicBezTo>
                <a:cubicBezTo>
                  <a:pt x="15989" y="4217831"/>
                  <a:pt x="256394" y="4818845"/>
                  <a:pt x="258541" y="5177307"/>
                </a:cubicBezTo>
                <a:cubicBezTo>
                  <a:pt x="260687" y="5535769"/>
                  <a:pt x="137265" y="5717146"/>
                  <a:pt x="13843" y="5898524"/>
                </a:cubicBezTo>
              </a:path>
            </a:pathLst>
          </a:custGeom>
          <a:noFill/>
          <a:ln w="28575">
            <a:gradFill flip="none" rotWithShape="1">
              <a:gsLst>
                <a:gs pos="0">
                  <a:srgbClr val="EC414B"/>
                </a:gs>
                <a:gs pos="29000">
                  <a:srgbClr val="E80D55"/>
                </a:gs>
                <a:gs pos="54000">
                  <a:srgbClr val="C60A6F"/>
                </a:gs>
                <a:gs pos="77000">
                  <a:srgbClr val="970F93"/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E90BD56-2333-42C9-99AC-FCFFDABAA7EA}"/>
              </a:ext>
            </a:extLst>
          </p:cNvPr>
          <p:cNvSpPr/>
          <p:nvPr/>
        </p:nvSpPr>
        <p:spPr>
          <a:xfrm>
            <a:off x="772099" y="1040368"/>
            <a:ext cx="528034" cy="193660"/>
          </a:xfrm>
          <a:custGeom>
            <a:avLst/>
            <a:gdLst>
              <a:gd name="connsiteX0" fmla="*/ 0 w 528034"/>
              <a:gd name="connsiteY0" fmla="*/ 0 h 193660"/>
              <a:gd name="connsiteX1" fmla="*/ 231820 w 528034"/>
              <a:gd name="connsiteY1" fmla="*/ 180304 h 193660"/>
              <a:gd name="connsiteX2" fmla="*/ 528034 w 528034"/>
              <a:gd name="connsiteY2" fmla="*/ 180304 h 193660"/>
              <a:gd name="connsiteX3" fmla="*/ 528034 w 528034"/>
              <a:gd name="connsiteY3" fmla="*/ 180304 h 1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34" h="193660">
                <a:moveTo>
                  <a:pt x="0" y="0"/>
                </a:moveTo>
                <a:cubicBezTo>
                  <a:pt x="71907" y="75126"/>
                  <a:pt x="143814" y="150253"/>
                  <a:pt x="231820" y="180304"/>
                </a:cubicBezTo>
                <a:cubicBezTo>
                  <a:pt x="319826" y="210355"/>
                  <a:pt x="528034" y="180304"/>
                  <a:pt x="528034" y="180304"/>
                </a:cubicBezTo>
                <a:lnTo>
                  <a:pt x="528034" y="180304"/>
                </a:lnTo>
              </a:path>
            </a:pathLst>
          </a:custGeom>
          <a:noFill/>
          <a:ln w="28575">
            <a:solidFill>
              <a:srgbClr val="B30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EE95F1-6433-40F3-85E2-AAE4F2413FD7}"/>
              </a:ext>
            </a:extLst>
          </p:cNvPr>
          <p:cNvCxnSpPr/>
          <p:nvPr/>
        </p:nvCxnSpPr>
        <p:spPr>
          <a:xfrm>
            <a:off x="4527423" y="-11256"/>
            <a:ext cx="0" cy="6858000"/>
          </a:xfrm>
          <a:prstGeom prst="line">
            <a:avLst/>
          </a:prstGeom>
          <a:ln w="28575">
            <a:solidFill>
              <a:srgbClr val="FFC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9B2CE5-28EB-49C8-8C60-275DE481AD55}"/>
              </a:ext>
            </a:extLst>
          </p:cNvPr>
          <p:cNvSpPr txBox="1"/>
          <p:nvPr/>
        </p:nvSpPr>
        <p:spPr>
          <a:xfrm>
            <a:off x="1300132" y="1088100"/>
            <a:ext cx="27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970F93"/>
                </a:solidFill>
              </a:rPr>
              <a:t>Base Line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089DA-D144-447C-BE44-67E0C1ECF680}"/>
              </a:ext>
            </a:extLst>
          </p:cNvPr>
          <p:cNvSpPr txBox="1"/>
          <p:nvPr/>
        </p:nvSpPr>
        <p:spPr>
          <a:xfrm>
            <a:off x="970236" y="1530119"/>
            <a:ext cx="13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 post likes with mean values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1387.6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CCA2E-E59D-4163-9659-8DE3EB3CA41B}"/>
              </a:ext>
            </a:extLst>
          </p:cNvPr>
          <p:cNvSpPr txBox="1"/>
          <p:nvPr/>
        </p:nvSpPr>
        <p:spPr>
          <a:xfrm>
            <a:off x="2759385" y="1528793"/>
            <a:ext cx="13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Predicting using number of post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1850.09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A2E83-4C59-4536-8D3B-1F452C12ED2D}"/>
              </a:ext>
            </a:extLst>
          </p:cNvPr>
          <p:cNvSpPr txBox="1"/>
          <p:nvPr/>
        </p:nvSpPr>
        <p:spPr>
          <a:xfrm>
            <a:off x="1072127" y="2452704"/>
            <a:ext cx="27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C60A6F"/>
                </a:solidFill>
              </a:rPr>
              <a:t>Machine Learning 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FB908A-FAA5-4775-8BE6-F39E18758985}"/>
              </a:ext>
            </a:extLst>
          </p:cNvPr>
          <p:cNvSpPr txBox="1"/>
          <p:nvPr/>
        </p:nvSpPr>
        <p:spPr>
          <a:xfrm>
            <a:off x="796636" y="2864333"/>
            <a:ext cx="166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Liner Regression </a:t>
            </a:r>
            <a:br>
              <a:rPr lang="en-US" sz="1100" dirty="0"/>
            </a:br>
            <a:r>
              <a:rPr lang="en-US" sz="1100" dirty="0"/>
              <a:t>(only numerical features)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57.21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B1EC48-583A-4FAE-A12F-834100A1E6BB}"/>
              </a:ext>
            </a:extLst>
          </p:cNvPr>
          <p:cNvSpPr txBox="1"/>
          <p:nvPr/>
        </p:nvSpPr>
        <p:spPr>
          <a:xfrm>
            <a:off x="2745345" y="2729703"/>
            <a:ext cx="166399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Liner Regression </a:t>
            </a:r>
            <a:br>
              <a:rPr lang="en-US" sz="1100" dirty="0"/>
            </a:br>
            <a:r>
              <a:rPr lang="en-US" sz="1100" dirty="0"/>
              <a:t>(categorical &amp; numerical features)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57.20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CDCCB-4716-4860-BF79-E55A7DA68F1C}"/>
              </a:ext>
            </a:extLst>
          </p:cNvPr>
          <p:cNvSpPr txBox="1"/>
          <p:nvPr/>
        </p:nvSpPr>
        <p:spPr>
          <a:xfrm>
            <a:off x="808111" y="3545311"/>
            <a:ext cx="166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Decision Tree Regressor (Hyper Parameter Tuning)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18.56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F9408C-AB33-47D3-80E0-ED0D8520E378}"/>
              </a:ext>
            </a:extLst>
          </p:cNvPr>
          <p:cNvSpPr txBox="1"/>
          <p:nvPr/>
        </p:nvSpPr>
        <p:spPr>
          <a:xfrm>
            <a:off x="2754722" y="3545310"/>
            <a:ext cx="166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Decision Tree Regressor (Stratified KFold)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26.43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37CBB-B6D0-4285-BDEB-BCAD0269CE06}"/>
              </a:ext>
            </a:extLst>
          </p:cNvPr>
          <p:cNvSpPr txBox="1"/>
          <p:nvPr/>
        </p:nvSpPr>
        <p:spPr>
          <a:xfrm>
            <a:off x="925681" y="4400260"/>
            <a:ext cx="27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970F93"/>
                </a:solidFill>
              </a:rPr>
              <a:t>Gradient Boosting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9B2AD6-4389-4B76-98A1-9E061586CBEA}"/>
              </a:ext>
            </a:extLst>
          </p:cNvPr>
          <p:cNvSpPr txBox="1"/>
          <p:nvPr/>
        </p:nvSpPr>
        <p:spPr>
          <a:xfrm>
            <a:off x="654194" y="4843794"/>
            <a:ext cx="1663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LightGBM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26.43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451C05-40B4-48EF-921E-4FB80095738C}"/>
              </a:ext>
            </a:extLst>
          </p:cNvPr>
          <p:cNvSpPr txBox="1"/>
          <p:nvPr/>
        </p:nvSpPr>
        <p:spPr>
          <a:xfrm>
            <a:off x="951144" y="5478930"/>
            <a:ext cx="166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LightGBM Hyper Parameter Tuned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26.47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A4AFF5-6ECD-40FD-A62F-FACCCE262993}"/>
              </a:ext>
            </a:extLst>
          </p:cNvPr>
          <p:cNvSpPr txBox="1"/>
          <p:nvPr/>
        </p:nvSpPr>
        <p:spPr>
          <a:xfrm>
            <a:off x="2578212" y="5372773"/>
            <a:ext cx="1663995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LightGBM with tuned hyper parameter and learning rate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26.56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305C7-D17E-47F5-9070-F0EC5D4D1FC1}"/>
              </a:ext>
            </a:extLst>
          </p:cNvPr>
          <p:cNvSpPr txBox="1"/>
          <p:nvPr/>
        </p:nvSpPr>
        <p:spPr>
          <a:xfrm>
            <a:off x="1770178" y="4843794"/>
            <a:ext cx="1663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CATBoost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26.40 RMSE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8A887B-83A6-454C-A81A-3866DD31987B}"/>
              </a:ext>
            </a:extLst>
          </p:cNvPr>
          <p:cNvSpPr txBox="1"/>
          <p:nvPr/>
        </p:nvSpPr>
        <p:spPr>
          <a:xfrm>
            <a:off x="2896491" y="4843794"/>
            <a:ext cx="16639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/>
              <a:t>XGBoost</a:t>
            </a:r>
          </a:p>
          <a:p>
            <a:pPr algn="ctr"/>
            <a:r>
              <a:rPr lang="en-US" sz="1400" b="1" dirty="0">
                <a:solidFill>
                  <a:srgbClr val="E61E5A"/>
                </a:solidFill>
              </a:rPr>
              <a:t>23.34 RMSE</a:t>
            </a:r>
            <a:endParaRPr lang="en-US" sz="1100" b="1" dirty="0">
              <a:solidFill>
                <a:srgbClr val="E61E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8CE925-CC40-4181-8BA1-5B1C64BA89BC}"/>
              </a:ext>
            </a:extLst>
          </p:cNvPr>
          <p:cNvSpPr txBox="1"/>
          <p:nvPr/>
        </p:nvSpPr>
        <p:spPr>
          <a:xfrm>
            <a:off x="10711" y="294814"/>
            <a:ext cx="1008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5391410-2262-4188-A3CF-20BC33B3F828}"/>
              </a:ext>
            </a:extLst>
          </p:cNvPr>
          <p:cNvSpPr/>
          <p:nvPr/>
        </p:nvSpPr>
        <p:spPr>
          <a:xfrm>
            <a:off x="407432" y="4373762"/>
            <a:ext cx="528034" cy="193660"/>
          </a:xfrm>
          <a:custGeom>
            <a:avLst/>
            <a:gdLst>
              <a:gd name="connsiteX0" fmla="*/ 0 w 528034"/>
              <a:gd name="connsiteY0" fmla="*/ 0 h 193660"/>
              <a:gd name="connsiteX1" fmla="*/ 231820 w 528034"/>
              <a:gd name="connsiteY1" fmla="*/ 180304 h 193660"/>
              <a:gd name="connsiteX2" fmla="*/ 528034 w 528034"/>
              <a:gd name="connsiteY2" fmla="*/ 180304 h 193660"/>
              <a:gd name="connsiteX3" fmla="*/ 528034 w 528034"/>
              <a:gd name="connsiteY3" fmla="*/ 180304 h 1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34" h="193660">
                <a:moveTo>
                  <a:pt x="0" y="0"/>
                </a:moveTo>
                <a:cubicBezTo>
                  <a:pt x="71907" y="75126"/>
                  <a:pt x="143814" y="150253"/>
                  <a:pt x="231820" y="180304"/>
                </a:cubicBezTo>
                <a:cubicBezTo>
                  <a:pt x="319826" y="210355"/>
                  <a:pt x="528034" y="180304"/>
                  <a:pt x="528034" y="180304"/>
                </a:cubicBezTo>
                <a:lnTo>
                  <a:pt x="528034" y="180304"/>
                </a:lnTo>
              </a:path>
            </a:pathLst>
          </a:custGeom>
          <a:noFill/>
          <a:ln w="28575">
            <a:solidFill>
              <a:srgbClr val="B30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9D95E13-1097-4738-B48B-CB000D8B0590}"/>
              </a:ext>
            </a:extLst>
          </p:cNvPr>
          <p:cNvSpPr/>
          <p:nvPr/>
        </p:nvSpPr>
        <p:spPr>
          <a:xfrm>
            <a:off x="545498" y="2430150"/>
            <a:ext cx="528034" cy="193660"/>
          </a:xfrm>
          <a:custGeom>
            <a:avLst/>
            <a:gdLst>
              <a:gd name="connsiteX0" fmla="*/ 0 w 528034"/>
              <a:gd name="connsiteY0" fmla="*/ 0 h 193660"/>
              <a:gd name="connsiteX1" fmla="*/ 231820 w 528034"/>
              <a:gd name="connsiteY1" fmla="*/ 180304 h 193660"/>
              <a:gd name="connsiteX2" fmla="*/ 528034 w 528034"/>
              <a:gd name="connsiteY2" fmla="*/ 180304 h 193660"/>
              <a:gd name="connsiteX3" fmla="*/ 528034 w 528034"/>
              <a:gd name="connsiteY3" fmla="*/ 180304 h 1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034" h="193660">
                <a:moveTo>
                  <a:pt x="0" y="0"/>
                </a:moveTo>
                <a:cubicBezTo>
                  <a:pt x="71907" y="75126"/>
                  <a:pt x="143814" y="150253"/>
                  <a:pt x="231820" y="180304"/>
                </a:cubicBezTo>
                <a:cubicBezTo>
                  <a:pt x="319826" y="210355"/>
                  <a:pt x="528034" y="180304"/>
                  <a:pt x="528034" y="180304"/>
                </a:cubicBezTo>
                <a:lnTo>
                  <a:pt x="528034" y="180304"/>
                </a:lnTo>
              </a:path>
            </a:pathLst>
          </a:custGeom>
          <a:noFill/>
          <a:ln w="28575">
            <a:solidFill>
              <a:srgbClr val="B30C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012208-C78F-4825-BFC9-B77BB8730C46}"/>
              </a:ext>
            </a:extLst>
          </p:cNvPr>
          <p:cNvSpPr txBox="1"/>
          <p:nvPr/>
        </p:nvSpPr>
        <p:spPr>
          <a:xfrm>
            <a:off x="57941" y="6264007"/>
            <a:ext cx="4745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/>
              <a:t>Metric used </a:t>
            </a:r>
            <a:r>
              <a:rPr lang="en-US" sz="1100" dirty="0"/>
              <a:t>– Root Mean Square Error (RMSE)</a:t>
            </a:r>
          </a:p>
          <a:p>
            <a:r>
              <a:rPr lang="en-US" sz="1100" b="1" i="1" dirty="0"/>
              <a:t>Note - </a:t>
            </a:r>
            <a:r>
              <a:rPr lang="en-US" sz="1100" dirty="0"/>
              <a:t>All above value of </a:t>
            </a:r>
            <a:r>
              <a:rPr lang="en-US" sz="1100" b="1" i="1" dirty="0"/>
              <a:t>RMSE are multiplied by 1000 </a:t>
            </a:r>
            <a:r>
              <a:rPr lang="en-US" sz="1100" dirty="0"/>
              <a:t>for better readability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7EEA49-DBDA-456D-801A-7493C221D20A}"/>
              </a:ext>
            </a:extLst>
          </p:cNvPr>
          <p:cNvSpPr/>
          <p:nvPr/>
        </p:nvSpPr>
        <p:spPr>
          <a:xfrm>
            <a:off x="312772" y="6040573"/>
            <a:ext cx="333339" cy="273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F5171C-0E81-4C64-AE02-1CD6E0872DDF}"/>
              </a:ext>
            </a:extLst>
          </p:cNvPr>
          <p:cNvSpPr txBox="1"/>
          <p:nvPr/>
        </p:nvSpPr>
        <p:spPr>
          <a:xfrm>
            <a:off x="4661115" y="344240"/>
            <a:ext cx="3943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All the features in the dataset were bifurcated into Numerical , Categorical, Textual and Date category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1" i="1" dirty="0"/>
              <a:t>11 additional features</a:t>
            </a:r>
            <a:r>
              <a:rPr lang="en-US" sz="1200" dirty="0"/>
              <a:t> were generated from date features and textual features like mentions, tag, description and profile description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Because the target feature (</a:t>
            </a:r>
            <a:r>
              <a:rPr lang="en-US" sz="1200" b="1" i="1" dirty="0"/>
              <a:t>Number Likes</a:t>
            </a:r>
            <a:r>
              <a:rPr lang="en-US" sz="1200" dirty="0"/>
              <a:t>) was </a:t>
            </a:r>
            <a:r>
              <a:rPr lang="en-US" sz="1200" b="1" i="1" dirty="0"/>
              <a:t>highly right skewed</a:t>
            </a:r>
            <a:r>
              <a:rPr lang="en-US" sz="1200" dirty="0"/>
              <a:t> and contained many </a:t>
            </a:r>
            <a:r>
              <a:rPr lang="en-US" sz="1200" b="1" i="1" dirty="0"/>
              <a:t>outliers</a:t>
            </a:r>
            <a:r>
              <a:rPr lang="en-US" sz="1200" dirty="0"/>
              <a:t>, it was paramount to take the log of features to standardized the distribution and avoid biased result.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Split the data into training data (80 %) and validation data (20 %) using train test split to train with ML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Because of skewed data, we further used </a:t>
            </a:r>
            <a:r>
              <a:rPr lang="en-US" sz="1200" b="1" i="1" dirty="0"/>
              <a:t>Stratified KFold (with 5 folds)</a:t>
            </a:r>
            <a:r>
              <a:rPr lang="en-US" sz="1200" dirty="0"/>
              <a:t> to train and validate predictions.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dirty="0"/>
              <a:t>To optimize models </a:t>
            </a:r>
            <a:r>
              <a:rPr lang="en-US" sz="1200" b="1" i="1" dirty="0"/>
              <a:t>hyper parameter tuning </a:t>
            </a:r>
            <a:r>
              <a:rPr lang="en-US" sz="1200" dirty="0"/>
              <a:t>was done.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6A0F5B-D841-4B43-AD08-6ED85EA9E9F5}"/>
              </a:ext>
            </a:extLst>
          </p:cNvPr>
          <p:cNvSpPr/>
          <p:nvPr/>
        </p:nvSpPr>
        <p:spPr>
          <a:xfrm>
            <a:off x="4661115" y="191114"/>
            <a:ext cx="7448390" cy="304991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709D44-521B-4516-9750-606E42537246}"/>
              </a:ext>
            </a:extLst>
          </p:cNvPr>
          <p:cNvSpPr txBox="1"/>
          <p:nvPr/>
        </p:nvSpPr>
        <p:spPr>
          <a:xfrm>
            <a:off x="4880616" y="68705"/>
            <a:ext cx="2732440" cy="2755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1" i="1" dirty="0"/>
              <a:t>Approach for Model Building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AB0109-1C55-4AD2-B613-387E2637839F}"/>
              </a:ext>
            </a:extLst>
          </p:cNvPr>
          <p:cNvSpPr/>
          <p:nvPr/>
        </p:nvSpPr>
        <p:spPr>
          <a:xfrm>
            <a:off x="4654763" y="3411945"/>
            <a:ext cx="7448390" cy="2595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8194E-4A24-47EB-AF54-FF25182F93B9}"/>
              </a:ext>
            </a:extLst>
          </p:cNvPr>
          <p:cNvSpPr txBox="1"/>
          <p:nvPr/>
        </p:nvSpPr>
        <p:spPr>
          <a:xfrm>
            <a:off x="4874264" y="3289536"/>
            <a:ext cx="2732440" cy="2755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 b="1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Analysis from Model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53B7EFE-AC33-4AC2-AC2B-2594EE7ABC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31"/>
          <a:stretch/>
        </p:blipFill>
        <p:spPr>
          <a:xfrm>
            <a:off x="8757418" y="239988"/>
            <a:ext cx="3295650" cy="19026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0F137C2-A050-408E-847C-C1F52E259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65"/>
          <a:stretch/>
        </p:blipFill>
        <p:spPr>
          <a:xfrm>
            <a:off x="8604799" y="2265032"/>
            <a:ext cx="3412624" cy="92246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1D15DB3-CAEE-4240-AEAD-83D1EE85C0B7}"/>
              </a:ext>
            </a:extLst>
          </p:cNvPr>
          <p:cNvSpPr txBox="1"/>
          <p:nvPr/>
        </p:nvSpPr>
        <p:spPr>
          <a:xfrm>
            <a:off x="9651828" y="2265032"/>
            <a:ext cx="1506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Boxplot (Outliers)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0FEBFB-297E-4A4F-9437-39370363A535}"/>
              </a:ext>
            </a:extLst>
          </p:cNvPr>
          <p:cNvSpPr txBox="1"/>
          <p:nvPr/>
        </p:nvSpPr>
        <p:spPr>
          <a:xfrm>
            <a:off x="10203473" y="343033"/>
            <a:ext cx="1506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Target Distribution (Instagram likes)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8DB007-B276-47EB-B46C-C35B88AA7F80}"/>
              </a:ext>
            </a:extLst>
          </p:cNvPr>
          <p:cNvSpPr txBox="1"/>
          <p:nvPr/>
        </p:nvSpPr>
        <p:spPr>
          <a:xfrm>
            <a:off x="9483051" y="3613583"/>
            <a:ext cx="2580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Out of all the </a:t>
            </a:r>
            <a:r>
              <a:rPr lang="en-US" sz="1200" b="1" i="1" dirty="0"/>
              <a:t>11 models </a:t>
            </a:r>
            <a:r>
              <a:rPr lang="en-US" sz="1200" dirty="0"/>
              <a:t>, we can vouch for </a:t>
            </a:r>
            <a:r>
              <a:rPr lang="en-US" sz="1200" b="1" i="1" dirty="0"/>
              <a:t>XG Boost model </a:t>
            </a:r>
            <a:r>
              <a:rPr lang="en-US" sz="1200" dirty="0"/>
              <a:t>as it showed the best prediction with least error considering the biasing factor.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To appreciate how </a:t>
            </a:r>
            <a:r>
              <a:rPr lang="en-US" sz="1200" b="1" i="1" dirty="0"/>
              <a:t>engagement works for small and big influencers</a:t>
            </a:r>
            <a:r>
              <a:rPr lang="en-US" sz="1200" dirty="0"/>
              <a:t>, majorly two variables stood. High influencer had higher number of likes because of higher number of followers but low small influencer had high engagement rate compared to high influencers.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AC0DBF-9306-4429-AB00-1FE4557143B7}"/>
              </a:ext>
            </a:extLst>
          </p:cNvPr>
          <p:cNvGrpSpPr/>
          <p:nvPr/>
        </p:nvGrpSpPr>
        <p:grpSpPr>
          <a:xfrm>
            <a:off x="4645507" y="3613583"/>
            <a:ext cx="4772501" cy="2393877"/>
            <a:chOff x="4697634" y="3565072"/>
            <a:chExt cx="4772501" cy="23938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855C6E-C84E-4F37-9365-6A58140BB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7634" y="3565072"/>
              <a:ext cx="4752523" cy="239387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19B7BA5-1987-4007-AD68-69E1B031DE18}"/>
                </a:ext>
              </a:extLst>
            </p:cNvPr>
            <p:cNvSpPr txBox="1"/>
            <p:nvPr/>
          </p:nvSpPr>
          <p:spPr>
            <a:xfrm>
              <a:off x="6507164" y="3855431"/>
              <a:ext cx="2962971" cy="122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050" dirty="0"/>
            </a:p>
            <a:p>
              <a:r>
                <a:rPr lang="en-US" sz="1050" b="1" i="1" dirty="0"/>
                <a:t>Additional features drawn:</a:t>
              </a:r>
            </a:p>
            <a:p>
              <a:endParaRPr lang="en-US" sz="1050" b="1" i="1" dirty="0"/>
            </a:p>
            <a:p>
              <a:r>
                <a:rPr lang="en-US" sz="1050" dirty="0"/>
                <a:t>Number of images in each post, </a:t>
              </a:r>
              <a:r>
                <a:rPr lang="en-IN" sz="1050" dirty="0"/>
                <a:t>year, month, day, week, day of week, engagement rate, length of mentions, length of tags, length of description, length of profile description, high influencer </a:t>
              </a:r>
              <a:endParaRPr lang="en-US" sz="1050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CB56136-BD4C-4EAE-B183-28D1F717525B}"/>
              </a:ext>
            </a:extLst>
          </p:cNvPr>
          <p:cNvSpPr txBox="1"/>
          <p:nvPr/>
        </p:nvSpPr>
        <p:spPr>
          <a:xfrm>
            <a:off x="6480971" y="5384222"/>
            <a:ext cx="267590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aforementioned graph ranks the </a:t>
            </a:r>
            <a:r>
              <a:rPr lang="en-US" sz="1050" b="1" i="1" dirty="0"/>
              <a:t>importance of features in decreasing order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700D51-2840-4ACB-920C-1C46544ABF0D}"/>
              </a:ext>
            </a:extLst>
          </p:cNvPr>
          <p:cNvSpPr txBox="1"/>
          <p:nvPr/>
        </p:nvSpPr>
        <p:spPr>
          <a:xfrm>
            <a:off x="9370953" y="6566237"/>
            <a:ext cx="1880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Team: D-tale, SIOM Nashik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2227618-F939-40BA-AA70-FAEF04093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48185" y="6566237"/>
            <a:ext cx="885874" cy="267721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B702988-2890-43F4-B950-E1407445450D}"/>
              </a:ext>
            </a:extLst>
          </p:cNvPr>
          <p:cNvSpPr txBox="1"/>
          <p:nvPr/>
        </p:nvSpPr>
        <p:spPr>
          <a:xfrm>
            <a:off x="4672264" y="6083085"/>
            <a:ext cx="743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To get the best parameters for tuning, </a:t>
            </a:r>
            <a:r>
              <a:rPr lang="en-US" sz="1200" b="1" i="1" dirty="0"/>
              <a:t>RandomizedSearchCV</a:t>
            </a:r>
            <a:r>
              <a:rPr lang="en-US" sz="1200" i="1" dirty="0"/>
              <a:t> was triggered to get the best Permutation of parameters in least possible time. Further </a:t>
            </a:r>
            <a:r>
              <a:rPr lang="en-US" sz="1200" b="1" i="1" dirty="0"/>
              <a:t>learning rate </a:t>
            </a:r>
            <a:r>
              <a:rPr lang="en-US" sz="1200" i="1" dirty="0"/>
              <a:t>was set at 0.01.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9816CF-B020-498D-A720-583D656A5C29}"/>
              </a:ext>
            </a:extLst>
          </p:cNvPr>
          <p:cNvSpPr/>
          <p:nvPr/>
        </p:nvSpPr>
        <p:spPr>
          <a:xfrm>
            <a:off x="4661115" y="6112157"/>
            <a:ext cx="7448390" cy="4005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3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758</Words>
  <Application>Microsoft Office PowerPoint</Application>
  <PresentationFormat>Widescreen</PresentationFormat>
  <Paragraphs>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Shyamsukha</dc:creator>
  <cp:lastModifiedBy>Anuvrat Shukla</cp:lastModifiedBy>
  <cp:revision>66</cp:revision>
  <dcterms:created xsi:type="dcterms:W3CDTF">2020-12-05T19:02:47Z</dcterms:created>
  <dcterms:modified xsi:type="dcterms:W3CDTF">2020-12-06T19:55:19Z</dcterms:modified>
</cp:coreProperties>
</file>