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73" r:id="rId5"/>
    <p:sldId id="263" r:id="rId6"/>
    <p:sldId id="266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6F77A-7C7F-4C8B-B651-9BA3B691D1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8062-332A-4B2C-BDAE-BBB78A03D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0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8062-332A-4B2C-BDAE-BBB78A03DB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7B424-3CA7-A9D5-3092-68F73332D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37A3C-7114-BA2A-E63F-1C5D2274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FA6DA-84F6-EBCE-473F-FE1DC7BD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5DF9-E109-7E59-0769-4A35BE98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8062-332A-4B2C-BDAE-BBB78A03DB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7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4620-A4D3-6AAE-A33F-24428E670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EB8C0-26AB-6ACC-67BB-054AD6CC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D817-B035-1CE6-F5D1-864BA060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90A2-5934-E135-A1B3-AF2A0BFC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C4B3-3C6B-5AA1-5749-FF01BC90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A4D1-CC67-D02C-EED2-2EEAF3F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08AE-6BC9-48F8-E154-CFAE4F07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B393-1630-4D3B-D907-5F0FA4DD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CD0B-FF12-B411-0B11-F24E64CA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31F2-21D7-0F4E-5042-2CCD2870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4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AA5B9-1B5C-4198-CBDC-7C54D1649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F1342-8206-A6E2-ECEF-A6602802C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AA1D-BF99-BA15-EBC3-EA11FCA7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AFD8-8F69-F97C-7E7A-D4B138A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7426-12DC-E847-F09A-211BA221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3919-CF45-EC53-80F5-2D987E62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D58E-37F0-51E7-9157-DC67AE09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0973-74BD-70C6-6414-2C48533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3A57-6E21-25E7-0DAA-8D7BF124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FD8C-5353-9923-2736-E186FEEE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409E-5233-655C-BDD9-92C1E1A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2E960-C639-0F11-187F-27569465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9A39-5518-0821-E6FF-9260B6D7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7AEB-89F4-1DC3-52B9-62075D84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BD58-BB83-8ABC-7E68-6CC9D6E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6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CC6E-F956-8648-D01E-30E677E6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BADE-E5C9-1906-9317-C3305F1C9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BD383-1CE4-4C4C-3874-73051887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4EF6-0018-31F6-0870-EDAA197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9E728-27B8-2ABC-94D8-D8830776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D473-E922-FB2E-5207-7E0E3C2C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3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3B1-E6EC-8E3F-109D-DB2FC0A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C902-0E0B-15E4-9D51-4BA9F249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870F8-8949-E0BB-BDA2-EA3166857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E0C64-3D67-3BEC-64B9-07B87C82C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08D91-C211-B7EB-BC06-6C1FF337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E2CB8-CE3F-024A-D5C5-C6F1C5C1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6080C-BFE5-8DDE-C702-670733DC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54D-4475-35BA-F118-D4DAFD1A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1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8B03-655F-DBF1-10E7-6A9A3CE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08B-27C2-7C33-A433-B985D733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E219-1CD6-0516-8B02-A4D7C4E8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5DAD8-9688-B66E-B35D-37ABCB84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1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1C1F3-9F54-1648-1CFA-794463A9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0D300-D200-ECDC-14C2-EA2E5991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861E-ECDE-78B0-E0E2-9F6C6587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9FAA-B042-4B46-4D19-0E76A3BB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9123-F9C5-3E61-9BA2-6028E3AE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9A697-7615-24DA-9B38-C0ACB5B96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0F3C-8601-6400-2840-D95B2A7D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2DF8-D94F-A73A-8650-F0B9574E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E807-90A4-3282-A4FD-37CC3D77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34A-C903-53FC-00E0-A434FC1D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2A7FB-4136-741F-1D23-906FA980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8A56D-139B-347F-F536-25E16177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3E66-E350-87C0-297C-2D003AA3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81E7C-EAAC-8AB4-BE19-677FACDD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EF55E-32D8-C4F3-4E49-7E021AC5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83B99-1723-90CF-DC5E-5262C19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E480-1505-AFAE-D562-29FBEDEB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6A48-DDE7-9416-D5FF-58F5A031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CFD44-0313-41B2-9193-1D428114340B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004C-1CAB-E6B0-5FCA-8E6C23DE8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282D-41D4-BB9C-18E7-E81E5025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FBB84-4D39-4F6A-A85D-EB0809011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8B42B-B3BD-181B-8605-CBEDBC9D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MIMO techniques in 5G/6G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729C1-AD07-5CA0-72D4-0F7E4D92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Ian Cho ic404</a:t>
            </a:r>
          </a:p>
          <a:p>
            <a:pPr algn="l"/>
            <a:r>
              <a:rPr lang="en-GB" dirty="0"/>
              <a:t>Supervised by: Prof. Albert Guillen I Fabregas, Alexander Hamilton (Nokia)</a:t>
            </a:r>
          </a:p>
        </p:txBody>
      </p:sp>
    </p:spTree>
    <p:extLst>
      <p:ext uri="{BB962C8B-B14F-4D97-AF65-F5344CB8AC3E}">
        <p14:creationId xmlns:p14="http://schemas.microsoft.com/office/powerpoint/2010/main" val="32942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"/>
    </mc:Choice>
    <mc:Fallback xmlns="">
      <p:transition spd="slow" advTm="33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CC6E-DD4B-18E1-116E-194FDD05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What is 5G?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86B2-B3AA-BD2F-6EE6-C3BB3A6F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2031620"/>
            <a:ext cx="9724031" cy="43788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5G delivers </a:t>
            </a:r>
            <a:r>
              <a:rPr lang="en-GB" b="1" dirty="0"/>
              <a:t>faster speeds(Gb/s)</a:t>
            </a:r>
            <a:r>
              <a:rPr lang="en-GB" dirty="0"/>
              <a:t>, </a:t>
            </a:r>
            <a:r>
              <a:rPr lang="en-GB" b="1" dirty="0"/>
              <a:t>ultra-low latency(~1ms) </a:t>
            </a:r>
            <a:r>
              <a:rPr lang="en-GB" dirty="0"/>
              <a:t>and </a:t>
            </a:r>
            <a:r>
              <a:rPr lang="en-GB" b="1" dirty="0"/>
              <a:t>massive connectivity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LTE (Long-Term Evolution)</a:t>
            </a:r>
          </a:p>
          <a:p>
            <a:r>
              <a:rPr lang="en-GB" dirty="0"/>
              <a:t>Orthogonal Frequency-Division Multiplexing (OFDM)</a:t>
            </a:r>
          </a:p>
          <a:p>
            <a:r>
              <a:rPr lang="en-GB" dirty="0"/>
              <a:t>Multi Input Multi Output (MIMO)</a:t>
            </a:r>
            <a:endParaRPr lang="en-GB" u="sng" dirty="0"/>
          </a:p>
          <a:p>
            <a:pPr marL="0" indent="0">
              <a:buNone/>
            </a:pPr>
            <a:r>
              <a:rPr lang="en-GB" u="sng" dirty="0"/>
              <a:t>NR (New Radio)</a:t>
            </a:r>
          </a:p>
          <a:p>
            <a:r>
              <a:rPr lang="en-GB" dirty="0"/>
              <a:t>Flexible subcarrier spacing</a:t>
            </a:r>
          </a:p>
          <a:p>
            <a:r>
              <a:rPr lang="en-GB" dirty="0"/>
              <a:t>Sub-6 GHz to mm waves</a:t>
            </a:r>
          </a:p>
          <a:p>
            <a:r>
              <a:rPr lang="en-GB" dirty="0"/>
              <a:t>Massive MIMO and Beamforming</a:t>
            </a:r>
          </a:p>
        </p:txBody>
      </p:sp>
    </p:spTree>
    <p:extLst>
      <p:ext uri="{BB962C8B-B14F-4D97-AF65-F5344CB8AC3E}">
        <p14:creationId xmlns:p14="http://schemas.microsoft.com/office/powerpoint/2010/main" val="13249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5"/>
    </mc:Choice>
    <mc:Fallback xmlns="">
      <p:transition spd="slow" advTm="7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ED73F-8766-3616-E3E8-C3ECE286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Physical Layer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9F89B-88DB-DFCD-203C-7EFE8B08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83" y="2247783"/>
            <a:ext cx="10481833" cy="3695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145AB-328B-2C7E-FA8A-D87304EAE565}"/>
              </a:ext>
            </a:extLst>
          </p:cNvPr>
          <p:cNvSpPr txBox="1"/>
          <p:nvPr/>
        </p:nvSpPr>
        <p:spPr>
          <a:xfrm>
            <a:off x="769564" y="6320174"/>
            <a:ext cx="10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from E. Dahlman, 2018, </a:t>
            </a:r>
            <a:r>
              <a:rPr lang="en-GB" i="1" dirty="0"/>
              <a:t>5G NR: The Next Generation Wireless Access Technology, Chapter 6</a:t>
            </a:r>
          </a:p>
        </p:txBody>
      </p:sp>
    </p:spTree>
    <p:extLst>
      <p:ext uri="{BB962C8B-B14F-4D97-AF65-F5344CB8AC3E}">
        <p14:creationId xmlns:p14="http://schemas.microsoft.com/office/powerpoint/2010/main" val="31616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7"/>
    </mc:Choice>
    <mc:Fallback xmlns="">
      <p:transition spd="slow" advTm="40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82523-6795-D847-9B2D-E8715968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78E1B9-CC4F-8DC2-EB68-590C73FBA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4DA37-FEE9-5DFA-B7D8-D6ED225F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6D237-ECAD-AE12-C6A7-AA068756F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8E05F-98DC-F6ED-13CA-80BDBC4A2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FD472-F1C3-8A14-E76C-EDA856AD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3273-9F5D-0F78-577A-24ECD394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MIMO?</a:t>
            </a:r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73B2EA2-6FA2-8417-DAE9-3066C032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0" y="3041902"/>
            <a:ext cx="5918541" cy="33291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01CB0-7505-E4D5-6787-544491CA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00" y="2649267"/>
            <a:ext cx="4058623" cy="3449829"/>
          </a:xfrm>
          <a:prstGeom prst="rect">
            <a:avLst/>
          </a:prstGeom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38DADAF-A85C-8BF6-8E81-A20B3D87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77" y="1928621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MIMO (Multi-Input Multi-Output)</a:t>
            </a:r>
            <a:r>
              <a:rPr lang="en-US" sz="2000" dirty="0"/>
              <a:t> makes use of </a:t>
            </a:r>
            <a:r>
              <a:rPr lang="en-US" sz="2000" b="1" dirty="0"/>
              <a:t>multiple antennas</a:t>
            </a:r>
            <a:r>
              <a:rPr lang="en-US" sz="2000" dirty="0"/>
              <a:t> to transmit and receive </a:t>
            </a:r>
            <a:r>
              <a:rPr lang="en-US" sz="2000" b="1" dirty="0"/>
              <a:t>parallel data 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8C60E-48AA-205E-79B3-EC5D53A27955}"/>
              </a:ext>
            </a:extLst>
          </p:cNvPr>
          <p:cNvSpPr txBox="1"/>
          <p:nvPr/>
        </p:nvSpPr>
        <p:spPr>
          <a:xfrm>
            <a:off x="800489" y="6293882"/>
            <a:ext cx="688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Figures from https://sharetechnote.com</a:t>
            </a:r>
          </a:p>
        </p:txBody>
      </p:sp>
    </p:spTree>
    <p:extLst>
      <p:ext uri="{BB962C8B-B14F-4D97-AF65-F5344CB8AC3E}">
        <p14:creationId xmlns:p14="http://schemas.microsoft.com/office/powerpoint/2010/main" val="1626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spd="slow" advTm="4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BF324D-4E96-086B-63D3-3AB78BD5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Massive MIMO and Beamforming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7FDB9-89D0-B0BE-9670-92E5F2A4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85" y="1784675"/>
            <a:ext cx="4579665" cy="30912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096A1-8A96-F4EB-645A-C31A6EBF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6" y="1829780"/>
            <a:ext cx="6038678" cy="283817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FAF76A7-3498-29B7-1417-1299EB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dirty="0"/>
              <a:t>Legacy Antennas vs. Massive MIMO</a:t>
            </a:r>
          </a:p>
          <a:p>
            <a:r>
              <a:rPr lang="en-US" sz="2000" dirty="0"/>
              <a:t>Beamforming and Multi-User (MU)-MIMO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F3C0F-2623-2106-D8F2-CE7E27CA4FE2}"/>
              </a:ext>
            </a:extLst>
          </p:cNvPr>
          <p:cNvSpPr txBox="1"/>
          <p:nvPr/>
        </p:nvSpPr>
        <p:spPr>
          <a:xfrm>
            <a:off x="800488" y="6293882"/>
            <a:ext cx="91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Figures from Samsung Technical White Paper, 2020, Massive MIMO for New Radio</a:t>
            </a:r>
          </a:p>
        </p:txBody>
      </p:sp>
    </p:spTree>
    <p:extLst>
      <p:ext uri="{BB962C8B-B14F-4D97-AF65-F5344CB8AC3E}">
        <p14:creationId xmlns:p14="http://schemas.microsoft.com/office/powerpoint/2010/main" val="12288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"/>
    </mc:Choice>
    <mc:Fallback xmlns="">
      <p:transition spd="slow" advTm="1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A8F288-C928-6C75-84C4-8E797C1A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Beamforming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17C58-ECF5-0C28-3B12-7950D84C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3966"/>
            <a:ext cx="5004948" cy="414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3A8BE-9EBA-1A22-7F33-C2368C0F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70" y="2260017"/>
            <a:ext cx="4963407" cy="3995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CFA78-336C-0281-7AC4-FFEED437804D}"/>
              </a:ext>
            </a:extLst>
          </p:cNvPr>
          <p:cNvSpPr txBox="1"/>
          <p:nvPr/>
        </p:nvSpPr>
        <p:spPr>
          <a:xfrm>
            <a:off x="800488" y="6293882"/>
            <a:ext cx="91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Figures from Samsung Technical White Paper, 2020, Massive MIMO for New Radio</a:t>
            </a:r>
          </a:p>
        </p:txBody>
      </p:sp>
    </p:spTree>
    <p:extLst>
      <p:ext uri="{BB962C8B-B14F-4D97-AF65-F5344CB8AC3E}">
        <p14:creationId xmlns:p14="http://schemas.microsoft.com/office/powerpoint/2010/main" val="24006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"/>
    </mc:Choice>
    <mc:Fallback xmlns="">
      <p:transition spd="slow" advTm="1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3591E-FD57-5BA0-26A3-DE968364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BA6D27-DF03-FAB0-2E42-8A0647329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9FCE07-2D4A-9492-7F16-DF6418DC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AD2F40-FFBC-017E-8CF5-33F2DCFD3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D9FEB2-0796-32EB-C6F2-4D92082D4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4C3931-7AD2-E82A-4493-39D798C89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5606D-4BBE-7C27-4440-CD0DDBE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Channel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00B77-8DFE-9174-EE4A-E5782436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" y="2494737"/>
            <a:ext cx="6379370" cy="3050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88675-163E-D9C2-A506-B9E3AD7073DF}"/>
              </a:ext>
            </a:extLst>
          </p:cNvPr>
          <p:cNvSpPr txBox="1"/>
          <p:nvPr/>
        </p:nvSpPr>
        <p:spPr>
          <a:xfrm>
            <a:off x="7162800" y="1696230"/>
            <a:ext cx="473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where </a:t>
            </a:r>
            <a:r>
              <a:rPr lang="en-GB" b="1" dirty="0"/>
              <a:t>reference signals </a:t>
            </a:r>
            <a:r>
              <a:rPr lang="en-GB" dirty="0"/>
              <a:t>allow UE to </a:t>
            </a:r>
            <a:r>
              <a:rPr lang="en-GB" b="1" dirty="0"/>
              <a:t>evaluate channel conditions </a:t>
            </a:r>
            <a:r>
              <a:rPr lang="en-GB" dirty="0"/>
              <a:t>for </a:t>
            </a:r>
            <a:r>
              <a:rPr lang="en-GB" b="1" dirty="0"/>
              <a:t>optimising beamforming</a:t>
            </a:r>
            <a:r>
              <a:rPr lang="en-GB" dirty="0"/>
              <a:t> and </a:t>
            </a:r>
            <a:r>
              <a:rPr lang="en-GB" b="1" dirty="0"/>
              <a:t>DL transmissions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Sounding Reference Signal 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Precoding Matrix Indicator (PMI)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Channel State Information (CSI)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Channel Quality Index (CQI) and Ranking Indicator (RI)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9DD5B0-1174-0BBD-D6D8-75BAC3152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48910"/>
              </p:ext>
            </p:extLst>
          </p:nvPr>
        </p:nvGraphicFramePr>
        <p:xfrm>
          <a:off x="7055243" y="4402318"/>
          <a:ext cx="5010945" cy="189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30">
                  <a:extLst>
                    <a:ext uri="{9D8B030D-6E8A-4147-A177-3AD203B41FA5}">
                      <a16:colId xmlns:a16="http://schemas.microsoft.com/office/drawing/2014/main" val="3728066743"/>
                    </a:ext>
                  </a:extLst>
                </a:gridCol>
                <a:gridCol w="1481099">
                  <a:extLst>
                    <a:ext uri="{9D8B030D-6E8A-4147-A177-3AD203B41FA5}">
                      <a16:colId xmlns:a16="http://schemas.microsoft.com/office/drawing/2014/main" val="810274657"/>
                    </a:ext>
                  </a:extLst>
                </a:gridCol>
                <a:gridCol w="1670316">
                  <a:extLst>
                    <a:ext uri="{9D8B030D-6E8A-4147-A177-3AD203B41FA5}">
                      <a16:colId xmlns:a16="http://schemas.microsoft.com/office/drawing/2014/main" val="2057026630"/>
                    </a:ext>
                  </a:extLst>
                </a:gridCol>
              </a:tblGrid>
              <a:tr h="290011">
                <a:tc>
                  <a:txBody>
                    <a:bodyPr/>
                    <a:lstStyle/>
                    <a:p>
                      <a:r>
                        <a:rPr lang="en-GB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SRS-Based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PMI-Based MIMO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95984"/>
                  </a:ext>
                </a:extLst>
              </a:tr>
              <a:tr h="238103">
                <a:tc>
                  <a:txBody>
                    <a:bodyPr/>
                    <a:lstStyle/>
                    <a:p>
                      <a:r>
                        <a:rPr lang="en-GB" sz="1200" dirty="0"/>
                        <a:t>Channel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0874"/>
                  </a:ext>
                </a:extLst>
              </a:tr>
              <a:tr h="290011">
                <a:tc>
                  <a:txBody>
                    <a:bodyPr/>
                    <a:lstStyle/>
                    <a:p>
                      <a:r>
                        <a:rPr lang="en-GB" sz="1200" dirty="0"/>
                        <a:t>Processing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High(Base Station)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Low(UE)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6739"/>
                  </a:ext>
                </a:extLst>
              </a:tr>
              <a:tr h="290011">
                <a:tc>
                  <a:txBody>
                    <a:bodyPr/>
                    <a:lstStyle/>
                    <a:p>
                      <a:r>
                        <a:rPr lang="en-GB" sz="1200" dirty="0"/>
                        <a:t>Frequency selectivity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Well-Suited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70738"/>
                  </a:ext>
                </a:extLst>
              </a:tr>
              <a:tr h="396838">
                <a:tc>
                  <a:txBody>
                    <a:bodyPr/>
                    <a:lstStyle/>
                    <a:p>
                      <a:r>
                        <a:rPr lang="en-GB" sz="1200" dirty="0"/>
                        <a:t>Adaptation to Fast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90509"/>
                  </a:ext>
                </a:extLst>
              </a:tr>
              <a:tr h="290011">
                <a:tc>
                  <a:txBody>
                    <a:bodyPr/>
                    <a:lstStyle/>
                    <a:p>
                      <a:r>
                        <a:rPr lang="en-GB" sz="1200" dirty="0"/>
                        <a:t>Resource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 Uplink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 Uplink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281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C88401-6CC1-A0F2-C482-83512B205745}"/>
              </a:ext>
            </a:extLst>
          </p:cNvPr>
          <p:cNvSpPr txBox="1"/>
          <p:nvPr/>
        </p:nvSpPr>
        <p:spPr>
          <a:xfrm>
            <a:off x="800488" y="6293882"/>
            <a:ext cx="91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from Samsung Technical White Paper, 2020, Massive MIMO for New Radio</a:t>
            </a:r>
          </a:p>
        </p:txBody>
      </p:sp>
    </p:spTree>
    <p:extLst>
      <p:ext uri="{BB962C8B-B14F-4D97-AF65-F5344CB8AC3E}">
        <p14:creationId xmlns:p14="http://schemas.microsoft.com/office/powerpoint/2010/main" val="567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B66C1-D2B7-15C2-0D40-CC21DF97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6052CB-6E48-B881-37BB-C767777A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074466-3E7C-1E06-2FCD-885D68A3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4968-E5B1-089C-063D-BABA1AE32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67318-EC69-1A14-B979-389DB8A59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435FEA-7EFA-54AD-2AC4-0795BEBE8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970393-71D8-6999-9D2A-1F1CA89C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Channel Modelling</a:t>
            </a:r>
          </a:p>
        </p:txBody>
      </p:sp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B51D5B05-E2C0-F204-203A-A3525FD9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1989942"/>
            <a:ext cx="6261081" cy="3521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98166-FAA1-7F90-1F02-A7A4D467B671}"/>
              </a:ext>
            </a:extLst>
          </p:cNvPr>
          <p:cNvSpPr txBox="1"/>
          <p:nvPr/>
        </p:nvSpPr>
        <p:spPr>
          <a:xfrm>
            <a:off x="342900" y="1989942"/>
            <a:ext cx="5556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Tapped Delay Lines (TDL)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Individual taps for discrete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Basic channel fading (Rayleigh, Rician)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Lacks </a:t>
            </a:r>
            <a:r>
              <a:rPr lang="en-GB" dirty="0" err="1"/>
              <a:t>spacial</a:t>
            </a:r>
            <a:r>
              <a:rPr lang="en-GB" dirty="0"/>
              <a:t> and angular precision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Clustered Delay Lines (CDL)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Clusters of taps representing ground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Detailed spatial and angular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Advanced propagation characteristics (angular speed, </a:t>
            </a:r>
            <a:r>
              <a:rPr lang="en-GB" dirty="0" err="1"/>
              <a:t>Dopper</a:t>
            </a:r>
            <a:r>
              <a:rPr lang="en-GB" dirty="0"/>
              <a:t> shifts, </a:t>
            </a:r>
            <a:r>
              <a:rPr lang="en-GB" dirty="0" err="1"/>
              <a:t>spacial</a:t>
            </a:r>
            <a:r>
              <a:rPr lang="en-GB" dirty="0"/>
              <a:t>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Allows for Massive MIMO and Beamforming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BCE5A-66A3-BBBD-15B3-17D7CDA0A357}"/>
              </a:ext>
            </a:extLst>
          </p:cNvPr>
          <p:cNvSpPr txBox="1"/>
          <p:nvPr/>
        </p:nvSpPr>
        <p:spPr>
          <a:xfrm>
            <a:off x="800488" y="6293882"/>
            <a:ext cx="91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System Diagram of CDL model version 38.753 (Under Development) from 3GPP</a:t>
            </a:r>
          </a:p>
        </p:txBody>
      </p:sp>
    </p:spTree>
    <p:extLst>
      <p:ext uri="{BB962C8B-B14F-4D97-AF65-F5344CB8AC3E}">
        <p14:creationId xmlns:p14="http://schemas.microsoft.com/office/powerpoint/2010/main" val="8278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"/>
    </mc:Choice>
    <mc:Fallback xmlns="">
      <p:transition spd="slow" advTm="1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E6B45-1BAA-1A07-77B5-33572BDF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Project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7E0E-02FB-5E09-D385-A113D6DC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b="1" dirty="0"/>
              <a:t>Aims</a:t>
            </a:r>
          </a:p>
          <a:p>
            <a:pPr lvl="1"/>
            <a:r>
              <a:rPr lang="en-GB" dirty="0"/>
              <a:t>Simulate propagation models for both TDLs and CDLs</a:t>
            </a:r>
          </a:p>
          <a:p>
            <a:pPr lvl="1"/>
            <a:r>
              <a:rPr lang="en-GB" dirty="0"/>
              <a:t>Measure performance index based on spectral efficiency and coverage</a:t>
            </a:r>
          </a:p>
          <a:p>
            <a:pPr lvl="1"/>
            <a:r>
              <a:rPr lang="en-GB" dirty="0"/>
              <a:t>Vary antennae array configurations and analyse</a:t>
            </a:r>
          </a:p>
          <a:p>
            <a:pPr lvl="2"/>
            <a:r>
              <a:rPr lang="en-GB" dirty="0"/>
              <a:t>Array size/Number of Arrays/Subarray size/Angle of Propagation</a:t>
            </a:r>
          </a:p>
          <a:p>
            <a:r>
              <a:rPr lang="en-GB" b="1" dirty="0"/>
              <a:t>Expected Outcomes</a:t>
            </a:r>
          </a:p>
          <a:p>
            <a:pPr lvl="1"/>
            <a:r>
              <a:rPr lang="en-GB" dirty="0"/>
              <a:t>Deeper insights into TDL vs. CDL model behaviour</a:t>
            </a:r>
          </a:p>
          <a:p>
            <a:pPr lvl="1"/>
            <a:r>
              <a:rPr lang="en-GB" dirty="0"/>
              <a:t>Optimisation for antenna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837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415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MIMO techniques in 5G/6G</vt:lpstr>
      <vt:lpstr>What is 5G?</vt:lpstr>
      <vt:lpstr>Physical Layer Overview</vt:lpstr>
      <vt:lpstr>What is MIMO?</vt:lpstr>
      <vt:lpstr>Massive MIMO and Beamforming</vt:lpstr>
      <vt:lpstr>Beamforming Process</vt:lpstr>
      <vt:lpstr>Channel Estimation</vt:lpstr>
      <vt:lpstr>Channel Modelling</vt:lpstr>
      <vt:lpstr>Project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</dc:creator>
  <cp:lastModifiedBy>Ian</cp:lastModifiedBy>
  <cp:revision>14</cp:revision>
  <dcterms:created xsi:type="dcterms:W3CDTF">2024-11-20T09:00:33Z</dcterms:created>
  <dcterms:modified xsi:type="dcterms:W3CDTF">2024-11-28T17:40:01Z</dcterms:modified>
</cp:coreProperties>
</file>