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5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286" r:id="rId9"/>
    <p:sldId id="284" r:id="rId10"/>
    <p:sldId id="287" r:id="rId11"/>
    <p:sldId id="279" r:id="rId12"/>
    <p:sldId id="285" r:id="rId13"/>
    <p:sldId id="288" r:id="rId14"/>
    <p:sldId id="282" r:id="rId15"/>
    <p:sldId id="283" r:id="rId16"/>
    <p:sldId id="280" r:id="rId17"/>
    <p:sldId id="296" r:id="rId18"/>
    <p:sldId id="289" r:id="rId19"/>
    <p:sldId id="290" r:id="rId20"/>
    <p:sldId id="291" r:id="rId21"/>
    <p:sldId id="292" r:id="rId22"/>
    <p:sldId id="298" r:id="rId23"/>
    <p:sldId id="295" r:id="rId24"/>
    <p:sldId id="297" r:id="rId25"/>
    <p:sldId id="299" r:id="rId26"/>
    <p:sldId id="300" r:id="rId27"/>
    <p:sldId id="293" r:id="rId28"/>
    <p:sldId id="308" r:id="rId29"/>
    <p:sldId id="309" r:id="rId30"/>
    <p:sldId id="310" r:id="rId31"/>
    <p:sldId id="311" r:id="rId32"/>
    <p:sldId id="312" r:id="rId33"/>
    <p:sldId id="301" r:id="rId34"/>
    <p:sldId id="302" r:id="rId35"/>
    <p:sldId id="307" r:id="rId36"/>
    <p:sldId id="303" r:id="rId37"/>
    <p:sldId id="304" r:id="rId38"/>
    <p:sldId id="306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27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00C974D-0555-7046-B822-5CF1FEA05D78}">
          <p14:sldIdLst>
            <p14:sldId id="256"/>
          </p14:sldIdLst>
        </p14:section>
        <p14:section name="hw1" id="{B4E64E83-12DA-EF4C-9598-646EA1D26144}">
          <p14:sldIdLst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courses" id="{C22C9E86-7D89-7E4A-B319-369AA850F255}">
          <p14:sldIdLst>
            <p14:sldId id="286"/>
            <p14:sldId id="284"/>
            <p14:sldId id="287"/>
            <p14:sldId id="279"/>
            <p14:sldId id="285"/>
            <p14:sldId id="288"/>
            <p14:sldId id="282"/>
            <p14:sldId id="283"/>
            <p14:sldId id="280"/>
            <p14:sldId id="296"/>
            <p14:sldId id="289"/>
            <p14:sldId id="290"/>
            <p14:sldId id="291"/>
            <p14:sldId id="292"/>
            <p14:sldId id="298"/>
            <p14:sldId id="295"/>
            <p14:sldId id="297"/>
            <p14:sldId id="299"/>
            <p14:sldId id="300"/>
            <p14:sldId id="293"/>
            <p14:sldId id="308"/>
            <p14:sldId id="309"/>
            <p14:sldId id="310"/>
            <p14:sldId id="311"/>
            <p14:sldId id="312"/>
            <p14:sldId id="301"/>
            <p14:sldId id="302"/>
            <p14:sldId id="307"/>
            <p14:sldId id="303"/>
            <p14:sldId id="304"/>
            <p14:sldId id="306"/>
            <p14:sldId id="313"/>
            <p14:sldId id="314"/>
            <p14:sldId id="315"/>
            <p14:sldId id="316"/>
          </p14:sldIdLst>
        </p14:section>
        <p14:section name="ch5.3 validating models" id="{F603F65C-C525-FC4E-BDBE-505EB1FB4180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0"/>
  </p:normalViewPr>
  <p:slideViewPr>
    <p:cSldViewPr snapToGrid="0" snapToObjects="1">
      <p:cViewPr varScale="1">
        <p:scale>
          <a:sx n="214" d="100"/>
          <a:sy n="214" d="100"/>
        </p:scale>
        <p:origin x="24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2016/3/14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we’ll present the standard measures of model quality, which are useful in model construction.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03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Why it important =&gt; show example to show some bias!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47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Why it important =&gt; show example to show some bias!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725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944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4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3459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4405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9069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8297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F8FA-3424-4F49-8B38-895832CADF5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2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ng.bz/e8Rh)" TargetMode="External"/><Relationship Id="rId3" Type="http://schemas.openxmlformats.org/officeDocument/2006/relationships/hyperlink" Target="https://github.com/WinVector/zmPDSwR/tree/master/Spambas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in-vector.com/blog/2011/11/correlation-and-r-squared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WinVector/zmPDSwR/tree/master/KDD2009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evaluate output?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1042</a:t>
            </a:r>
            <a:r>
              <a:rPr lang="en-US" dirty="0" smtClean="0"/>
              <a:t>. Data </a:t>
            </a:r>
            <a:r>
              <a:rPr lang="en-US" dirty="0"/>
              <a:t>Science in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, 03/14</a:t>
            </a:r>
          </a:p>
          <a:p>
            <a:r>
              <a:rPr lang="en-US" altLang="zh-TW" dirty="0"/>
              <a:t>Jia-Ming Chang</a:t>
            </a:r>
          </a:p>
          <a:p>
            <a:r>
              <a:rPr lang="en-US" altLang="zh-TW" dirty="0"/>
              <a:t>http://</a:t>
            </a:r>
            <a:r>
              <a:rPr lang="en-US" altLang="zh-TW" dirty="0" err="1"/>
              <a:t>www.cs.nccu.edu.tw</a:t>
            </a:r>
            <a:r>
              <a:rPr lang="en-US" altLang="zh-TW" dirty="0"/>
              <a:t>/~</a:t>
            </a:r>
            <a:r>
              <a:rPr lang="en-US" altLang="zh-TW" dirty="0" err="1"/>
              <a:t>jmchang</a:t>
            </a:r>
            <a:r>
              <a:rPr lang="en-US" altLang="zh-TW" dirty="0"/>
              <a:t>/course/1042/</a:t>
            </a:r>
            <a:r>
              <a:rPr lang="en-US" altLang="zh-TW" dirty="0" err="1"/>
              <a:t>datascience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7438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The slide </a:t>
            </a:r>
            <a:r>
              <a:rPr lang="zh-TW" altLang="en-US" sz="1200" dirty="0" smtClean="0"/>
              <a:t>is</a:t>
            </a:r>
            <a:r>
              <a:rPr lang="en-US" altLang="zh-TW" sz="1200" dirty="0" smtClean="0"/>
              <a:t>only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for educational </a:t>
            </a:r>
            <a:r>
              <a:rPr lang="zh-TW" altLang="en-US" sz="1200" dirty="0" smtClean="0"/>
              <a:t>purposes</a:t>
            </a:r>
            <a:r>
              <a:rPr lang="en-US" altLang="zh-TW" sz="1200" dirty="0" smtClean="0"/>
              <a:t>. I</a:t>
            </a:r>
            <a:r>
              <a:rPr lang="zh-TW" altLang="en-US" sz="1200" dirty="0" smtClean="0"/>
              <a:t>f </a:t>
            </a:r>
            <a:r>
              <a:rPr lang="en-US" altLang="zh-TW" sz="1200" dirty="0" smtClean="0"/>
              <a:t>any </a:t>
            </a:r>
            <a:r>
              <a:rPr lang="zh-TW" altLang="en-US" sz="1200" dirty="0" smtClean="0"/>
              <a:t>infringement</a:t>
            </a:r>
            <a:r>
              <a:rPr lang="en-US" altLang="zh-TW" sz="1200" dirty="0" smtClean="0"/>
              <a:t>, please contact me</a:t>
            </a:r>
            <a:r>
              <a:rPr lang="zh-TW" altLang="en-US" sz="1200" dirty="0" smtClean="0"/>
              <a:t>, </a:t>
            </a:r>
            <a:r>
              <a:rPr lang="en-US" altLang="zh-TW" sz="1200" dirty="0" smtClean="0"/>
              <a:t>we will </a:t>
            </a:r>
            <a:r>
              <a:rPr lang="zh-TW" altLang="en-US" sz="1200" dirty="0" smtClean="0"/>
              <a:t>correct immediately</a:t>
            </a:r>
            <a:r>
              <a:rPr lang="en-US" altLang="zh-TW" sz="1200" dirty="0" smtClean="0"/>
              <a:t>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 and critique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decide if a given score is high or </a:t>
            </a:r>
            <a:r>
              <a:rPr lang="en-US" altLang="zh-TW" dirty="0" smtClean="0"/>
              <a:t>low: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null model </a:t>
            </a:r>
            <a:r>
              <a:rPr lang="en-US" altLang="zh-TW" dirty="0" smtClean="0"/>
              <a:t>: tells </a:t>
            </a:r>
            <a:r>
              <a:rPr lang="en-US" altLang="zh-TW" dirty="0"/>
              <a:t>us what low performance </a:t>
            </a:r>
            <a:r>
              <a:rPr lang="en-US" altLang="zh-TW" dirty="0" smtClean="0"/>
              <a:t>looks like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Bayes rate model </a:t>
            </a:r>
            <a:r>
              <a:rPr lang="en-US" altLang="zh-TW" dirty="0" smtClean="0"/>
              <a:t>: tells </a:t>
            </a:r>
            <a:r>
              <a:rPr lang="en-US" altLang="zh-TW" dirty="0"/>
              <a:t>us what high performance looks </a:t>
            </a:r>
            <a:r>
              <a:rPr lang="en-US" altLang="zh-TW" dirty="0" smtClean="0"/>
              <a:t>like</a:t>
            </a:r>
            <a:endParaRPr lang="en-US" altLang="zh-TW" dirty="0"/>
          </a:p>
          <a:p>
            <a:pPr lvl="1"/>
            <a:r>
              <a:rPr lang="en-US" altLang="zh-TW" dirty="0" smtClean="0"/>
              <a:t>best </a:t>
            </a:r>
            <a:r>
              <a:rPr lang="en-US" altLang="zh-TW" dirty="0"/>
              <a:t>single-variable model </a:t>
            </a:r>
            <a:r>
              <a:rPr lang="en-US" altLang="zh-TW" dirty="0" smtClean="0"/>
              <a:t>: tells </a:t>
            </a:r>
            <a:r>
              <a:rPr lang="en-US" altLang="zh-TW" dirty="0"/>
              <a:t>us what a simple model can </a:t>
            </a:r>
            <a:r>
              <a:rPr lang="en-US" altLang="zh-TW" dirty="0" smtClean="0"/>
              <a:t>achieve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5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Determining </a:t>
            </a:r>
            <a:r>
              <a:rPr lang="en-US" sz="4000" dirty="0">
                <a:solidFill>
                  <a:srgbClr val="FFC000"/>
                </a:solidFill>
              </a:rPr>
              <a:t>lower</a:t>
            </a:r>
            <a:r>
              <a:rPr lang="en-US" sz="4000" dirty="0"/>
              <a:t> and upper bounds on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5765"/>
          </a:xfrm>
        </p:spPr>
        <p:txBody>
          <a:bodyPr anchor="t">
            <a:normAutofit fontScale="62500" lnSpcReduction="20000"/>
          </a:bodyPr>
          <a:lstStyle/>
          <a:p>
            <a:r>
              <a:rPr lang="en-US" dirty="0" smtClean="0"/>
              <a:t>NULL </a:t>
            </a:r>
            <a:r>
              <a:rPr lang="en-US" dirty="0"/>
              <a:t>MODEL: A LOWER BOUND ON </a:t>
            </a:r>
            <a:r>
              <a:rPr lang="en-US" dirty="0" smtClean="0"/>
              <a:t>PERFORMANCE</a:t>
            </a:r>
          </a:p>
          <a:p>
            <a:pPr lvl="1"/>
            <a:r>
              <a:rPr lang="en-US" altLang="zh-TW" dirty="0" smtClean="0"/>
              <a:t>null </a:t>
            </a:r>
            <a:r>
              <a:rPr lang="en-US" altLang="zh-TW" dirty="0"/>
              <a:t>model as being “the obvious guess</a:t>
            </a:r>
            <a:r>
              <a:rPr lang="en-US" altLang="zh-TW" dirty="0" smtClean="0"/>
              <a:t>”:</a:t>
            </a:r>
          </a:p>
          <a:p>
            <a:pPr lvl="2"/>
            <a:r>
              <a:rPr lang="en-US" altLang="zh-TW" dirty="0" smtClean="0"/>
              <a:t>Single constant </a:t>
            </a:r>
            <a:r>
              <a:rPr lang="en-US" altLang="zh-TW" dirty="0"/>
              <a:t>(returns the same answer for all situations) </a:t>
            </a:r>
          </a:p>
          <a:p>
            <a:pPr lvl="2"/>
            <a:r>
              <a:rPr lang="en-US" altLang="zh-TW" dirty="0" smtClean="0"/>
              <a:t>independent </a:t>
            </a:r>
            <a:r>
              <a:rPr lang="en-US" altLang="zh-TW" dirty="0"/>
              <a:t>(doesn’t record any important relation or interaction </a:t>
            </a:r>
            <a:r>
              <a:rPr lang="en-US" altLang="zh-TW" dirty="0" smtClean="0"/>
              <a:t>between inputs </a:t>
            </a:r>
            <a:r>
              <a:rPr lang="en-US" altLang="zh-TW" dirty="0"/>
              <a:t>and </a:t>
            </a:r>
            <a:r>
              <a:rPr lang="en-US" altLang="zh-TW" dirty="0" smtClean="0"/>
              <a:t>outputs)</a:t>
            </a:r>
          </a:p>
          <a:p>
            <a:r>
              <a:rPr lang="en-US" altLang="zh-TW" dirty="0" smtClean="0"/>
              <a:t>Common way to build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a </a:t>
            </a:r>
            <a:r>
              <a:rPr lang="en-US" altLang="zh-TW" dirty="0" smtClean="0"/>
              <a:t>categorical problem =&gt; always </a:t>
            </a:r>
            <a:r>
              <a:rPr lang="en-US" altLang="zh-TW" dirty="0"/>
              <a:t>return the most </a:t>
            </a:r>
            <a:r>
              <a:rPr lang="en-US" altLang="zh-TW" dirty="0" smtClean="0"/>
              <a:t>popular Category</a:t>
            </a:r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/>
              <a:t>model that labels all loans as </a:t>
            </a:r>
            <a:r>
              <a:rPr lang="en-US" altLang="zh-TW" dirty="0" err="1" smtClean="0"/>
              <a:t>GoodLoan</a:t>
            </a:r>
            <a:r>
              <a:rPr lang="en-US" altLang="zh-TW" dirty="0" smtClean="0"/>
              <a:t> =&gt;  70% accurate</a:t>
            </a:r>
            <a:endParaRPr lang="en-US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a </a:t>
            </a:r>
            <a:r>
              <a:rPr lang="en-US" altLang="zh-TW" dirty="0" smtClean="0"/>
              <a:t>score model =&gt; often </a:t>
            </a:r>
            <a:r>
              <a:rPr lang="en-US" altLang="zh-TW" dirty="0"/>
              <a:t>the average of all the </a:t>
            </a:r>
            <a:r>
              <a:rPr lang="en-US" altLang="zh-TW" dirty="0" smtClean="0"/>
              <a:t>outcomes</a:t>
            </a:r>
          </a:p>
          <a:p>
            <a:r>
              <a:rPr lang="en-US" altLang="zh-TW" dirty="0"/>
              <a:t>your model </a:t>
            </a:r>
            <a:r>
              <a:rPr lang="en-US" altLang="zh-TW" dirty="0" smtClean="0"/>
              <a:t>should out-perform the </a:t>
            </a:r>
            <a:r>
              <a:rPr lang="en-US" altLang="zh-TW" dirty="0"/>
              <a:t>null model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i="1" dirty="0" smtClean="0"/>
              <a:t>base error rate  </a:t>
            </a:r>
            <a:r>
              <a:rPr lang="en-US" altLang="zh-TW" dirty="0" smtClean="0"/>
              <a:t>= the error rate  of the simplest possible model</a:t>
            </a:r>
          </a:p>
          <a:p>
            <a:pPr lvl="1"/>
            <a:r>
              <a:rPr lang="en-US" dirty="0" smtClean="0"/>
              <a:t>73% &gt; 70% </a:t>
            </a:r>
            <a:r>
              <a:rPr lang="en-US" altLang="zh-TW" dirty="0"/>
              <a:t>significantly </a:t>
            </a:r>
            <a:r>
              <a:rPr lang="en-US" altLang="zh-TW" dirty="0" smtClean="0"/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26012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Determining lower and </a:t>
            </a:r>
            <a:r>
              <a:rPr lang="en-US" sz="4000" dirty="0">
                <a:solidFill>
                  <a:srgbClr val="FFC000"/>
                </a:solidFill>
              </a:rPr>
              <a:t>upper</a:t>
            </a:r>
            <a:r>
              <a:rPr lang="en-US" sz="4000" dirty="0"/>
              <a:t> bounds on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06148"/>
          </a:xfrm>
        </p:spPr>
        <p:txBody>
          <a:bodyPr anchor="t">
            <a:normAutofit fontScale="55000" lnSpcReduction="20000"/>
          </a:bodyPr>
          <a:lstStyle/>
          <a:p>
            <a:r>
              <a:rPr lang="en-US" dirty="0" smtClean="0"/>
              <a:t>BAYES RATE MODEL (also </a:t>
            </a:r>
            <a:r>
              <a:rPr lang="en-US" altLang="zh-TW" dirty="0"/>
              <a:t>saturated </a:t>
            </a:r>
            <a:r>
              <a:rPr lang="en-US" altLang="zh-TW" dirty="0" smtClean="0"/>
              <a:t>model</a:t>
            </a:r>
            <a:r>
              <a:rPr lang="en-US" dirty="0" smtClean="0"/>
              <a:t>): AN UPPER BOUND ON MODEL PERFORMANCE</a:t>
            </a:r>
          </a:p>
          <a:p>
            <a:pPr lvl="1"/>
            <a:r>
              <a:rPr lang="en-US" altLang="zh-TW" dirty="0"/>
              <a:t>only makes mistakes when there are multiple examples </a:t>
            </a:r>
            <a:r>
              <a:rPr lang="en-US" altLang="zh-TW" dirty="0" smtClean="0"/>
              <a:t>with the </a:t>
            </a:r>
            <a:r>
              <a:rPr lang="en-US" altLang="zh-TW" dirty="0"/>
              <a:t>exact same set of known facts (same </a:t>
            </a:r>
            <a:r>
              <a:rPr lang="en-US" altLang="zh-TW" i="1" dirty="0" err="1"/>
              <a:t>x</a:t>
            </a:r>
            <a:r>
              <a:rPr lang="en-US" altLang="zh-TW" dirty="0" err="1"/>
              <a:t>s</a:t>
            </a:r>
            <a:r>
              <a:rPr lang="en-US" altLang="zh-TW" dirty="0"/>
              <a:t>) but different outcomes (</a:t>
            </a:r>
            <a:r>
              <a:rPr lang="en-US" altLang="zh-TW" dirty="0" smtClean="0"/>
              <a:t>different </a:t>
            </a:r>
            <a:r>
              <a:rPr lang="is-IS" altLang="zh-TW" i="1" dirty="0" smtClean="0"/>
              <a:t>y</a:t>
            </a:r>
            <a:r>
              <a:rPr lang="is-IS" altLang="zh-TW" dirty="0" smtClean="0"/>
              <a:t>s</a:t>
            </a:r>
            <a:r>
              <a:rPr lang="is-IS" altLang="zh-TW" dirty="0"/>
              <a:t>)</a:t>
            </a:r>
            <a:endParaRPr lang="en-US" dirty="0" smtClean="0"/>
          </a:p>
          <a:p>
            <a:pPr lvl="1"/>
            <a:r>
              <a:rPr lang="en-US" altLang="zh-TW" i="1" dirty="0" smtClean="0"/>
              <a:t>unexplainable </a:t>
            </a:r>
            <a:r>
              <a:rPr lang="en-US" altLang="zh-TW" i="1" dirty="0"/>
              <a:t>variance</a:t>
            </a:r>
            <a:r>
              <a:rPr lang="en-US" altLang="zh-TW" dirty="0"/>
              <a:t>: how </a:t>
            </a:r>
            <a:r>
              <a:rPr lang="en-US" altLang="zh-TW" dirty="0" smtClean="0"/>
              <a:t>much of </a:t>
            </a:r>
            <a:r>
              <a:rPr lang="en-US" altLang="zh-TW" dirty="0"/>
              <a:t>the variation in your output can’t be explained by your input variables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An example: loans </a:t>
            </a:r>
            <a:r>
              <a:rPr lang="en-US" altLang="zh-TW" dirty="0"/>
              <a:t>that </a:t>
            </a:r>
            <a:r>
              <a:rPr lang="en-US" altLang="zh-TW" dirty="0" smtClean="0"/>
              <a:t>equal more </a:t>
            </a:r>
            <a:r>
              <a:rPr lang="en-US" altLang="zh-TW" dirty="0"/>
              <a:t>than 15% of the borrower’s disposable income will default; otherwise, loans </a:t>
            </a:r>
            <a:r>
              <a:rPr lang="en-US" altLang="zh-TW" dirty="0" smtClean="0"/>
              <a:t>are good.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4323318"/>
            <a:ext cx="4772036" cy="12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80" y="4323318"/>
            <a:ext cx="4305868" cy="12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0817" y="5624732"/>
            <a:ext cx="8560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TW" dirty="0" smtClean="0">
                <a:latin typeface=""/>
              </a:rPr>
              <a:t>Bayes </a:t>
            </a:r>
            <a:r>
              <a:rPr lang="en-US" altLang="zh-TW" dirty="0">
                <a:latin typeface=""/>
              </a:rPr>
              <a:t>rate </a:t>
            </a:r>
            <a:r>
              <a:rPr lang="en-US" altLang="zh-TW" dirty="0" smtClean="0">
                <a:latin typeface=""/>
              </a:rPr>
              <a:t>: The </a:t>
            </a:r>
            <a:r>
              <a:rPr lang="en-US" altLang="zh-TW" dirty="0">
                <a:latin typeface=""/>
              </a:rPr>
              <a:t>limit on prediction accuracy due to unexplainable </a:t>
            </a:r>
            <a:r>
              <a:rPr lang="en-US" altLang="zh-TW" dirty="0" smtClean="0">
                <a:latin typeface=""/>
              </a:rPr>
              <a:t>variance</a:t>
            </a:r>
            <a:r>
              <a:rPr lang="en-US" altLang="zh-TW" smtClean="0">
                <a:latin typeface=""/>
              </a:rPr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>
                <a:latin typeface=""/>
              </a:rPr>
              <a:t>=&gt; </a:t>
            </a:r>
            <a:r>
              <a:rPr lang="en-US" altLang="zh-TW" dirty="0"/>
              <a:t>You can think of the Bayes rate as describing the best accuracy you </a:t>
            </a:r>
            <a:r>
              <a:rPr lang="en-US" altLang="zh-TW" dirty="0" smtClean="0"/>
              <a:t>can achieve </a:t>
            </a:r>
            <a:r>
              <a:rPr lang="en-US" altLang="zh-TW" dirty="0"/>
              <a:t>given your data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9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Single-variable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also suggest comparing any complicated model against the best </a:t>
            </a:r>
            <a:r>
              <a:rPr lang="en-US" altLang="zh-TW" dirty="0" smtClean="0"/>
              <a:t>single-variable model </a:t>
            </a:r>
            <a:r>
              <a:rPr lang="en-US" altLang="zh-TW" dirty="0"/>
              <a:t>you have available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Confusion matrix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806070" cy="5165035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A good </a:t>
            </a:r>
            <a:r>
              <a:rPr lang="en-US" altLang="zh-TW" dirty="0"/>
              <a:t>summary of classifier accuracy is the </a:t>
            </a:r>
            <a:r>
              <a:rPr lang="en-US" altLang="zh-TW" i="1" dirty="0"/>
              <a:t>confusion </a:t>
            </a:r>
            <a:r>
              <a:rPr lang="en-US" altLang="zh-TW" i="1" dirty="0" smtClean="0"/>
              <a:t>matrix</a:t>
            </a:r>
          </a:p>
          <a:p>
            <a:pPr lvl="1"/>
            <a:r>
              <a:rPr lang="en-US" altLang="zh-TW" dirty="0" smtClean="0"/>
              <a:t>which </a:t>
            </a:r>
            <a:r>
              <a:rPr lang="en-US" altLang="zh-TW" dirty="0"/>
              <a:t>tabulates actual </a:t>
            </a:r>
            <a:r>
              <a:rPr lang="en-US" altLang="zh-TW" dirty="0" smtClean="0"/>
              <a:t>classifications against </a:t>
            </a:r>
            <a:r>
              <a:rPr lang="en-US" altLang="zh-TW" dirty="0"/>
              <a:t>predicted </a:t>
            </a:r>
            <a:r>
              <a:rPr lang="en-US" altLang="zh-TW" dirty="0" smtClean="0"/>
              <a:t>ones</a:t>
            </a:r>
          </a:p>
          <a:p>
            <a:r>
              <a:rPr kumimoji="1" lang="en-US" altLang="zh-TW" dirty="0" smtClean="0"/>
              <a:t>Codes:</a:t>
            </a:r>
          </a:p>
          <a:p>
            <a:r>
              <a:rPr kumimoji="1" lang="en-US" altLang="zh-TW" dirty="0" smtClean="0"/>
              <a:t>Step1: </a:t>
            </a:r>
            <a:r>
              <a:rPr lang="en-US" altLang="zh-TW" dirty="0"/>
              <a:t>A decision tree model for finding </a:t>
            </a:r>
            <a:r>
              <a:rPr lang="en-US" altLang="zh-TW" dirty="0">
                <a:solidFill>
                  <a:srgbClr val="FFC000"/>
                </a:solidFill>
              </a:rPr>
              <a:t>bad loan </a:t>
            </a:r>
            <a:r>
              <a:rPr lang="en-US" altLang="zh-TW" dirty="0" smtClean="0"/>
              <a:t>applications</a:t>
            </a:r>
            <a:r>
              <a:rPr lang="en-US" altLang="zh-TW" dirty="0"/>
              <a:t> </a:t>
            </a:r>
            <a:r>
              <a:rPr kumimoji="1" lang="en-US" altLang="zh-TW" dirty="0" smtClean="0"/>
              <a:t>(11</a:t>
            </a:r>
            <a:r>
              <a:rPr kumimoji="1" lang="en-US" altLang="zh-TW" baseline="30000" dirty="0" smtClean="0"/>
              <a:t>th</a:t>
            </a:r>
            <a:r>
              <a:rPr kumimoji="1" lang="en-US" altLang="zh-TW" dirty="0" smtClean="0"/>
              <a:t> week)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library('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rpart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load('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GCDData.RData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rpart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Good.Loan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~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Duration.in.month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+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Installment.rate.in.percentage.of.disposable.income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+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Credit.amount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+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Other.installment.plans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data=d,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control=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rpart.control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maxdepth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=4),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method="class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")</a:t>
            </a:r>
            <a:endParaRPr kumimoji="1" lang="en-US" altLang="zh-TW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Confusion matrix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31235"/>
            <a:ext cx="8229600" cy="3255795"/>
          </a:xfrm>
        </p:spPr>
        <p:txBody>
          <a:bodyPr anchor="t">
            <a:noAutofit/>
          </a:bodyPr>
          <a:lstStyle/>
          <a:p>
            <a:r>
              <a:rPr kumimoji="1" lang="en-US" altLang="zh-TW" sz="1400" dirty="0" smtClean="0"/>
              <a:t>Step2: plotting the confusion matrix</a:t>
            </a:r>
          </a:p>
          <a:p>
            <a:pPr lvl="1"/>
            <a:r>
              <a:rPr kumimoji="1" lang="en-US" altLang="zh-TW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creditdata</a:t>
            </a:r>
            <a:r>
              <a:rPr kumimoji="1" lang="en-US" altLang="zh-TW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&lt;- d</a:t>
            </a:r>
          </a:p>
          <a:p>
            <a:pPr lvl="1"/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resultframe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data.frame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Good.Loan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creditdata$Good.Loan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</a:p>
          <a:p>
            <a:pPr lvl="1"/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=predict(model, type="class"))</a:t>
            </a:r>
          </a:p>
          <a:p>
            <a:pPr lvl="1"/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rtab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table(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resultframe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	</a:t>
            </a:r>
            <a:r>
              <a:rPr kumimoji="1" lang="en-US" altLang="zh-TW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# Note: 1 </a:t>
            </a:r>
          </a:p>
          <a:p>
            <a:pPr lvl="1"/>
            <a:r>
              <a:rPr kumimoji="1" lang="en-US" altLang="zh-TW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Rtab</a:t>
            </a:r>
            <a:endParaRPr kumimoji="1" lang="en-US" altLang="zh-TW" sz="12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TW" sz="1400" dirty="0" smtClean="0"/>
              <a:t>Confusion matrix</a:t>
            </a:r>
            <a:endParaRPr lang="en-US" altLang="zh-TW" sz="1400" dirty="0"/>
          </a:p>
          <a:p>
            <a:pPr lvl="1"/>
            <a:r>
              <a:rPr lang="en-US" altLang="zh-TW" sz="1200" dirty="0" smtClean="0"/>
              <a:t>Rows represent actual </a:t>
            </a:r>
            <a:r>
              <a:rPr lang="en-US" altLang="zh-TW" sz="1200" dirty="0"/>
              <a:t>loan </a:t>
            </a:r>
            <a:r>
              <a:rPr lang="en-US" altLang="zh-TW" sz="1200" dirty="0" smtClean="0"/>
              <a:t>status</a:t>
            </a:r>
          </a:p>
          <a:p>
            <a:pPr lvl="1"/>
            <a:r>
              <a:rPr lang="en-US" altLang="zh-TW" sz="1200" dirty="0" smtClean="0"/>
              <a:t>columns represent predicted </a:t>
            </a:r>
            <a:r>
              <a:rPr lang="en-US" altLang="zh-TW" sz="1200" dirty="0"/>
              <a:t>loan </a:t>
            </a:r>
            <a:r>
              <a:rPr lang="en-US" altLang="zh-TW" sz="1200" dirty="0" smtClean="0"/>
              <a:t>status.</a:t>
            </a:r>
          </a:p>
          <a:p>
            <a:pPr lvl="1"/>
            <a:r>
              <a:rPr lang="en-US" altLang="zh-TW" sz="1200" dirty="0" smtClean="0"/>
              <a:t>The </a:t>
            </a:r>
            <a:r>
              <a:rPr lang="en-US" altLang="zh-TW" sz="1200" dirty="0"/>
              <a:t>diagonal </a:t>
            </a:r>
            <a:r>
              <a:rPr lang="en-US" altLang="zh-TW" sz="1200" dirty="0" smtClean="0"/>
              <a:t>entries represent </a:t>
            </a:r>
            <a:r>
              <a:rPr lang="en-US" altLang="zh-TW" sz="1200" dirty="0"/>
              <a:t>correct predictions</a:t>
            </a:r>
            <a:r>
              <a:rPr lang="en-US" altLang="zh-TW" sz="1200" dirty="0" smtClean="0"/>
              <a:t>.</a:t>
            </a:r>
            <a:endParaRPr kumimoji="1" lang="zh-TW" alt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7030"/>
            <a:ext cx="9144000" cy="19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Evaluating classification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1026" cy="2560983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smtClean="0"/>
              <a:t>Definition</a:t>
            </a:r>
          </a:p>
          <a:p>
            <a:pPr lvl="1"/>
            <a:r>
              <a:rPr kumimoji="1" lang="en-US" altLang="zh-TW" dirty="0" smtClean="0"/>
              <a:t>True positive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False positive</a:t>
            </a:r>
          </a:p>
          <a:p>
            <a:pPr lvl="1"/>
            <a:r>
              <a:rPr kumimoji="1" lang="en-US" altLang="zh-TW" dirty="0" smtClean="0"/>
              <a:t>True negative</a:t>
            </a:r>
          </a:p>
          <a:p>
            <a:pPr lvl="1"/>
            <a:r>
              <a:rPr kumimoji="1" lang="en-US" altLang="zh-TW" dirty="0" smtClean="0"/>
              <a:t>False negative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47" y="2322720"/>
            <a:ext cx="5632174" cy="166326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781058" y="3130562"/>
            <a:ext cx="2157175" cy="803605"/>
            <a:chOff x="5595528" y="2799257"/>
            <a:chExt cx="2157175" cy="803605"/>
          </a:xfrm>
        </p:grpSpPr>
        <p:sp>
          <p:nvSpPr>
            <p:cNvPr id="7" name="文字方塊 6"/>
            <p:cNvSpPr txBox="1"/>
            <p:nvPr/>
          </p:nvSpPr>
          <p:spPr>
            <a:xfrm>
              <a:off x="7279497" y="323353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TN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595528" y="279925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TP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601138" y="32335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FP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285107" y="2799257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FN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Evaluating classification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1026" cy="495962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TW" dirty="0" smtClean="0"/>
              <a:t>Definition</a:t>
            </a:r>
          </a:p>
          <a:p>
            <a:pPr lvl="1"/>
            <a:r>
              <a:rPr kumimoji="1" lang="en-US" altLang="zh-TW" dirty="0" smtClean="0"/>
              <a:t>Accuracy</a:t>
            </a:r>
          </a:p>
          <a:p>
            <a:pPr lvl="2"/>
            <a:r>
              <a:rPr lang="en-US" altLang="zh-TW" dirty="0"/>
              <a:t># of items categorized correctly divided by #of items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(TP+TN</a:t>
            </a:r>
            <a:r>
              <a:rPr kumimoji="1" lang="en-US" altLang="zh-TW" dirty="0"/>
              <a:t>)/(</a:t>
            </a:r>
            <a:r>
              <a:rPr kumimoji="1" lang="en-US" altLang="zh-TW" dirty="0" smtClean="0"/>
              <a:t>TP+TN+FP+FN)</a:t>
            </a:r>
          </a:p>
          <a:p>
            <a:pPr lvl="1"/>
            <a:r>
              <a:rPr kumimoji="1" lang="en-US" altLang="zh-TW" dirty="0" smtClean="0"/>
              <a:t>Precision</a:t>
            </a:r>
          </a:p>
          <a:p>
            <a:pPr lvl="2"/>
            <a:r>
              <a:rPr lang="en-US" altLang="zh-TW" dirty="0" smtClean="0"/>
              <a:t>fraction </a:t>
            </a:r>
            <a:r>
              <a:rPr lang="en-US" altLang="zh-TW" dirty="0"/>
              <a:t>of the items the </a:t>
            </a:r>
            <a:r>
              <a:rPr lang="en-US" altLang="zh-TW" dirty="0" smtClean="0"/>
              <a:t>classifier flags </a:t>
            </a:r>
            <a:r>
              <a:rPr lang="en-US" altLang="zh-TW" dirty="0"/>
              <a:t>as being in the class actually are  in the </a:t>
            </a:r>
            <a:r>
              <a:rPr lang="en-US" altLang="zh-TW" dirty="0" smtClean="0"/>
              <a:t>class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 how often </a:t>
            </a:r>
            <a:r>
              <a:rPr lang="en-US" altLang="zh-TW" dirty="0" smtClean="0"/>
              <a:t>a positive </a:t>
            </a:r>
            <a:r>
              <a:rPr lang="en-US" altLang="zh-TW" dirty="0"/>
              <a:t>indication turns out to be correct</a:t>
            </a:r>
            <a:endParaRPr lang="en-US" altLang="zh-TW" dirty="0" smtClean="0"/>
          </a:p>
          <a:p>
            <a:pPr lvl="2"/>
            <a:r>
              <a:rPr kumimoji="1" lang="en-US" altLang="zh-TW" dirty="0" smtClean="0"/>
              <a:t>TP/(TP+FP)</a:t>
            </a:r>
          </a:p>
          <a:p>
            <a:pPr lvl="1"/>
            <a:r>
              <a:rPr kumimoji="1" lang="en-US" altLang="zh-TW" dirty="0" smtClean="0"/>
              <a:t>Recall</a:t>
            </a:r>
          </a:p>
          <a:p>
            <a:pPr lvl="2"/>
            <a:r>
              <a:rPr lang="en-US" altLang="zh-TW" dirty="0" smtClean="0"/>
              <a:t>what </a:t>
            </a:r>
            <a:r>
              <a:rPr lang="en-US" altLang="zh-TW" dirty="0"/>
              <a:t>fraction of the </a:t>
            </a:r>
            <a:r>
              <a:rPr lang="en-US" altLang="zh-TW" dirty="0" smtClean="0"/>
              <a:t>things that </a:t>
            </a:r>
            <a:r>
              <a:rPr lang="en-US" altLang="zh-TW" dirty="0"/>
              <a:t>are in the class are detected by the classifier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TP/(TP+FN)</a:t>
            </a:r>
          </a:p>
          <a:p>
            <a:pPr lvl="1"/>
            <a:r>
              <a:rPr kumimoji="1" lang="en-US" altLang="zh-TW" dirty="0" smtClean="0"/>
              <a:t>False positive rate = FP/(FP+TN)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16" y="1136651"/>
            <a:ext cx="4472609" cy="1320832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6324398" y="1718896"/>
            <a:ext cx="2157175" cy="803605"/>
            <a:chOff x="5595528" y="2799257"/>
            <a:chExt cx="2157175" cy="803605"/>
          </a:xfrm>
        </p:grpSpPr>
        <p:sp>
          <p:nvSpPr>
            <p:cNvPr id="7" name="文字方塊 6"/>
            <p:cNvSpPr txBox="1"/>
            <p:nvPr/>
          </p:nvSpPr>
          <p:spPr>
            <a:xfrm>
              <a:off x="7279497" y="323353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TN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595528" y="279925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TP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601138" y="32335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FP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285107" y="2799257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FN</a:t>
              </a:r>
              <a:endParaRPr kumimoji="1"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8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Evaluating classification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Spambase</a:t>
            </a:r>
            <a:r>
              <a:rPr lang="en-US" altLang="zh-TW" dirty="0"/>
              <a:t> dataset (</a:t>
            </a:r>
            <a:r>
              <a:rPr lang="en-US" altLang="zh-TW" dirty="0">
                <a:hlinkClick r:id="rId2"/>
              </a:rPr>
              <a:t>http://mng.bz/e8Rh</a:t>
            </a:r>
            <a:r>
              <a:rPr lang="en-US" altLang="zh-TW" dirty="0" smtClean="0">
                <a:hlinkClick r:id="rId2"/>
              </a:rPr>
              <a:t>)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Spambase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spamD.tsv</a:t>
            </a:r>
            <a:r>
              <a:rPr lang="en-US" altLang="zh-TW" dirty="0"/>
              <a:t> @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github.com/WinVector/zmPDSwR/tree/master/Spambase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74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/>
              <a:t>Building and applying a logistic regression spam model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42661"/>
            <a:ext cx="8229600" cy="4896677"/>
          </a:xfrm>
        </p:spPr>
        <p:txBody>
          <a:bodyPr anchor="t">
            <a:noAutofit/>
          </a:bodyPr>
          <a:lstStyle/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spamD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read.table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('spamD.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tsv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',header=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T,sep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='\t')</a:t>
            </a:r>
          </a:p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spamTrain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subset(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spamD,spamD$rgroup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&gt;=10)</a:t>
            </a:r>
          </a:p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subset(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spamD,spamD$rgroup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&lt;10)</a:t>
            </a:r>
          </a:p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spamVars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setdiff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colnames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spamD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),list('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rgroup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','spam'))</a:t>
            </a:r>
          </a:p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spamFormula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as.formula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(paste('spam=="spam"',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paste(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spamVars,collapse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 + '),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sep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 ~ '))</a:t>
            </a:r>
          </a:p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spamModel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glm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spamFormula,family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=binomial(link='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logit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'), data=</a:t>
            </a:r>
            <a:r>
              <a:rPr kumimoji="1" lang="en-US" altLang="zh-TW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spamTrain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spamTrain$pred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predict(</a:t>
            </a:r>
            <a:r>
              <a:rPr kumimoji="1" lang="en-US" altLang="zh-TW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spamModel,newdata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spamTrain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type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='response')</a:t>
            </a:r>
          </a:p>
          <a:p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spamTest$pred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predict(</a:t>
            </a:r>
            <a:r>
              <a:rPr kumimoji="1" lang="en-US" altLang="zh-TW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spamModel,newdata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spamTest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type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='response')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print(with(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spamTest,table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(y=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spam,glmPred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</a:t>
            </a:r>
            <a:r>
              <a:rPr kumimoji="1" lang="en-US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&gt;0.5</a:t>
            </a:r>
            <a:r>
              <a:rPr kumimoji="1" lang="en-US" altLang="zh-TW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)))</a:t>
            </a:r>
          </a:p>
          <a:p>
            <a:r>
              <a:rPr kumimoji="1" lang="ro-RO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sample</a:t>
            </a:r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ro-RO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</a:t>
            </a:r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[c(7,35,224,327),c('</a:t>
            </a:r>
            <a:r>
              <a:rPr kumimoji="1" lang="ro-RO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spam','pred</a:t>
            </a:r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')]</a:t>
            </a:r>
          </a:p>
          <a:p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print(</a:t>
            </a:r>
            <a:r>
              <a:rPr kumimoji="1" lang="ro-RO" altLang="zh-TW" sz="11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sample</a:t>
            </a:r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        spam         pred</a:t>
            </a:r>
          </a:p>
          <a:p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115      spam 0.9903246227</a:t>
            </a:r>
          </a:p>
          <a:p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361      spam 0.4800498077</a:t>
            </a:r>
          </a:p>
          <a:p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2300 non-spam 0.0006846551</a:t>
            </a:r>
          </a:p>
          <a:p>
            <a:r>
              <a:rPr kumimoji="1" lang="ro-RO" altLang="zh-TW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3428 non-spam 0.0001434345</a:t>
            </a:r>
            <a:endParaRPr kumimoji="1" lang="zh-TW" altLang="en-US" sz="11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 @ 3/21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41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i="1" dirty="0" err="1"/>
              <a:t>your.R</a:t>
            </a:r>
            <a:r>
              <a:rPr lang="en-US" altLang="zh-TW" i="1" dirty="0"/>
              <a:t> -query max/min -files file1 file2 –out </a:t>
            </a:r>
            <a:r>
              <a:rPr lang="en-US" altLang="zh-TW" i="1" dirty="0" err="1" smtClean="0"/>
              <a:t>out.csv</a:t>
            </a:r>
            <a:endParaRPr lang="en-US" altLang="zh-TW" i="1" dirty="0" smtClean="0"/>
          </a:p>
          <a:p>
            <a:r>
              <a:rPr lang="en-US" altLang="zh-TW" dirty="0"/>
              <a:t>Read in multiple </a:t>
            </a:r>
            <a:r>
              <a:rPr lang="en-US" altLang="zh-TW" dirty="0" smtClean="0"/>
              <a:t>files &amp; Find </a:t>
            </a:r>
            <a:r>
              <a:rPr lang="en-US" altLang="zh-TW" dirty="0"/>
              <a:t>one file which contains the max/min </a:t>
            </a:r>
            <a:r>
              <a:rPr lang="en-US" altLang="zh-TW" dirty="0" smtClean="0"/>
              <a:t>one</a:t>
            </a:r>
            <a:endParaRPr lang="en-US" dirty="0" smtClean="0"/>
          </a:p>
          <a:p>
            <a:r>
              <a:rPr lang="en-US" dirty="0" smtClean="0"/>
              <a:t>Inputs : test.1.csv</a:t>
            </a:r>
          </a:p>
          <a:p>
            <a:pPr marL="457200" lvl="1" indent="0">
              <a:buNone/>
            </a:pPr>
            <a:r>
              <a:rPr lang="en-US" sz="1600" dirty="0" err="1"/>
              <a:t>persons,weight,height,gender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person1,92.2445889841765,182.000744945835,F</a:t>
            </a:r>
          </a:p>
          <a:p>
            <a:pPr marL="457200" lvl="1" indent="0">
              <a:buNone/>
            </a:pPr>
            <a:r>
              <a:rPr lang="en-US" sz="1600" dirty="0"/>
              <a:t>person2,79.8850586637855,199.031132040545,F</a:t>
            </a:r>
          </a:p>
          <a:p>
            <a:pPr marL="457200" lvl="1" indent="0">
              <a:buNone/>
            </a:pPr>
            <a:r>
              <a:rPr lang="en-US" sz="1600" dirty="0"/>
              <a:t>person3,65.5903067067266,180.847714091651,F</a:t>
            </a:r>
          </a:p>
          <a:p>
            <a:pPr marL="457200" lvl="1" indent="0">
              <a:buNone/>
            </a:pPr>
            <a:r>
              <a:rPr lang="en-US" sz="1600" dirty="0"/>
              <a:t>person4,92.8903334774077,190.053740092553,F</a:t>
            </a:r>
          </a:p>
          <a:p>
            <a:pPr marL="457200" lvl="1" indent="0">
              <a:buNone/>
            </a:pPr>
            <a:r>
              <a:rPr lang="en-US" sz="1600" dirty="0"/>
              <a:t>person5,95.316689889878,198.946779500693,M</a:t>
            </a:r>
          </a:p>
          <a:p>
            <a:pPr marL="457200" lvl="1" indent="0">
              <a:buNone/>
            </a:pPr>
            <a:r>
              <a:rPr lang="en-US" sz="1600" dirty="0"/>
              <a:t>person6,83.461117176339,184.001802965067,F</a:t>
            </a:r>
            <a:endParaRPr lang="en-US" sz="1600" dirty="0" smtClean="0"/>
          </a:p>
          <a:p>
            <a:r>
              <a:rPr lang="en-US" dirty="0" smtClean="0"/>
              <a:t>Output : </a:t>
            </a:r>
            <a:r>
              <a:rPr lang="en-US" dirty="0" err="1" smtClean="0"/>
              <a:t>out.csv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/>
              <a:t>Type,test.1,test.2,max</a:t>
            </a:r>
          </a:p>
          <a:p>
            <a:pPr marL="457200" lvl="1" indent="0">
              <a:buNone/>
            </a:pPr>
            <a:r>
              <a:rPr lang="en-US" sz="1800" dirty="0"/>
              <a:t>w</a:t>
            </a:r>
            <a:r>
              <a:rPr lang="en-US" sz="1800" dirty="0" smtClean="0"/>
              <a:t>eight,95.31,80.1,test.1</a:t>
            </a:r>
          </a:p>
          <a:p>
            <a:pPr marL="457200" lvl="1" indent="0">
              <a:buNone/>
            </a:pPr>
            <a:r>
              <a:rPr lang="en-US" sz="1800" dirty="0" smtClean="0"/>
              <a:t>Height,199.03,200.11,test.2</a:t>
            </a:r>
          </a:p>
          <a:p>
            <a:r>
              <a:rPr lang="en-US" altLang="zh-TW" dirty="0" smtClean="0"/>
              <a:t>The number </a:t>
            </a:r>
            <a:r>
              <a:rPr lang="en-US" altLang="zh-TW" dirty="0"/>
              <a:t>of input files is </a:t>
            </a:r>
            <a:r>
              <a:rPr lang="en-US" altLang="zh-TW" dirty="0" smtClean="0"/>
              <a:t>random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35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Spam classifications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ro-RO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sample</a:t>
            </a:r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ro-RO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</a:t>
            </a:r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[c(7,35,224,327),c('</a:t>
            </a:r>
            <a:r>
              <a:rPr kumimoji="1" lang="ro-RO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spam','pred</a:t>
            </a:r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')]</a:t>
            </a:r>
          </a:p>
          <a:p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print(</a:t>
            </a:r>
            <a:r>
              <a:rPr kumimoji="1" lang="ro-RO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sample</a:t>
            </a:r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        spam         pred</a:t>
            </a:r>
          </a:p>
          <a:p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115      spam 0.9903246227</a:t>
            </a:r>
          </a:p>
          <a:p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361      spam 0.4800498077</a:t>
            </a:r>
          </a:p>
          <a:p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2300 non-spam 0.0006846551</a:t>
            </a:r>
          </a:p>
          <a:p>
            <a:r>
              <a:rPr kumimoji="1" lang="ro-RO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3428 non-spam 0.0001434345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Spam confusion matrix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5070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table(truth=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spamTest$spam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prediction=</a:t>
            </a:r>
            <a:r>
              <a:rPr kumimoji="1" lang="en-US" altLang="zh-TW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spamTest$pred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&gt;0.5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print(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        prediction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truth      FALSE TRUE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 non-spam   264   14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 spam        22  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158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0905"/>
            <a:ext cx="9144000" cy="16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Akismet</a:t>
            </a:r>
            <a:r>
              <a:rPr lang="en-US" altLang="zh-TW" dirty="0"/>
              <a:t> filter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 &lt;-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as.table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matrix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=c(288-1,17,1,13882-17),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nrow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=2,ncol=2))</a:t>
            </a:r>
          </a:p>
          <a:p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rownames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(t) &lt;-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rownames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cM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colnames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(t) &lt;-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colnames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cM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print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(t)</a:t>
            </a:r>
          </a:p>
          <a:p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        FALSE  TRUE</a:t>
            </a:r>
          </a:p>
          <a:p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non-spam   287     1</a:t>
            </a:r>
          </a:p>
          <a:p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17 </a:t>
            </a:r>
            <a:r>
              <a:rPr kumimoji="1" lang="de-DE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13865</a:t>
            </a:r>
            <a:endParaRPr kumimoji="1" lang="de-DE" altLang="zh-TW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ACCURACY</a:t>
            </a:r>
          </a:p>
          <a:p>
            <a:pPr lvl="1"/>
            <a:r>
              <a:rPr lang="en-US" altLang="zh-TW" dirty="0" smtClean="0"/>
              <a:t>Spam data?</a:t>
            </a:r>
          </a:p>
          <a:p>
            <a:pPr lvl="1"/>
            <a:r>
              <a:rPr lang="en-US" altLang="zh-TW" dirty="0" err="1"/>
              <a:t>Akismet</a:t>
            </a:r>
            <a:r>
              <a:rPr lang="en-US" altLang="zh-TW" dirty="0"/>
              <a:t> </a:t>
            </a:r>
            <a:r>
              <a:rPr lang="en-US" altLang="zh-TW" dirty="0" smtClean="0"/>
              <a:t>filter?</a:t>
            </a:r>
          </a:p>
          <a:p>
            <a:r>
              <a:rPr lang="en-US" altLang="zh-TW" dirty="0"/>
              <a:t>ACCURACY IS AN INAPPROPRIATE MEASURE FOR </a:t>
            </a:r>
            <a:r>
              <a:rPr lang="en-US" altLang="zh-TW" dirty="0" smtClean="0"/>
              <a:t>UNBALANCED CLASSES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situation where we have a rare event (say, severe complications </a:t>
            </a:r>
            <a:r>
              <a:rPr lang="en-US" altLang="zh-TW" dirty="0" smtClean="0"/>
              <a:t>during childbirth)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null model—the rare event never happens— is very  </a:t>
            </a:r>
            <a:r>
              <a:rPr lang="en-US" altLang="zh-TW" dirty="0" smtClean="0"/>
              <a:t>accurate</a:t>
            </a:r>
          </a:p>
          <a:p>
            <a:pPr lvl="1"/>
            <a:r>
              <a:rPr lang="en-US" altLang="zh-TW" dirty="0" smtClean="0"/>
              <a:t>different </a:t>
            </a:r>
            <a:r>
              <a:rPr lang="en-US" altLang="zh-TW" dirty="0"/>
              <a:t>costs of “type 1” and “type 2” </a:t>
            </a:r>
            <a:r>
              <a:rPr lang="en-US" altLang="zh-TW" dirty="0" smtClean="0"/>
              <a:t>errors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5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PRECISION AND RECALL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PRECISION</a:t>
            </a:r>
          </a:p>
          <a:p>
            <a:pPr lvl="1"/>
            <a:r>
              <a:rPr lang="en-US" altLang="zh-TW" dirty="0" smtClean="0"/>
              <a:t>Spam </a:t>
            </a:r>
            <a:r>
              <a:rPr lang="en-US" altLang="zh-TW" dirty="0"/>
              <a:t>data?</a:t>
            </a:r>
          </a:p>
          <a:p>
            <a:pPr lvl="1"/>
            <a:r>
              <a:rPr lang="en-US" altLang="zh-TW" dirty="0" err="1"/>
              <a:t>Akismet</a:t>
            </a:r>
            <a:r>
              <a:rPr lang="en-US" altLang="zh-TW" dirty="0"/>
              <a:t> filter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RECALL</a:t>
            </a:r>
            <a:endParaRPr lang="en-US" altLang="zh-TW" dirty="0"/>
          </a:p>
          <a:p>
            <a:pPr lvl="1"/>
            <a:r>
              <a:rPr lang="en-US" altLang="zh-TW" dirty="0"/>
              <a:t>Spam data?</a:t>
            </a:r>
          </a:p>
          <a:p>
            <a:pPr lvl="1"/>
            <a:r>
              <a:rPr lang="en-US" altLang="zh-TW" dirty="0" err="1"/>
              <a:t>Akismet</a:t>
            </a:r>
            <a:r>
              <a:rPr lang="en-US" altLang="zh-TW" dirty="0"/>
              <a:t> filter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precision </a:t>
            </a:r>
            <a:r>
              <a:rPr lang="en-US" altLang="zh-TW" dirty="0"/>
              <a:t>is a measure of confirmation (when </a:t>
            </a:r>
            <a:r>
              <a:rPr lang="en-US" altLang="zh-TW" dirty="0" err="1" smtClean="0"/>
              <a:t>thec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lassifier</a:t>
            </a:r>
            <a:r>
              <a:rPr lang="en-US" altLang="zh-TW" dirty="0" smtClean="0"/>
              <a:t> </a:t>
            </a:r>
            <a:r>
              <a:rPr lang="en-US" altLang="zh-TW" dirty="0"/>
              <a:t>indicates positive, how often it is in fact </a:t>
            </a:r>
            <a:r>
              <a:rPr lang="en-US" altLang="zh-TW" dirty="0" smtClean="0"/>
              <a:t>correct)</a:t>
            </a:r>
          </a:p>
          <a:p>
            <a:r>
              <a:rPr lang="en-US" altLang="zh-TW" dirty="0" smtClean="0"/>
              <a:t>Recall </a:t>
            </a:r>
            <a:r>
              <a:rPr lang="en-US" altLang="zh-TW" dirty="0"/>
              <a:t>is a measure </a:t>
            </a:r>
            <a:r>
              <a:rPr lang="en-US" altLang="zh-TW" dirty="0" smtClean="0"/>
              <a:t>of utility </a:t>
            </a:r>
            <a:r>
              <a:rPr lang="en-US" altLang="zh-TW" dirty="0"/>
              <a:t>(how much the classifier finds of what there actually is to find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spam filtering </a:t>
            </a:r>
            <a:r>
              <a:rPr lang="en-US" altLang="zh-TW" dirty="0" smtClean="0"/>
              <a:t>application, which one is important?</a:t>
            </a:r>
          </a:p>
          <a:p>
            <a:pPr lvl="1"/>
            <a:r>
              <a:rPr lang="en-US" altLang="zh-TW" dirty="0" smtClean="0"/>
              <a:t>precision </a:t>
            </a:r>
            <a:r>
              <a:rPr lang="en-US" altLang="zh-TW" dirty="0"/>
              <a:t>is emphasized over </a:t>
            </a:r>
            <a:r>
              <a:rPr lang="en-US" altLang="zh-TW" dirty="0" smtClean="0"/>
              <a:t>recall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7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SENSITIVITY AND SPECIFICITY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661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Sensitivity = the  </a:t>
            </a:r>
            <a:r>
              <a:rPr lang="en-US" altLang="zh-TW" dirty="0"/>
              <a:t>true positive rate </a:t>
            </a:r>
            <a:r>
              <a:rPr lang="en-US" altLang="zh-TW" dirty="0" smtClean="0"/>
              <a:t>= recall</a:t>
            </a:r>
          </a:p>
          <a:p>
            <a:pPr lvl="1"/>
            <a:r>
              <a:rPr lang="en-US" altLang="zh-TW" dirty="0"/>
              <a:t>Spam data?</a:t>
            </a:r>
          </a:p>
          <a:p>
            <a:pPr lvl="1"/>
            <a:r>
              <a:rPr lang="en-US" altLang="zh-TW" dirty="0" err="1"/>
              <a:t>Akismet</a:t>
            </a:r>
            <a:r>
              <a:rPr lang="en-US" altLang="zh-TW" dirty="0"/>
              <a:t> filter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Specificity = </a:t>
            </a:r>
            <a:r>
              <a:rPr lang="en-US" altLang="zh-TW" dirty="0"/>
              <a:t>the  true negative </a:t>
            </a:r>
            <a:r>
              <a:rPr lang="en-US" altLang="zh-TW" dirty="0" smtClean="0"/>
              <a:t>rate</a:t>
            </a:r>
          </a:p>
          <a:p>
            <a:pPr lvl="1"/>
            <a:r>
              <a:rPr lang="en-US" altLang="zh-TW" dirty="0" smtClean="0"/>
              <a:t>TN</a:t>
            </a:r>
            <a:r>
              <a:rPr lang="en-US" altLang="zh-TW" dirty="0"/>
              <a:t>/(</a:t>
            </a:r>
            <a:r>
              <a:rPr lang="en-US" altLang="zh-TW" dirty="0" smtClean="0"/>
              <a:t>TN+FP)</a:t>
            </a:r>
          </a:p>
          <a:p>
            <a:pPr lvl="1"/>
            <a:r>
              <a:rPr lang="en-US" altLang="zh-TW" dirty="0"/>
              <a:t>Spam data?</a:t>
            </a:r>
          </a:p>
          <a:p>
            <a:pPr lvl="1"/>
            <a:r>
              <a:rPr lang="en-US" altLang="zh-TW" dirty="0" err="1"/>
              <a:t>Akismet</a:t>
            </a:r>
            <a:r>
              <a:rPr lang="en-US" altLang="zh-TW" dirty="0"/>
              <a:t> filter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Why use those two terms?</a:t>
            </a:r>
          </a:p>
          <a:p>
            <a:pPr lvl="1"/>
            <a:r>
              <a:rPr lang="en-US" altLang="zh-TW" dirty="0" smtClean="0"/>
              <a:t>null </a:t>
            </a:r>
            <a:r>
              <a:rPr lang="en-US" altLang="zh-TW" dirty="0"/>
              <a:t>classifiers </a:t>
            </a:r>
            <a:r>
              <a:rPr lang="en-US" altLang="zh-TW" dirty="0" smtClean="0"/>
              <a:t>always return </a:t>
            </a:r>
            <a:r>
              <a:rPr lang="en-US" altLang="zh-TW" dirty="0"/>
              <a:t>a </a:t>
            </a:r>
            <a:r>
              <a:rPr lang="en-US" altLang="zh-TW" dirty="0" smtClean="0"/>
              <a:t>zero score </a:t>
            </a:r>
            <a:r>
              <a:rPr lang="en-US" altLang="zh-TW" dirty="0"/>
              <a:t>on either sensitivity or specificity.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87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/>
              <a:t>COMMON CLASSIFICATION PERFORMANCE MEASURES</a:t>
            </a:r>
            <a:endParaRPr kumimoji="1"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847"/>
            <a:ext cx="9144000" cy="33856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1608" y="5804326"/>
            <a:ext cx="8580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>
                <a:latin typeface=""/>
              </a:rPr>
              <a:t>Recommend writing </a:t>
            </a:r>
            <a:r>
              <a:rPr lang="en-US" altLang="zh-TW" dirty="0">
                <a:latin typeface=""/>
              </a:rPr>
              <a:t>the business goals as maximizing sensitivity while maintaining </a:t>
            </a:r>
            <a:r>
              <a:rPr lang="en-US" altLang="zh-TW">
                <a:latin typeface=""/>
              </a:rPr>
              <a:t>a </a:t>
            </a:r>
            <a:r>
              <a:rPr lang="en-US" altLang="zh-TW" smtClean="0">
                <a:latin typeface=""/>
              </a:rPr>
              <a:t>specificity of </a:t>
            </a:r>
            <a:r>
              <a:rPr lang="en-US" altLang="zh-TW" dirty="0">
                <a:latin typeface=""/>
              </a:rPr>
              <a:t>at least 0.999.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1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CHANGING A SCORE TO A CLASSIFICATION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dirty="0" smtClean="0"/>
              <a:t>Picking thresholds other </a:t>
            </a:r>
            <a:r>
              <a:rPr lang="en-US" altLang="zh-TW" dirty="0"/>
              <a:t>than 0.5 can allow the data scientist to trade </a:t>
            </a:r>
            <a:r>
              <a:rPr lang="en-US" altLang="zh-TW" i="1" dirty="0"/>
              <a:t>precision</a:t>
            </a:r>
            <a:r>
              <a:rPr lang="en-US" altLang="zh-TW" dirty="0"/>
              <a:t>  for </a:t>
            </a:r>
            <a:r>
              <a:rPr lang="en-US" altLang="zh-TW" i="1" dirty="0" smtClean="0"/>
              <a:t>recall</a:t>
            </a:r>
          </a:p>
          <a:p>
            <a:r>
              <a:rPr lang="en-US" altLang="zh-TW" dirty="0"/>
              <a:t>The F1 score is a useful combination of precision and recall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2*precision*recall</a:t>
            </a:r>
            <a:r>
              <a:rPr lang="en-US" altLang="zh-TW" dirty="0" smtClean="0"/>
              <a:t>/(</a:t>
            </a:r>
            <a:r>
              <a:rPr lang="en-US" altLang="zh-TW" dirty="0" err="1" smtClean="0"/>
              <a:t>precision+recall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69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8783"/>
            <a:ext cx="8229600" cy="62947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Evaluating probability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28261"/>
            <a:ext cx="8229600" cy="1169503"/>
          </a:xfrm>
        </p:spPr>
        <p:txBody>
          <a:bodyPr anchor="t">
            <a:normAutofit fontScale="55000" lnSpcReduction="20000"/>
          </a:bodyPr>
          <a:lstStyle/>
          <a:p>
            <a:r>
              <a:rPr lang="en-US" altLang="zh-TW" dirty="0"/>
              <a:t>Making a double density </a:t>
            </a:r>
            <a:r>
              <a:rPr lang="en-US" altLang="zh-TW" dirty="0" smtClean="0"/>
              <a:t>plot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ggplot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(data=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+ </a:t>
            </a:r>
            <a:r>
              <a:rPr kumimoji="1" lang="en-US" altLang="zh-TW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geom_density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aes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(x=</a:t>
            </a:r>
            <a:r>
              <a:rPr kumimoji="1" lang="en-US" altLang="zh-TW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pred,color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spam,linetype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=spam))</a:t>
            </a:r>
            <a:endParaRPr kumimoji="1" lang="en-US" altLang="zh-TW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98" y="1586087"/>
            <a:ext cx="459220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RECEIVER OPERATING CHARACTERISTIC </a:t>
            </a:r>
            <a:r>
              <a:rPr lang="en-US" altLang="zh-TW" dirty="0" smtClean="0"/>
              <a:t>CURVE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ROC  </a:t>
            </a:r>
            <a:r>
              <a:rPr lang="en-US" altLang="zh-TW" dirty="0" smtClean="0"/>
              <a:t>curve</a:t>
            </a:r>
          </a:p>
          <a:p>
            <a:pPr lvl="1"/>
            <a:r>
              <a:rPr lang="en-US" altLang="zh-TW" dirty="0" smtClean="0"/>
              <a:t>by </a:t>
            </a:r>
            <a:r>
              <a:rPr lang="en-US" altLang="zh-TW" dirty="0"/>
              <a:t>picking a different </a:t>
            </a:r>
            <a:r>
              <a:rPr lang="en-US" altLang="zh-TW" dirty="0" smtClean="0"/>
              <a:t>score threshold </a:t>
            </a:r>
            <a:r>
              <a:rPr lang="en-US" altLang="zh-TW" dirty="0"/>
              <a:t>between positive and negative </a:t>
            </a:r>
            <a:r>
              <a:rPr lang="en-US" altLang="zh-TW" dirty="0" smtClean="0"/>
              <a:t>determination</a:t>
            </a:r>
          </a:p>
          <a:p>
            <a:pPr lvl="1"/>
            <a:r>
              <a:rPr lang="en-US" altLang="zh-TW" dirty="0" smtClean="0"/>
              <a:t>represents </a:t>
            </a:r>
            <a:r>
              <a:rPr lang="en-US" altLang="zh-TW" dirty="0"/>
              <a:t>every possible trade-off </a:t>
            </a:r>
            <a:r>
              <a:rPr lang="en-US" altLang="zh-TW" dirty="0" smtClean="0"/>
              <a:t>between sensitivity </a:t>
            </a:r>
            <a:r>
              <a:rPr lang="en-US" altLang="zh-TW" dirty="0"/>
              <a:t>and </a:t>
            </a:r>
            <a:r>
              <a:rPr lang="en-US" altLang="zh-TW" dirty="0" smtClean="0"/>
              <a:t>specificity</a:t>
            </a:r>
          </a:p>
          <a:p>
            <a:r>
              <a:rPr lang="en-US" altLang="zh-TW" dirty="0"/>
              <a:t>AUC or  area under the </a:t>
            </a:r>
            <a:r>
              <a:rPr lang="en-US" altLang="zh-TW" dirty="0" smtClean="0"/>
              <a:t>curve</a:t>
            </a:r>
          </a:p>
          <a:p>
            <a:pPr lvl="1"/>
            <a:r>
              <a:rPr lang="en-US" altLang="zh-TW" dirty="0" smtClean="0"/>
              <a:t>1.0 = perfect classifiers</a:t>
            </a:r>
          </a:p>
          <a:p>
            <a:pPr lvl="1"/>
            <a:r>
              <a:rPr lang="en-US" altLang="zh-TW" dirty="0" smtClean="0"/>
              <a:t>0.5 = do </a:t>
            </a:r>
            <a:r>
              <a:rPr lang="en-US" altLang="zh-TW" dirty="0"/>
              <a:t>no better than random </a:t>
            </a:r>
            <a:r>
              <a:rPr lang="en-US" altLang="zh-TW" dirty="0" smtClean="0"/>
              <a:t>guesses</a:t>
            </a:r>
          </a:p>
          <a:p>
            <a:r>
              <a:rPr lang="en-US" altLang="zh-TW" dirty="0" smtClean="0"/>
              <a:t>Codes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library('ROCR')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eval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prediction(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spamTest$pred,spamTest$spam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plot(performance(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eval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,"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tpr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","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fpr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"))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print(attributes(performance(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eval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,'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auc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'))$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y.values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[[1]])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[1] 0.9660072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1: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253344"/>
          </a:xfrm>
        </p:spPr>
        <p:txBody>
          <a:bodyPr>
            <a:normAutofit fontScale="40000" lnSpcReduction="20000"/>
          </a:bodyPr>
          <a:lstStyle/>
          <a:p>
            <a:r>
              <a:rPr kumimoji="1" lang="en-US" altLang="zh-TW" dirty="0" smtClean="0"/>
              <a:t>hw1_</a:t>
            </a:r>
            <a:r>
              <a:rPr kumimoji="1" lang="en-US" altLang="zh-TW" i="1" dirty="0" smtClean="0"/>
              <a:t>studentID</a:t>
            </a:r>
            <a:r>
              <a:rPr kumimoji="1" lang="en-US" altLang="zh-TW" dirty="0" smtClean="0"/>
              <a:t>_</a:t>
            </a:r>
            <a:r>
              <a:rPr kumimoji="1" lang="en-US" altLang="zh-TW" i="1" dirty="0" smtClean="0"/>
              <a:t>yourName</a:t>
            </a:r>
            <a:r>
              <a:rPr kumimoji="1" lang="en-US" altLang="zh-TW" dirty="0" smtClean="0"/>
              <a:t>.R</a:t>
            </a:r>
          </a:p>
          <a:p>
            <a:r>
              <a:rPr lang="en-US" altLang="zh-TW" dirty="0" smtClean="0"/>
              <a:t>The subject of the mail should be </a:t>
            </a:r>
          </a:p>
          <a:p>
            <a:pPr lvl="1"/>
            <a:r>
              <a:rPr lang="en-US" altLang="zh-TW" dirty="0" smtClean="0"/>
              <a:t>[Data Science] hw1</a:t>
            </a:r>
          </a:p>
          <a:p>
            <a:r>
              <a:rPr lang="en-US" altLang="zh-TW" b="1" dirty="0" smtClean="0"/>
              <a:t> </a:t>
            </a:r>
            <a:r>
              <a:rPr lang="en-US" altLang="zh-TW" b="1" dirty="0"/>
              <a:t>Grading</a:t>
            </a:r>
            <a:endParaRPr lang="zh-TW" altLang="zh-TW" dirty="0"/>
          </a:p>
          <a:p>
            <a:pPr lvl="1"/>
            <a:r>
              <a:rPr lang="en-US" altLang="zh-TW" dirty="0"/>
              <a:t>Homework 	60%</a:t>
            </a:r>
            <a:endParaRPr lang="zh-TW" altLang="zh-TW" dirty="0"/>
          </a:p>
          <a:p>
            <a:pPr lvl="1"/>
            <a:r>
              <a:rPr lang="en-US" altLang="zh-TW" dirty="0"/>
              <a:t>Midterm 	15%</a:t>
            </a:r>
            <a:endParaRPr lang="zh-TW" altLang="zh-TW" dirty="0"/>
          </a:p>
          <a:p>
            <a:pPr lvl="1"/>
            <a:r>
              <a:rPr lang="en-US" altLang="zh-TW" dirty="0"/>
              <a:t>Final project	</a:t>
            </a:r>
            <a:r>
              <a:rPr lang="en-US" altLang="zh-TW" dirty="0" smtClean="0"/>
              <a:t>25%</a:t>
            </a:r>
          </a:p>
          <a:p>
            <a:pPr lvl="1"/>
            <a:r>
              <a:rPr lang="en-US" altLang="zh-TW" dirty="0" smtClean="0"/>
              <a:t>Attendance/Participation </a:t>
            </a:r>
            <a:r>
              <a:rPr lang="en-US" altLang="zh-TW" dirty="0"/>
              <a:t>(bonus) ≤ 10%</a:t>
            </a:r>
            <a:endParaRPr lang="zh-TW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86" y="3751859"/>
            <a:ext cx="7378700" cy="28575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15011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ROC curve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90" y="1709530"/>
            <a:ext cx="573202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LIKELIHOOD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36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i="1" dirty="0" smtClean="0"/>
              <a:t>log likelihood </a:t>
            </a:r>
            <a:r>
              <a:rPr lang="en-US" altLang="zh-TW" dirty="0" smtClean="0"/>
              <a:t>is </a:t>
            </a:r>
            <a:r>
              <a:rPr lang="en-US" altLang="zh-TW" dirty="0"/>
              <a:t>the logarithm of the product of the probability the model assigned to </a:t>
            </a:r>
            <a:r>
              <a:rPr lang="en-US" altLang="zh-TW" dirty="0" smtClean="0"/>
              <a:t>each example</a:t>
            </a:r>
          </a:p>
          <a:p>
            <a:pPr lvl="1"/>
            <a:r>
              <a:rPr lang="en-US" altLang="zh-TW" sz="2400" dirty="0"/>
              <a:t> a spam </a:t>
            </a:r>
            <a:r>
              <a:rPr lang="en-US" altLang="zh-TW" sz="2400" dirty="0" smtClean="0"/>
              <a:t>with </a:t>
            </a:r>
            <a:r>
              <a:rPr lang="en-US" altLang="zh-TW" sz="2400" dirty="0"/>
              <a:t>an estimated </a:t>
            </a:r>
            <a:r>
              <a:rPr lang="en-US" altLang="zh-TW" sz="2400" dirty="0" smtClean="0"/>
              <a:t>spam 0.9 =&gt; log(0.9)</a:t>
            </a:r>
          </a:p>
          <a:p>
            <a:pPr lvl="1"/>
            <a:r>
              <a:rPr lang="en-US" altLang="zh-TW" sz="2400" dirty="0"/>
              <a:t> a non-spam </a:t>
            </a:r>
            <a:r>
              <a:rPr lang="en-US" altLang="zh-TW" sz="2400" dirty="0" smtClean="0"/>
              <a:t>email </a:t>
            </a:r>
            <a:r>
              <a:rPr lang="en-US" altLang="zh-TW" sz="2400" dirty="0"/>
              <a:t>an estimated spam 0.9 </a:t>
            </a:r>
            <a:r>
              <a:rPr lang="en-US" altLang="zh-TW" sz="2400" dirty="0" smtClean="0"/>
              <a:t>=&gt; log(0.1)</a:t>
            </a:r>
          </a:p>
          <a:p>
            <a:r>
              <a:rPr kumimoji="1" lang="en-US" altLang="zh-TW" dirty="0" smtClean="0"/>
              <a:t>Codes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ifelse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spamTest$spam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=='spam',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log(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spamTest$pred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log(1-spamTest$pred)))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[1] -134.9478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ifelse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spamTest$spam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=='spam',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log(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spamTest$pred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log(1-spamTest$pred)))/dim(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)[[1]]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[1] -0.2946458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Computing the null model’s log likelihood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pNull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sum(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ifelse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spamTest$spam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=='spam',1,0))/dim(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)[[1]]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ifelse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spamTest$spam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=='spam',1,0))*log(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pNull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+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sum(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ifelse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spamTest$spam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=='spam',0,1))*log(1-pNull)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[1] -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306.8952</a:t>
            </a:r>
          </a:p>
          <a:p>
            <a:r>
              <a:rPr lang="it-IT" altLang="zh-TW" dirty="0"/>
              <a:t>-134.9478 </a:t>
            </a:r>
            <a:r>
              <a:rPr lang="it-IT" altLang="zh-TW" dirty="0" smtClean="0"/>
              <a:t> </a:t>
            </a:r>
            <a:r>
              <a:rPr lang="it-IT" altLang="zh-TW" dirty="0" err="1" smtClean="0"/>
              <a:t>better</a:t>
            </a:r>
            <a:r>
              <a:rPr lang="it-IT" altLang="zh-TW" dirty="0" smtClean="0"/>
              <a:t> </a:t>
            </a:r>
            <a:r>
              <a:rPr lang="it-IT" altLang="zh-TW" dirty="0" err="1" smtClean="0"/>
              <a:t>than</a:t>
            </a:r>
            <a:r>
              <a:rPr lang="it-IT" altLang="zh-TW" dirty="0" smtClean="0"/>
              <a:t> </a:t>
            </a:r>
            <a:r>
              <a:rPr lang="hr-HR" altLang="zh-TW" dirty="0" smtClean="0"/>
              <a:t>-306.8952</a:t>
            </a:r>
            <a:r>
              <a:rPr lang="hr-HR" altLang="zh-TW" dirty="0"/>
              <a:t>.</a:t>
            </a:r>
            <a:endParaRPr kumimoji="1" lang="en-US" altLang="zh-TW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scoring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i="1" dirty="0" smtClean="0"/>
              <a:t>residuals</a:t>
            </a:r>
            <a:r>
              <a:rPr lang="en-US" altLang="zh-TW" dirty="0" smtClean="0"/>
              <a:t> </a:t>
            </a:r>
            <a:r>
              <a:rPr lang="en-US" altLang="zh-TW" dirty="0"/>
              <a:t>or </a:t>
            </a:r>
            <a:r>
              <a:rPr lang="en-US" altLang="zh-TW" i="1" dirty="0" smtClean="0"/>
              <a:t>difference</a:t>
            </a:r>
            <a:r>
              <a:rPr lang="en-US" altLang="zh-TW" dirty="0" smtClean="0"/>
              <a:t> </a:t>
            </a:r>
            <a:r>
              <a:rPr lang="en-US" altLang="zh-TW" dirty="0"/>
              <a:t>between our </a:t>
            </a:r>
            <a:r>
              <a:rPr lang="en-US" altLang="zh-TW" dirty="0" smtClean="0"/>
              <a:t>predictions </a:t>
            </a:r>
            <a:r>
              <a:rPr lang="en-US" altLang="zh-TW" dirty="0"/>
              <a:t>and actual </a:t>
            </a:r>
            <a:r>
              <a:rPr lang="en-US" altLang="zh-TW" dirty="0" smtClean="0"/>
              <a:t>outcomes</a:t>
            </a:r>
          </a:p>
          <a:p>
            <a:r>
              <a:rPr lang="en-US" altLang="zh-TW" dirty="0"/>
              <a:t>Plotting </a:t>
            </a:r>
            <a:r>
              <a:rPr lang="en-US" altLang="zh-TW" dirty="0" smtClean="0"/>
              <a:t>residuals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data.frame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(y=(1:10)^2,x=1:10)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 &lt;- lm(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y~x,data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=d)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d$prediction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predict(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model,newdata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=d)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library('ggplot2')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ggplot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(data=d) +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geom_point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aes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(x=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x,y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=y)) +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geom_line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aes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(x=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x,y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=prediction),color='blue') +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geom_segment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aes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(x=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x,y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prediction,yend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y,xend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=x)) +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scale_y_continuous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('')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residuals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78" y="1510874"/>
            <a:ext cx="704884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ABSOLUTE ERROR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62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 absolute </a:t>
            </a:r>
            <a:r>
              <a:rPr lang="en-US" altLang="zh-TW" dirty="0" smtClean="0"/>
              <a:t>error</a:t>
            </a:r>
          </a:p>
          <a:p>
            <a:pPr lvl="1"/>
            <a:r>
              <a:rPr lang="en-US" altLang="zh-TW" dirty="0" smtClean="0"/>
              <a:t>sum(abs(</a:t>
            </a:r>
            <a:r>
              <a:rPr lang="en-US" altLang="zh-TW" dirty="0" err="1" smtClean="0"/>
              <a:t>d$prediction-d$y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mean absolute error</a:t>
            </a:r>
          </a:p>
          <a:p>
            <a:pPr lvl="1"/>
            <a:r>
              <a:rPr lang="en-US" altLang="zh-TW" dirty="0" smtClean="0"/>
              <a:t>sum(abs(</a:t>
            </a:r>
            <a:r>
              <a:rPr lang="en-US" altLang="zh-TW" dirty="0" err="1" smtClean="0"/>
              <a:t>d$prediction-d$y</a:t>
            </a:r>
            <a:r>
              <a:rPr lang="en-US" altLang="zh-TW" dirty="0"/>
              <a:t>))/length(</a:t>
            </a:r>
            <a:r>
              <a:rPr lang="en-US" altLang="zh-TW" dirty="0" err="1"/>
              <a:t>d$y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relative </a:t>
            </a:r>
            <a:r>
              <a:rPr lang="en-US" altLang="zh-TW" dirty="0"/>
              <a:t>absolute </a:t>
            </a:r>
            <a:r>
              <a:rPr lang="en-US" altLang="zh-TW" dirty="0" smtClean="0"/>
              <a:t>error </a:t>
            </a:r>
          </a:p>
          <a:p>
            <a:pPr lvl="1"/>
            <a:r>
              <a:rPr lang="en-US" altLang="zh-TW" dirty="0" smtClean="0"/>
              <a:t>sum(abs(</a:t>
            </a:r>
            <a:r>
              <a:rPr lang="en-US" altLang="zh-TW" dirty="0" err="1" smtClean="0"/>
              <a:t>d$prediction-d$y</a:t>
            </a:r>
            <a:r>
              <a:rPr lang="en-US" altLang="zh-TW" dirty="0"/>
              <a:t>))/sum(abs(</a:t>
            </a:r>
            <a:r>
              <a:rPr lang="en-US" altLang="zh-TW" dirty="0" err="1"/>
              <a:t>d$y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three advertisement purchases </a:t>
            </a:r>
            <a:r>
              <a:rPr lang="en-US" altLang="zh-TW" dirty="0"/>
              <a:t>returning $0, $0, and $25 </a:t>
            </a:r>
            <a:r>
              <a:rPr lang="en-US" altLang="zh-TW" dirty="0" smtClean="0"/>
              <a:t>respectively =&gt;picking </a:t>
            </a:r>
            <a:r>
              <a:rPr lang="en-US" altLang="zh-TW" dirty="0"/>
              <a:t>a single summary value not too far from the original three </a:t>
            </a:r>
            <a:r>
              <a:rPr lang="en-US" altLang="zh-TW" dirty="0" smtClean="0"/>
              <a:t>prices</a:t>
            </a:r>
          </a:p>
          <a:p>
            <a:pPr lvl="1"/>
            <a:r>
              <a:rPr kumimoji="1" lang="en-US" altLang="zh-TW" dirty="0" smtClean="0"/>
              <a:t>0 or </a:t>
            </a:r>
            <a:r>
              <a:rPr lang="en-US" altLang="zh-TW" dirty="0"/>
              <a:t> </a:t>
            </a:r>
            <a:r>
              <a:rPr lang="en-US" altLang="zh-TW" dirty="0" smtClean="0"/>
              <a:t>8.33 is better?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Not </a:t>
            </a:r>
            <a:r>
              <a:rPr lang="en-US" altLang="zh-TW" dirty="0">
                <a:solidFill>
                  <a:srgbClr val="FFC000"/>
                </a:solidFill>
              </a:rPr>
              <a:t>advisable to </a:t>
            </a:r>
            <a:r>
              <a:rPr lang="en-US" altLang="zh-TW" dirty="0" smtClean="0">
                <a:solidFill>
                  <a:srgbClr val="FFC000"/>
                </a:solidFill>
              </a:rPr>
              <a:t>make these </a:t>
            </a:r>
            <a:r>
              <a:rPr lang="en-US" altLang="zh-TW" dirty="0">
                <a:solidFill>
                  <a:srgbClr val="FFC000"/>
                </a:solidFill>
              </a:rPr>
              <a:t>measures the project goal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 ERROR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RMSE : </a:t>
            </a:r>
            <a:r>
              <a:rPr lang="en-US" altLang="zh-TW" dirty="0"/>
              <a:t> the square root of the average square of the difference between our prediction </a:t>
            </a:r>
            <a:r>
              <a:rPr lang="en-US" altLang="zh-TW" dirty="0" smtClean="0"/>
              <a:t>and actual values</a:t>
            </a:r>
          </a:p>
          <a:p>
            <a:pPr lvl="1"/>
            <a:r>
              <a:rPr lang="en-US" altLang="zh-TW" dirty="0" err="1"/>
              <a:t>sqrt</a:t>
            </a:r>
            <a:r>
              <a:rPr lang="en-US" altLang="zh-TW" dirty="0"/>
              <a:t>(mean</a:t>
            </a:r>
            <a:r>
              <a:rPr lang="en-US" altLang="zh-TW" dirty="0" smtClean="0"/>
              <a:t>((</a:t>
            </a:r>
            <a:r>
              <a:rPr lang="en-US" altLang="zh-TW" i="1" dirty="0" smtClean="0"/>
              <a:t>prediction</a:t>
            </a:r>
            <a:r>
              <a:rPr lang="en-US" altLang="zh-TW" dirty="0" smtClean="0"/>
              <a:t>-</a:t>
            </a:r>
            <a:r>
              <a:rPr lang="en-US" altLang="zh-TW" i="1" dirty="0" err="1" smtClean="0"/>
              <a:t>actualValues</a:t>
            </a:r>
            <a:r>
              <a:rPr lang="en-US" altLang="zh-TW" dirty="0" smtClean="0"/>
              <a:t>)^</a:t>
            </a:r>
            <a:r>
              <a:rPr lang="en-US" altLang="zh-TW" dirty="0"/>
              <a:t>2))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4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R-SQUARED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504" cy="482710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 R2 , </a:t>
            </a:r>
            <a:r>
              <a:rPr lang="en-US" altLang="zh-TW" dirty="0" smtClean="0"/>
              <a:t>the </a:t>
            </a:r>
            <a:r>
              <a:rPr lang="en-US" altLang="zh-TW" dirty="0"/>
              <a:t>coefficient </a:t>
            </a:r>
            <a:r>
              <a:rPr lang="en-US" altLang="zh-TW" dirty="0" smtClean="0"/>
              <a:t>of determination</a:t>
            </a:r>
          </a:p>
          <a:p>
            <a:pPr lvl="1"/>
            <a:r>
              <a:rPr lang="en-US" altLang="zh-TW" dirty="0" smtClean="0"/>
              <a:t>1.0 </a:t>
            </a:r>
            <a:r>
              <a:rPr lang="en-US" altLang="zh-TW" dirty="0"/>
              <a:t>minus how much unexplained variance your </a:t>
            </a:r>
            <a:r>
              <a:rPr lang="en-US" altLang="zh-TW" dirty="0" smtClean="0"/>
              <a:t>model leaves</a:t>
            </a:r>
          </a:p>
          <a:p>
            <a:pPr lvl="1"/>
            <a:r>
              <a:rPr lang="en-US" altLang="zh-TW" dirty="0" smtClean="0"/>
              <a:t>measured </a:t>
            </a:r>
            <a:r>
              <a:rPr lang="en-US" altLang="zh-TW" dirty="0"/>
              <a:t>relative to a null model of just using the average y  as a </a:t>
            </a:r>
            <a:r>
              <a:rPr lang="en-US" altLang="zh-TW" dirty="0" smtClean="0"/>
              <a:t>prediction</a:t>
            </a:r>
            <a:endParaRPr lang="en-US" altLang="zh-TW" dirty="0"/>
          </a:p>
          <a:p>
            <a:pPr lvl="1"/>
            <a:r>
              <a:rPr lang="en-US" altLang="zh-TW" sz="1600" dirty="0" smtClean="0"/>
              <a:t>1 - sum((</a:t>
            </a:r>
            <a:r>
              <a:rPr lang="en-US" altLang="zh-TW" sz="1600" i="1" dirty="0" smtClean="0"/>
              <a:t>prediction</a:t>
            </a:r>
            <a:r>
              <a:rPr lang="en-US" altLang="zh-TW" sz="1600" dirty="0" smtClean="0"/>
              <a:t>-</a:t>
            </a:r>
            <a:r>
              <a:rPr lang="en-US" altLang="zh-TW" sz="1600" i="1" dirty="0" err="1" smtClean="0"/>
              <a:t>actualValues</a:t>
            </a:r>
            <a:r>
              <a:rPr lang="en-US" altLang="zh-TW" sz="1600" dirty="0" smtClean="0"/>
              <a:t>)^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)/sum</a:t>
            </a:r>
            <a:r>
              <a:rPr lang="en-US" altLang="zh-TW" sz="1600" dirty="0"/>
              <a:t>((</a:t>
            </a:r>
            <a:r>
              <a:rPr lang="en-US" altLang="zh-TW" sz="1600" dirty="0" smtClean="0"/>
              <a:t>mean(</a:t>
            </a:r>
            <a:r>
              <a:rPr lang="en-US" altLang="zh-TW" sz="1600" i="1" dirty="0" err="1"/>
              <a:t>actualValues</a:t>
            </a:r>
            <a:r>
              <a:rPr lang="en-US" altLang="zh-TW" sz="1600" dirty="0" smtClean="0"/>
              <a:t>)-</a:t>
            </a:r>
            <a:r>
              <a:rPr lang="en-US" altLang="zh-TW" sz="1600" i="1" dirty="0" err="1"/>
              <a:t>actualValues</a:t>
            </a:r>
            <a:r>
              <a:rPr lang="en-US" altLang="zh-TW" sz="1600" dirty="0" smtClean="0"/>
              <a:t>)^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</a:t>
            </a:r>
          </a:p>
          <a:p>
            <a:r>
              <a:rPr kumimoji="1" lang="en-US" altLang="zh-TW" dirty="0" smtClean="0"/>
              <a:t>1 or 0 better?</a:t>
            </a:r>
          </a:p>
          <a:p>
            <a:r>
              <a:rPr lang="en-US" altLang="zh-TW" dirty="0"/>
              <a:t>can be thought of as a normalized version of </a:t>
            </a:r>
            <a:r>
              <a:rPr lang="en-US" altLang="zh-TW" i="1" dirty="0" smtClean="0"/>
              <a:t>RMSE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7789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CORRELATION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 at least three </a:t>
            </a:r>
            <a:r>
              <a:rPr lang="en-US" altLang="zh-TW" dirty="0" smtClean="0"/>
              <a:t>calculations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Pearson coefficient </a:t>
            </a:r>
            <a:r>
              <a:rPr lang="en-US" altLang="zh-TW" dirty="0" smtClean="0"/>
              <a:t>: checks for linear relations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Spearman coefficient </a:t>
            </a:r>
            <a:r>
              <a:rPr lang="en-US" altLang="zh-TW" dirty="0" smtClean="0"/>
              <a:t>: checks </a:t>
            </a:r>
            <a:r>
              <a:rPr lang="en-US" altLang="zh-TW" dirty="0"/>
              <a:t>for rank or ordered </a:t>
            </a:r>
            <a:r>
              <a:rPr lang="en-US" altLang="zh-TW" dirty="0" smtClean="0"/>
              <a:t>relations</a:t>
            </a:r>
            <a:endParaRPr lang="en-US" altLang="zh-TW" dirty="0"/>
          </a:p>
          <a:p>
            <a:pPr lvl="1"/>
            <a:r>
              <a:rPr lang="en-US" altLang="zh-TW" dirty="0"/>
              <a:t>the Kendall </a:t>
            </a:r>
            <a:r>
              <a:rPr lang="en-US" altLang="zh-TW" dirty="0" smtClean="0"/>
              <a:t>coefficient: </a:t>
            </a:r>
            <a:r>
              <a:rPr lang="en-US" altLang="zh-TW" dirty="0"/>
              <a:t>checks for degree of voting agreement.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of these </a:t>
            </a:r>
            <a:r>
              <a:rPr lang="en-US" altLang="zh-TW" dirty="0" smtClean="0"/>
              <a:t>coefficients performs </a:t>
            </a:r>
            <a:r>
              <a:rPr lang="en-US" altLang="zh-TW" dirty="0"/>
              <a:t>a progressively more drastic transform than the one before and </a:t>
            </a:r>
            <a:r>
              <a:rPr lang="en-US" altLang="zh-TW" dirty="0" smtClean="0"/>
              <a:t>has well-known </a:t>
            </a:r>
            <a:r>
              <a:rPr lang="en-US" altLang="zh-TW" dirty="0"/>
              <a:t>direct significance </a:t>
            </a:r>
            <a:r>
              <a:rPr lang="en-US" altLang="zh-TW" dirty="0" smtClean="0"/>
              <a:t>tests</a:t>
            </a:r>
          </a:p>
          <a:p>
            <a:r>
              <a:rPr lang="en-US" altLang="zh-TW" i="1" dirty="0" smtClean="0">
                <a:hlinkClick r:id="rId2"/>
              </a:rPr>
              <a:t>R-squared </a:t>
            </a:r>
            <a:r>
              <a:rPr lang="en-US" altLang="zh-TW" dirty="0" smtClean="0">
                <a:hlinkClick r:id="rId2"/>
              </a:rPr>
              <a:t>= </a:t>
            </a:r>
            <a:r>
              <a:rPr lang="en-US" altLang="zh-TW" i="1" dirty="0">
                <a:hlinkClick r:id="rId2"/>
              </a:rPr>
              <a:t>correlation</a:t>
            </a:r>
            <a:r>
              <a:rPr lang="en-US" altLang="zh-TW" i="1" baseline="30000" dirty="0">
                <a:hlinkClick r:id="rId2"/>
              </a:rPr>
              <a:t>2</a:t>
            </a:r>
            <a:r>
              <a:rPr lang="en-US" altLang="zh-TW" i="1" dirty="0">
                <a:hlinkClick r:id="rId2"/>
              </a:rPr>
              <a:t> </a:t>
            </a:r>
            <a:r>
              <a:rPr lang="en-US" altLang="zh-TW" dirty="0"/>
              <a:t>(or Pearson product-moment correlation coefficient or PPMCC or PCC or Pearson's </a:t>
            </a:r>
            <a:r>
              <a:rPr lang="en-US" altLang="zh-TW" i="1" dirty="0"/>
              <a:t>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!!!DON’T </a:t>
            </a:r>
            <a:r>
              <a:rPr lang="en-US" altLang="zh-TW" dirty="0">
                <a:solidFill>
                  <a:srgbClr val="FFC000"/>
                </a:solidFill>
              </a:rPr>
              <a:t>USE CORRELATION TO EVALUATE </a:t>
            </a:r>
            <a:r>
              <a:rPr lang="en-US" altLang="zh-TW" dirty="0" smtClean="0">
                <a:solidFill>
                  <a:srgbClr val="FFC000"/>
                </a:solidFill>
              </a:rPr>
              <a:t>MODEL </a:t>
            </a:r>
            <a:r>
              <a:rPr lang="en-US" altLang="zh-TW" dirty="0">
                <a:solidFill>
                  <a:srgbClr val="FFC000"/>
                </a:solidFill>
              </a:rPr>
              <a:t>QUALITY IN </a:t>
            </a:r>
            <a:r>
              <a:rPr lang="en-US" altLang="zh-TW" dirty="0" smtClean="0">
                <a:solidFill>
                  <a:srgbClr val="FFC000"/>
                </a:solidFill>
              </a:rPr>
              <a:t>PRODUCTION</a:t>
            </a:r>
          </a:p>
          <a:p>
            <a:pPr lvl="1"/>
            <a:r>
              <a:rPr lang="en-US" altLang="zh-TW" dirty="0"/>
              <a:t> correlation ignores shifts and scaling factors</a:t>
            </a:r>
            <a:endParaRPr lang="en-US" altLang="zh-TW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ranking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Ranking models are models that, given a set of examples, sort the rows or </a:t>
            </a:r>
            <a:r>
              <a:rPr lang="en-US" altLang="zh-TW" dirty="0" smtClean="0"/>
              <a:t>assign </a:t>
            </a:r>
            <a:r>
              <a:rPr lang="en-US" altLang="zh-TW" dirty="0"/>
              <a:t>ranks to the rows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measured by Spearman’s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 </a:t>
            </a:r>
            <a:r>
              <a:rPr lang="en-US" altLang="zh-TW" dirty="0"/>
              <a:t>correlation coefficient (treating assigned rank as a numeric score)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 </a:t>
            </a:r>
            <a:r>
              <a:rPr kumimoji="1" lang="en-US" altLang="zh-TW" dirty="0" smtClean="0"/>
              <a:t>commends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200" dirty="0"/>
              <a:t>/Library/Frameworks/</a:t>
            </a:r>
            <a:r>
              <a:rPr lang="en-US" altLang="zh-TW" sz="1200" dirty="0" err="1"/>
              <a:t>R.framework</a:t>
            </a:r>
            <a:r>
              <a:rPr lang="en-US" altLang="zh-TW" sz="1200" dirty="0"/>
              <a:t>/Resources/</a:t>
            </a:r>
            <a:r>
              <a:rPr lang="en-US" altLang="zh-TW" sz="1200" dirty="0" err="1"/>
              <a:t>Rscript</a:t>
            </a:r>
            <a:r>
              <a:rPr lang="en-US" altLang="zh-TW" sz="1200" dirty="0"/>
              <a:t> ../codes/hw1_104761506_George.R -query max -files ../Data/test.1.csv ../Data/test.2.csv –out test0.hw1_104761506_George.csv &gt; test0.hw1_104761506_George.log</a:t>
            </a:r>
          </a:p>
          <a:p>
            <a:r>
              <a:rPr lang="en-US" altLang="zh-TW" sz="1200" dirty="0"/>
              <a:t>/Library/Frameworks/</a:t>
            </a:r>
            <a:r>
              <a:rPr lang="en-US" altLang="zh-TW" sz="1200" dirty="0" err="1"/>
              <a:t>R.framework</a:t>
            </a:r>
            <a:r>
              <a:rPr lang="en-US" altLang="zh-TW" sz="1200" dirty="0"/>
              <a:t>/Resources/</a:t>
            </a:r>
            <a:r>
              <a:rPr lang="en-US" altLang="zh-TW" sz="1200" dirty="0" err="1"/>
              <a:t>Rscript</a:t>
            </a:r>
            <a:r>
              <a:rPr lang="en-US" altLang="zh-TW" sz="1200" dirty="0"/>
              <a:t> ../codes/hw1_104761506_George.R -query min -files ../Data/test.1.csv ../Data/test.2.csv –out test1.hw1_104761506_George.csv &gt; test1.hw1_104761506_George.log</a:t>
            </a:r>
          </a:p>
          <a:p>
            <a:r>
              <a:rPr lang="en-US" altLang="zh-TW" sz="1200" dirty="0"/>
              <a:t>/Library/Frameworks/</a:t>
            </a:r>
            <a:r>
              <a:rPr lang="en-US" altLang="zh-TW" sz="1200" dirty="0" err="1"/>
              <a:t>R.framework</a:t>
            </a:r>
            <a:r>
              <a:rPr lang="en-US" altLang="zh-TW" sz="1200" dirty="0"/>
              <a:t>/Resources/</a:t>
            </a:r>
            <a:r>
              <a:rPr lang="en-US" altLang="zh-TW" sz="1200" dirty="0" err="1"/>
              <a:t>Rscript</a:t>
            </a:r>
            <a:r>
              <a:rPr lang="en-US" altLang="zh-TW" sz="1200" dirty="0"/>
              <a:t> ../codes/hw1_104761506_George.R -query max -files ../Data/test.1.csv ../Data/test.3.csv ../Data/test.8.csv –out test2.hw1_104761506_George.csv &gt; test2.hw1_104761506_George.log</a:t>
            </a:r>
          </a:p>
          <a:p>
            <a:r>
              <a:rPr lang="en-US" altLang="zh-TW" sz="1200" dirty="0"/>
              <a:t>/Library/Frameworks/</a:t>
            </a:r>
            <a:r>
              <a:rPr lang="en-US" altLang="zh-TW" sz="1200" dirty="0" err="1"/>
              <a:t>R.framework</a:t>
            </a:r>
            <a:r>
              <a:rPr lang="en-US" altLang="zh-TW" sz="1200" dirty="0"/>
              <a:t>/Resources/</a:t>
            </a:r>
            <a:r>
              <a:rPr lang="en-US" altLang="zh-TW" sz="1200" dirty="0" err="1"/>
              <a:t>Rscript</a:t>
            </a:r>
            <a:r>
              <a:rPr lang="en-US" altLang="zh-TW" sz="1200" dirty="0"/>
              <a:t> ../codes/hw1_104761506_George.R -query min -files ../Data/test.1.csv ../Data/test.2.csv ../Data/test.8.csv –out test3.hw1_104761506_George.csv &gt; test3.hw1_104761506_George.log</a:t>
            </a:r>
          </a:p>
          <a:p>
            <a:r>
              <a:rPr lang="en-US" altLang="zh-TW" sz="1200" dirty="0"/>
              <a:t>/Library/Frameworks/</a:t>
            </a:r>
            <a:r>
              <a:rPr lang="en-US" altLang="zh-TW" sz="1200" dirty="0" err="1"/>
              <a:t>R.framework</a:t>
            </a:r>
            <a:r>
              <a:rPr lang="en-US" altLang="zh-TW" sz="1200" dirty="0"/>
              <a:t>/Resources/</a:t>
            </a:r>
            <a:r>
              <a:rPr lang="en-US" altLang="zh-TW" sz="1200" dirty="0" err="1"/>
              <a:t>Rscript</a:t>
            </a:r>
            <a:r>
              <a:rPr lang="en-US" altLang="zh-TW" sz="1200" dirty="0"/>
              <a:t> ../codes/hw1_104761506_George.R -files ../Data/test.1.csv ../Data/test.3.csv ../Data/test.8.csv -query max –out test4.hw1_104761506_George.csv &gt; test4.hw1_104761506_George.log</a:t>
            </a:r>
          </a:p>
          <a:p>
            <a:r>
              <a:rPr lang="en-US" altLang="zh-TW" sz="1200" dirty="0"/>
              <a:t>/Library/Frameworks/</a:t>
            </a:r>
            <a:r>
              <a:rPr lang="en-US" altLang="zh-TW" sz="1200" dirty="0" err="1"/>
              <a:t>R.framework</a:t>
            </a:r>
            <a:r>
              <a:rPr lang="en-US" altLang="zh-TW" sz="1200" dirty="0"/>
              <a:t>/Resources/</a:t>
            </a:r>
            <a:r>
              <a:rPr lang="en-US" altLang="zh-TW" sz="1200" dirty="0" err="1"/>
              <a:t>Rscript</a:t>
            </a:r>
            <a:r>
              <a:rPr lang="en-US" altLang="zh-TW" sz="1200" dirty="0"/>
              <a:t> ../codes/hw1_104761506_George.R -files ../Data/test.1.csv ../Data/test.2.csv ../Data/test.8.csv -query min –out test5.hw1_104761506_George.csv &gt; test5.hw1_104761506_George.log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3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clustering models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840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1600" dirty="0"/>
              <a:t>Clustering random data in the </a:t>
            </a:r>
            <a:r>
              <a:rPr lang="en-US" altLang="zh-TW" sz="1600" dirty="0" smtClean="0"/>
              <a:t>plane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set.seed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(32297)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 &lt;-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data.frame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(x=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runif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(100),y=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runif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(100))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clus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kmeans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d,centers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=5)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d$cluster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clus$cluster</a:t>
            </a:r>
            <a:endParaRPr kumimoji="1" lang="en-US" altLang="zh-TW" sz="12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1600" dirty="0"/>
              <a:t>Calculating the size of each </a:t>
            </a:r>
            <a:r>
              <a:rPr lang="en-US" altLang="zh-TW" sz="1600" dirty="0" smtClean="0"/>
              <a:t>cluster</a:t>
            </a:r>
          </a:p>
          <a:p>
            <a:pPr lvl="1">
              <a:lnSpc>
                <a:spcPct val="100000"/>
              </a:lnSpc>
            </a:pPr>
            <a:r>
              <a:rPr kumimoji="1" lang="de-DE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table</a:t>
            </a:r>
            <a:r>
              <a:rPr kumimoji="1" lang="de-DE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d$cluster</a:t>
            </a:r>
            <a:r>
              <a:rPr kumimoji="1" lang="de-DE" altLang="zh-TW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kumimoji="1" lang="de-DE" altLang="zh-TW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de-DE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1  2  3  4  5</a:t>
            </a:r>
          </a:p>
          <a:p>
            <a:pPr lvl="1">
              <a:lnSpc>
                <a:spcPct val="100000"/>
              </a:lnSpc>
            </a:pPr>
            <a:r>
              <a:rPr kumimoji="1" lang="de-DE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10 27 18 17 28</a:t>
            </a:r>
            <a:endParaRPr kumimoji="1" lang="en-US" altLang="zh-TW" sz="12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1600" dirty="0"/>
              <a:t>Plotting our </a:t>
            </a:r>
            <a:r>
              <a:rPr lang="en-US" altLang="zh-TW" sz="1600" dirty="0" smtClean="0"/>
              <a:t>clusters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library('ggplot2'); library('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grDevices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 &lt;-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do.call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rbind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lapply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(unique(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clus$cluster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),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function(c) { f &lt;- subset(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d,cluster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==c); f[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chull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(f),]}))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ggplot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() +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geom_text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(data=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d,aes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(label=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cluster,x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x,y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=y,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color=cluster),size=3)  +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geom_polygon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(data=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h,aes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(x=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x,y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y,group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cluster,fill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as.factor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(cluster)),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alpha=0.4,linetype=0) +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theme(</a:t>
            </a:r>
            <a:r>
              <a:rPr kumimoji="1"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legend.position</a:t>
            </a:r>
            <a:r>
              <a:rPr kumimoji="1"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5292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45774"/>
            <a:ext cx="8229600" cy="1143000"/>
          </a:xfrm>
        </p:spPr>
        <p:txBody>
          <a:bodyPr/>
          <a:lstStyle/>
          <a:p>
            <a:r>
              <a:rPr lang="en-US" altLang="zh-TW" dirty="0"/>
              <a:t>Clustering example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952069"/>
            <a:ext cx="8229600" cy="805070"/>
          </a:xfrm>
        </p:spPr>
        <p:txBody>
          <a:bodyPr anchor="t">
            <a:normAutofit fontScale="47500" lnSpcReduction="20000"/>
          </a:bodyPr>
          <a:lstStyle/>
          <a:p>
            <a:r>
              <a:rPr lang="en-US" altLang="zh-TW" dirty="0"/>
              <a:t>hair clusters </a:t>
            </a:r>
            <a:r>
              <a:rPr lang="en-US" altLang="zh-TW" dirty="0" smtClean="0"/>
              <a:t>: clusters </a:t>
            </a:r>
            <a:r>
              <a:rPr lang="en-US" altLang="zh-TW" dirty="0"/>
              <a:t>with very few </a:t>
            </a:r>
            <a:r>
              <a:rPr lang="en-US" altLang="zh-TW" dirty="0" smtClean="0"/>
              <a:t>points</a:t>
            </a:r>
            <a:endParaRPr lang="en-US" altLang="zh-TW" dirty="0"/>
          </a:p>
          <a:p>
            <a:r>
              <a:rPr lang="en-US" altLang="zh-TW" dirty="0" smtClean="0"/>
              <a:t>waste </a:t>
            </a:r>
            <a:r>
              <a:rPr lang="en-US" altLang="zh-TW" dirty="0"/>
              <a:t>clusters </a:t>
            </a:r>
            <a:r>
              <a:rPr lang="en-US" altLang="zh-TW" dirty="0" smtClean="0"/>
              <a:t>: clusters </a:t>
            </a:r>
            <a:r>
              <a:rPr lang="en-US" altLang="zh-TW" dirty="0"/>
              <a:t>with a very </a:t>
            </a:r>
            <a:r>
              <a:rPr lang="en-US" altLang="zh-TW" dirty="0" smtClean="0"/>
              <a:t>large number </a:t>
            </a:r>
            <a:r>
              <a:rPr lang="en-US" altLang="zh-TW" dirty="0"/>
              <a:t>of points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1651121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INTRA-CLUSTER DISTANCES VERSUS CROSS-CLUSTER DISTANCES</a:t>
            </a:r>
            <a:endParaRPr kumimoji="1"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33730"/>
          </a:xfrm>
        </p:spPr>
        <p:txBody>
          <a:bodyPr anchor="t">
            <a:normAutofit fontScale="40000" lnSpcReduction="20000"/>
          </a:bodyPr>
          <a:lstStyle/>
          <a:p>
            <a:r>
              <a:rPr lang="en-US" altLang="zh-TW" dirty="0"/>
              <a:t>Calculating the typical distance between items in every pair of </a:t>
            </a:r>
            <a:r>
              <a:rPr lang="en-US" altLang="zh-TW" dirty="0" smtClean="0"/>
              <a:t>clusters</a:t>
            </a:r>
          </a:p>
          <a:p>
            <a:pPr lvl="1"/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library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('reshape2')</a:t>
            </a:r>
          </a:p>
          <a:p>
            <a:pPr lvl="1"/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dim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(d)[[1]]</a:t>
            </a:r>
          </a:p>
          <a:p>
            <a:pPr lvl="1"/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pairs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data.frame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ca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as.vector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outer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(1:n,1:n,function(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a,b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d[a,'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cluster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'])),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cb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as.vector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outer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(1:n,1:n,function(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a,b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d[b,'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cluster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'])),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dist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as.vector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outer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(1:n,1:n,function(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a,b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sqrt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((d[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a,'x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']-d[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b,'x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'])^2 + (d[a,'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y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']-d[b,'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y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'])^2)))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)</a:t>
            </a:r>
          </a:p>
          <a:p>
            <a:pPr lvl="1"/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dcast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pairs,ca~cb,value.var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dist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mean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  </a:t>
            </a:r>
            <a:r>
              <a:rPr kumimoji="1" lang="de-DE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ca</a:t>
            </a:r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1         2         3         4         5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1  1 0.1478480 0.6524103 0.3780785 0.4404508 0.7544134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2  2 0.6524103 0.2794181 0.5551967 0.4990632 0.5165320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3  3 0.3780785 0.5551967 0.2031272 0.6122986 0.4656730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4  4 0.4404508 0.4990632 0.6122986 0.2048268 0.8365336</a:t>
            </a:r>
          </a:p>
          <a:p>
            <a:pPr lvl="1"/>
            <a:r>
              <a:rPr kumimoji="1" lang="de-DE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5  5 0.7544134 0.5165320 0.4656730 0.8365336 </a:t>
            </a:r>
            <a:r>
              <a:rPr kumimoji="1" lang="de-DE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0.2221314</a:t>
            </a:r>
          </a:p>
          <a:p>
            <a:r>
              <a:rPr lang="en-US" altLang="zh-TW" dirty="0" smtClean="0"/>
              <a:t>intra-cluster distances </a:t>
            </a:r>
            <a:r>
              <a:rPr lang="en-US" altLang="zh-TW" dirty="0"/>
              <a:t>(the diagonal elements of the table) </a:t>
            </a:r>
            <a:r>
              <a:rPr lang="en-US" altLang="zh-TW" dirty="0" smtClean="0"/>
              <a:t>&lt; inter-cluster distances (the </a:t>
            </a:r>
            <a:r>
              <a:rPr lang="en-US" altLang="zh-TW" dirty="0"/>
              <a:t>off-diagonal elements of the table)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validation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8313"/>
          </a:xfrm>
        </p:spPr>
        <p:txBody>
          <a:bodyPr anchor="t">
            <a:normAutofit fontScale="85000" lnSpcReduction="20000"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testing of </a:t>
            </a:r>
            <a:r>
              <a:rPr lang="en-US" altLang="zh-TW" dirty="0"/>
              <a:t>a model on new </a:t>
            </a:r>
            <a:r>
              <a:rPr lang="en-US" altLang="zh-TW" dirty="0" smtClean="0"/>
              <a:t>data =&gt; </a:t>
            </a:r>
            <a:r>
              <a:rPr lang="en-US" altLang="zh-TW" dirty="0"/>
              <a:t>will it show similar quality on new data in production?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978"/>
            <a:ext cx="9144000" cy="37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4710"/>
          </a:xfrm>
        </p:spPr>
        <p:txBody>
          <a:bodyPr anchor="t">
            <a:normAutofit fontScale="62500" lnSpcReduction="20000"/>
          </a:bodyPr>
          <a:lstStyle/>
          <a:p>
            <a:r>
              <a:rPr lang="en-US" altLang="zh-TW" dirty="0"/>
              <a:t>training error </a:t>
            </a:r>
            <a:r>
              <a:rPr lang="en-US" altLang="zh-TW" dirty="0" smtClean="0"/>
              <a:t> : a </a:t>
            </a:r>
            <a:r>
              <a:rPr lang="en-US" altLang="zh-TW" dirty="0"/>
              <a:t>model’s prediction error on the data that it </a:t>
            </a:r>
            <a:r>
              <a:rPr lang="en-US" altLang="zh-TW" dirty="0" smtClean="0"/>
              <a:t>trained</a:t>
            </a:r>
          </a:p>
          <a:p>
            <a:r>
              <a:rPr lang="en-US" altLang="zh-TW" dirty="0"/>
              <a:t>generalization </a:t>
            </a:r>
            <a:r>
              <a:rPr lang="en-US" altLang="zh-TW" dirty="0" smtClean="0"/>
              <a:t>error : a model’s prediction error on new data</a:t>
            </a:r>
          </a:p>
          <a:p>
            <a:r>
              <a:rPr lang="en-US" altLang="zh-TW" dirty="0" err="1"/>
              <a:t>overfit</a:t>
            </a:r>
            <a:r>
              <a:rPr lang="en-US" altLang="zh-TW" dirty="0"/>
              <a:t> </a:t>
            </a:r>
            <a:r>
              <a:rPr lang="en-US" altLang="zh-TW" dirty="0" smtClean="0"/>
              <a:t>: if </a:t>
            </a:r>
            <a:r>
              <a:rPr lang="en-US" altLang="zh-TW" dirty="0"/>
              <a:t>generalization error is </a:t>
            </a:r>
            <a:r>
              <a:rPr lang="en-US" altLang="zh-TW" dirty="0" smtClean="0"/>
              <a:t>large =&gt; prefer simpler models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14" y="3064910"/>
            <a:ext cx="51685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Ensuring model quality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TESTING ON HELD-OUT DATA</a:t>
            </a:r>
            <a:endParaRPr lang="en-US" altLang="zh-TW" dirty="0" smtClean="0"/>
          </a:p>
          <a:p>
            <a:r>
              <a:rPr lang="en-US" altLang="zh-TW" dirty="0" smtClean="0"/>
              <a:t>K-FOLD CROSS-VALIDATION</a:t>
            </a:r>
          </a:p>
          <a:p>
            <a:r>
              <a:rPr lang="en-US" altLang="zh-TW" dirty="0"/>
              <a:t>the related ideas of </a:t>
            </a:r>
            <a:r>
              <a:rPr lang="en-US" altLang="zh-TW" dirty="0" smtClean="0"/>
              <a:t>empirical resampling </a:t>
            </a:r>
            <a:r>
              <a:rPr lang="en-US" altLang="zh-TW" dirty="0"/>
              <a:t>and </a:t>
            </a:r>
            <a:r>
              <a:rPr lang="en-US" altLang="zh-TW" dirty="0" smtClean="0"/>
              <a:t>bootstrapping</a:t>
            </a:r>
          </a:p>
          <a:p>
            <a:r>
              <a:rPr lang="en-US" altLang="zh-TW" dirty="0" smtClean="0"/>
              <a:t>Split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subset of the training data is used to build a </a:t>
            </a:r>
            <a:r>
              <a:rPr lang="en-US" altLang="zh-TW" dirty="0" smtClean="0"/>
              <a:t>model</a:t>
            </a:r>
            <a:endParaRPr lang="en-US" altLang="zh-TW" dirty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complementary subset of the training data is used to score the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/>
              <a:t>repeated </a:t>
            </a:r>
            <a:r>
              <a:rPr lang="en-US" altLang="zh-TW" dirty="0" smtClean="0"/>
              <a:t>cross-validation, replicated cross-validation</a:t>
            </a:r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/>
              <a:t>Preparing the KDD data for analysis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545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github.com/WinVector/zmPDSwR/tree/master/KDD2009</a:t>
            </a:r>
            <a:endParaRPr lang="en-US" altLang="zh-TW" dirty="0"/>
          </a:p>
          <a:p>
            <a:r>
              <a:rPr lang="en-US" altLang="zh-TW" dirty="0" smtClean="0"/>
              <a:t>Codes</a:t>
            </a:r>
            <a:endParaRPr lang="en-US" altLang="zh-TW" dirty="0"/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read.table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('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orange_small_train.data.gz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  	# Note: 1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header=T,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='\t',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na.strings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=c('NA','')) 	# Note: 2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churn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read.table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('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orange_small_train_churn.labels.txt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header=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F,sep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='\t') 	# Note: 3 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d$churn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churn$V1 	# Note: 4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appetency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read.table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('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orange_small_train_appetency.labels.txt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header=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F,sep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='\t')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d$appetency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appetency$V1 	# Note: 5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upselling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read.table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('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orange_small_train_upselling.labels.txt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header=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F,sep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='\t')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d$upselling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upselling$V1 	# Note: 6 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set.seed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(729375) 	# Note: 7 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d$rgroup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runif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(dim(d)[[1]])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subset(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d,rgroup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&lt;=0.9)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Function to build single-variable models for categorical variables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mkPredC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function(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outCol,varCol,appCol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{ 	# Note: 1 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pPos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sum(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==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pos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)/length(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	# Note: 2 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naTab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table(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as.factor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is.na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varCol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)]))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pPosWna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naTab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/sum(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naTab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))[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pos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 	# Note: 3 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vTab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table(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as.factor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outCol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),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varCol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pPosWv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vTab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pos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,]+1.0e-3*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pPos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)/(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colSums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vTab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)+1.0e-3) 	# Note: 4 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pPosWv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appCol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 	# Note: 5 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is.na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appCol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)]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pPosWna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	# Note: 6 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is.na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)]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pPos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	# Note: 7 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	# Note: 8 </a:t>
            </a:r>
          </a:p>
          <a:p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}</a:t>
            </a:r>
            <a:endParaRPr kumimoji="1" lang="en-US" altLang="zh-TW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Running a repeated cross-validation experiment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zh-TW" dirty="0" smtClean="0"/>
              <a:t>Codes:</a:t>
            </a:r>
          </a:p>
          <a:p>
            <a:pPr lvl="1"/>
            <a:r>
              <a:rPr kumimoji="1" lang="en-US" altLang="zh-TW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var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&lt;- 'Var217'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aucs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rep(0,100)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for(rep in 1:length(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aucs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)) {   	# Note: 1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rbinom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(n=dim(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)[[1]],size=1,prob=0.1)&gt;0  	# Note: 2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predRep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mkPredC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[!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useForCalRep,outcome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],  	# Note: 3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[!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useForCalRep,var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],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useForCalRep,var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aucs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[rep]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calcAUC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predRep,dTrainAll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useForCalRep,outcome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])  	# Note: 4 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mean(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aucs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[1] 0.5556656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aucs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## [1] 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0.01569345</a:t>
            </a:r>
          </a:p>
        </p:txBody>
      </p:sp>
    </p:spTree>
    <p:extLst>
      <p:ext uri="{BB962C8B-B14F-4D97-AF65-F5344CB8AC3E}">
        <p14:creationId xmlns:p14="http://schemas.microsoft.com/office/powerpoint/2010/main" val="11244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Empirically cross-validating performance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fCross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function() {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rbinom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(n=dim(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)[[1]],size=1,prob=0.1)&gt;0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predRep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mkPredC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[!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useForCalRep,outcome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],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[!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useForCalRep,var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],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useForCalRep,var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])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calcAUC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predRep,dTrainAll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useForCalRep,outcome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])</a:t>
            </a:r>
          </a:p>
          <a:p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aucs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&lt;- replicate(100,fCross())</a:t>
            </a:r>
            <a:endParaRPr kumimoji="1"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Does not use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TW" dirty="0"/>
              <a:t>Hw1&lt;-function() { </a:t>
            </a:r>
          </a:p>
          <a:p>
            <a:r>
              <a:rPr kumimoji="1" lang="en-US" altLang="zh-TW" dirty="0"/>
              <a:t>  </a:t>
            </a:r>
            <a:r>
              <a:rPr kumimoji="1" lang="en-US" altLang="zh-TW" dirty="0" err="1"/>
              <a:t>typedFile</a:t>
            </a:r>
            <a:r>
              <a:rPr kumimoji="1" lang="en-US" altLang="zh-TW" dirty="0"/>
              <a:t>&lt;-c()</a:t>
            </a:r>
          </a:p>
          <a:p>
            <a:r>
              <a:rPr kumimoji="1" lang="en-US" altLang="zh-TW" dirty="0"/>
              <a:t>  </a:t>
            </a:r>
            <a:r>
              <a:rPr kumimoji="1" lang="en-US" altLang="zh-TW" dirty="0" err="1"/>
              <a:t>allFiles</a:t>
            </a:r>
            <a:r>
              <a:rPr kumimoji="1" lang="en-US" altLang="zh-TW" dirty="0"/>
              <a:t>&lt;-c()</a:t>
            </a:r>
          </a:p>
          <a:p>
            <a:r>
              <a:rPr kumimoji="1" lang="en-US" altLang="zh-TW" dirty="0"/>
              <a:t>  </a:t>
            </a:r>
            <a:r>
              <a:rPr kumimoji="1" lang="en-US" altLang="zh-TW" dirty="0" err="1"/>
              <a:t>index_filename</a:t>
            </a:r>
            <a:r>
              <a:rPr kumimoji="1" lang="en-US" altLang="zh-TW" dirty="0"/>
              <a:t>&lt;-c()</a:t>
            </a:r>
          </a:p>
          <a:p>
            <a:r>
              <a:rPr kumimoji="1" lang="en-US" altLang="zh-TW" dirty="0"/>
              <a:t>  a&lt;-c()               # </a:t>
            </a:r>
            <a:r>
              <a:rPr kumimoji="1" lang="en-US" altLang="zh-TW" dirty="0" err="1"/>
              <a:t>temperary</a:t>
            </a:r>
            <a:r>
              <a:rPr kumimoji="1" lang="en-US" altLang="zh-TW" dirty="0"/>
              <a:t> store the index value of files entered in </a:t>
            </a:r>
            <a:r>
              <a:rPr kumimoji="1" lang="en-US" altLang="zh-TW" dirty="0" err="1"/>
              <a:t>allfiles</a:t>
            </a:r>
            <a:r>
              <a:rPr kumimoji="1" lang="en-US" altLang="zh-TW" dirty="0"/>
              <a:t> set</a:t>
            </a:r>
          </a:p>
          <a:p>
            <a:r>
              <a:rPr kumimoji="1" lang="en-US" altLang="zh-TW" dirty="0"/>
              <a:t>  </a:t>
            </a:r>
            <a:r>
              <a:rPr kumimoji="1" lang="en-US" altLang="zh-TW" dirty="0" err="1"/>
              <a:t>height_value</a:t>
            </a:r>
            <a:r>
              <a:rPr kumimoji="1" lang="en-US" altLang="zh-TW" dirty="0"/>
              <a:t>&lt;-c()    # Store the all the height value of typed files in the data frame </a:t>
            </a:r>
          </a:p>
          <a:p>
            <a:r>
              <a:rPr kumimoji="1" lang="en-US" altLang="zh-TW" dirty="0"/>
              <a:t>  </a:t>
            </a:r>
            <a:r>
              <a:rPr kumimoji="1" lang="en-US" altLang="zh-TW" dirty="0" err="1"/>
              <a:t>weight_value</a:t>
            </a:r>
            <a:r>
              <a:rPr kumimoji="1" lang="en-US" altLang="zh-TW" dirty="0"/>
              <a:t>&lt;-c()    # Store the all the weight value of typed files in the data frame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777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SIGNIFICANCE TESTING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it’s very unlikely that a naive model </a:t>
            </a:r>
            <a:r>
              <a:rPr lang="en-US" altLang="zh-TW" dirty="0" smtClean="0"/>
              <a:t>could </a:t>
            </a:r>
            <a:r>
              <a:rPr lang="en-US" altLang="zh-TW" dirty="0"/>
              <a:t>score </a:t>
            </a:r>
            <a:r>
              <a:rPr lang="en-US" altLang="zh-TW" dirty="0" smtClean="0"/>
              <a:t>as well </a:t>
            </a:r>
            <a:r>
              <a:rPr lang="en-US" altLang="zh-TW" dirty="0"/>
              <a:t>as our </a:t>
            </a:r>
            <a:r>
              <a:rPr lang="en-US" altLang="zh-TW" dirty="0" smtClean="0"/>
              <a:t>model!!!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you’ve </a:t>
            </a:r>
            <a:r>
              <a:rPr lang="en-US" altLang="zh-TW" dirty="0"/>
              <a:t>trained a model to predict how much a house will </a:t>
            </a:r>
            <a:r>
              <a:rPr lang="en-US" altLang="zh-TW" dirty="0" smtClean="0"/>
              <a:t>sell for</a:t>
            </a:r>
            <a:r>
              <a:rPr lang="en-US" altLang="zh-TW" dirty="0"/>
              <a:t>, based on certain </a:t>
            </a:r>
            <a:r>
              <a:rPr lang="en-US" altLang="zh-TW" dirty="0" smtClean="0"/>
              <a:t>variables</a:t>
            </a:r>
          </a:p>
          <a:p>
            <a:pPr lvl="1"/>
            <a:r>
              <a:rPr lang="en-US" altLang="zh-TW" dirty="0"/>
              <a:t>null </a:t>
            </a:r>
            <a:r>
              <a:rPr lang="en-US" altLang="zh-TW" dirty="0" smtClean="0"/>
              <a:t>model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the average selling price of a house in the </a:t>
            </a:r>
            <a:r>
              <a:rPr lang="en-US" altLang="zh-TW" dirty="0" smtClean="0"/>
              <a:t>neighborhood</a:t>
            </a:r>
          </a:p>
          <a:p>
            <a:pPr lvl="1"/>
            <a:r>
              <a:rPr lang="en-US" altLang="zh-TW" dirty="0" err="1" smtClean="0"/>
              <a:t>Mispredict</a:t>
            </a:r>
            <a:r>
              <a:rPr lang="en-US" altLang="zh-TW" dirty="0" smtClean="0"/>
              <a:t> </a:t>
            </a:r>
            <a:r>
              <a:rPr lang="en-US" altLang="zh-TW" dirty="0"/>
              <a:t>given house’s selling </a:t>
            </a:r>
            <a:r>
              <a:rPr lang="en-US" altLang="zh-TW" dirty="0" smtClean="0"/>
              <a:t>price</a:t>
            </a:r>
          </a:p>
          <a:p>
            <a:pPr lvl="2"/>
            <a:r>
              <a:rPr lang="en-US" altLang="zh-TW" dirty="0" err="1" smtClean="0"/>
              <a:t>err.model</a:t>
            </a:r>
            <a:r>
              <a:rPr lang="en-US" altLang="zh-TW" dirty="0" smtClean="0"/>
              <a:t> from you</a:t>
            </a:r>
          </a:p>
          <a:p>
            <a:pPr lvl="2"/>
            <a:r>
              <a:rPr lang="en-US" altLang="zh-TW" dirty="0" err="1" smtClean="0"/>
              <a:t>err.null</a:t>
            </a:r>
            <a:r>
              <a:rPr lang="en-US" altLang="zh-TW" dirty="0" smtClean="0"/>
              <a:t> from null model</a:t>
            </a:r>
          </a:p>
          <a:p>
            <a:r>
              <a:rPr lang="en-US" altLang="zh-TW" i="1" dirty="0">
                <a:solidFill>
                  <a:srgbClr val="FFC000"/>
                </a:solidFill>
              </a:rPr>
              <a:t>null </a:t>
            </a:r>
            <a:r>
              <a:rPr lang="en-US" altLang="zh-TW" i="1" dirty="0" smtClean="0">
                <a:solidFill>
                  <a:srgbClr val="FFC000"/>
                </a:solidFill>
              </a:rPr>
              <a:t>hypothesis </a:t>
            </a:r>
            <a:r>
              <a:rPr lang="nb-NO" altLang="zh-TW" dirty="0"/>
              <a:t>D </a:t>
            </a:r>
            <a:r>
              <a:rPr lang="nb-NO" altLang="zh-TW" dirty="0" smtClean="0"/>
              <a:t>= (</a:t>
            </a:r>
            <a:r>
              <a:rPr lang="nb-NO" altLang="zh-TW" dirty="0" err="1"/>
              <a:t>err.null</a:t>
            </a:r>
            <a:r>
              <a:rPr lang="nb-NO" altLang="zh-TW" dirty="0"/>
              <a:t> - </a:t>
            </a:r>
            <a:r>
              <a:rPr lang="nb-NO" altLang="zh-TW" dirty="0" err="1"/>
              <a:t>err.model</a:t>
            </a:r>
            <a:r>
              <a:rPr lang="nb-NO" altLang="zh-TW" dirty="0"/>
              <a:t>) == </a:t>
            </a:r>
            <a:r>
              <a:rPr lang="nb-NO" altLang="zh-TW" dirty="0" smtClean="0"/>
              <a:t>0</a:t>
            </a:r>
          </a:p>
          <a:p>
            <a:r>
              <a:rPr lang="en-US" altLang="zh-TW" i="1" dirty="0">
                <a:solidFill>
                  <a:srgbClr val="FFC000"/>
                </a:solidFill>
              </a:rPr>
              <a:t>p-value </a:t>
            </a:r>
            <a:r>
              <a:rPr lang="en-US" altLang="zh-TW" dirty="0"/>
              <a:t>is the </a:t>
            </a:r>
            <a:r>
              <a:rPr lang="en-US" altLang="zh-TW" dirty="0" smtClean="0"/>
              <a:t>probability of null hypothesis</a:t>
            </a:r>
          </a:p>
          <a:p>
            <a:pPr lvl="1"/>
            <a:r>
              <a:rPr lang="en-US" altLang="zh-TW" i="1" dirty="0"/>
              <a:t>p</a:t>
            </a:r>
            <a:r>
              <a:rPr lang="en-US" altLang="zh-TW" b="1" dirty="0" smtClean="0"/>
              <a:t> &lt; 0.05 =&gt; </a:t>
            </a:r>
            <a:r>
              <a:rPr lang="en-US" altLang="zh-TW" dirty="0" smtClean="0"/>
              <a:t>reject </a:t>
            </a: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null </a:t>
            </a:r>
            <a:r>
              <a:rPr lang="en-US" altLang="zh-TW" dirty="0" smtClean="0"/>
              <a:t>hypothesis</a:t>
            </a:r>
          </a:p>
          <a:p>
            <a:r>
              <a:rPr lang="en-US" altLang="zh-TW" dirty="0"/>
              <a:t>Student’s </a:t>
            </a:r>
            <a:r>
              <a:rPr lang="en-US" altLang="zh-TW" dirty="0" smtClean="0"/>
              <a:t>t-test, an f-test, </a:t>
            </a:r>
            <a:r>
              <a:rPr lang="en-US" altLang="zh-TW" dirty="0" err="1"/>
              <a:t>fisher.test</a:t>
            </a:r>
            <a:r>
              <a:rPr lang="en-US" altLang="zh-TW" dirty="0" smtClean="0"/>
              <a:t>() (for the </a:t>
            </a:r>
            <a:r>
              <a:rPr lang="en-US" altLang="zh-TW" dirty="0"/>
              <a:t>confusion </a:t>
            </a:r>
            <a:r>
              <a:rPr lang="en-US" altLang="zh-TW" dirty="0" smtClean="0"/>
              <a:t>matrix)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2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Where to find </a:t>
            </a:r>
            <a:r>
              <a:rPr lang="en-US" altLang="zh-TW" dirty="0" smtClean="0"/>
              <a:t>null models?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permutation </a:t>
            </a:r>
            <a:r>
              <a:rPr lang="en-US" altLang="zh-TW" dirty="0" smtClean="0"/>
              <a:t>test</a:t>
            </a:r>
          </a:p>
          <a:p>
            <a:pPr lvl="1"/>
            <a:r>
              <a:rPr lang="en-US" altLang="zh-TW" dirty="0" smtClean="0"/>
              <a:t>permute </a:t>
            </a:r>
            <a:r>
              <a:rPr lang="en-US" altLang="zh-TW" dirty="0"/>
              <a:t>the input (or independent) variables among </a:t>
            </a:r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/>
              <a:t>there’s no real relation between the modeling features (which we have </a:t>
            </a:r>
            <a:r>
              <a:rPr lang="en-US" altLang="zh-TW" dirty="0" smtClean="0"/>
              <a:t>permuted among </a:t>
            </a:r>
            <a:r>
              <a:rPr lang="en-US" altLang="zh-TW" dirty="0"/>
              <a:t>examples) and the quantity to be </a:t>
            </a:r>
            <a:r>
              <a:rPr lang="en-US" altLang="zh-TW" dirty="0" smtClean="0"/>
              <a:t>predicted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3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Take home message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Always first explore your data, but don’t start modeling before designing </a:t>
            </a:r>
            <a:r>
              <a:rPr lang="en-US" altLang="zh-TW" dirty="0" smtClean="0"/>
              <a:t>some measurable </a:t>
            </a:r>
            <a:r>
              <a:rPr lang="en-US" altLang="zh-TW" dirty="0"/>
              <a:t>goals.</a:t>
            </a:r>
          </a:p>
          <a:p>
            <a:r>
              <a:rPr lang="en-US" altLang="zh-TW" dirty="0" smtClean="0"/>
              <a:t>Divide </a:t>
            </a:r>
            <a:r>
              <a:rPr lang="en-US" altLang="zh-TW" dirty="0"/>
              <a:t>you model testing into establishing the model’s effect (performance </a:t>
            </a:r>
            <a:r>
              <a:rPr lang="en-US" altLang="zh-TW" dirty="0" smtClean="0"/>
              <a:t>on various </a:t>
            </a:r>
            <a:r>
              <a:rPr lang="en-US" altLang="zh-TW" dirty="0"/>
              <a:t>metrics) and soundness (likelihood of being a correct model </a:t>
            </a:r>
            <a:r>
              <a:rPr lang="en-US" altLang="zh-TW" dirty="0" smtClean="0"/>
              <a:t>versus arising </a:t>
            </a:r>
            <a:r>
              <a:rPr lang="en-US" altLang="zh-TW" dirty="0"/>
              <a:t>from </a:t>
            </a:r>
            <a:r>
              <a:rPr lang="en-US" altLang="zh-TW" dirty="0" err="1"/>
              <a:t>overfitting</a:t>
            </a:r>
            <a:r>
              <a:rPr lang="en-US" altLang="zh-TW" dirty="0"/>
              <a:t>).</a:t>
            </a:r>
          </a:p>
          <a:p>
            <a:r>
              <a:rPr lang="en-US" altLang="zh-TW" dirty="0" smtClean="0"/>
              <a:t>Keep </a:t>
            </a:r>
            <a:r>
              <a:rPr lang="en-US" altLang="zh-TW" dirty="0"/>
              <a:t>a portion of your data out of your modeling work for final testing. You </a:t>
            </a:r>
            <a:r>
              <a:rPr lang="en-US" altLang="zh-TW" dirty="0" smtClean="0"/>
              <a:t>may also </a:t>
            </a:r>
            <a:r>
              <a:rPr lang="en-US" altLang="zh-TW" dirty="0"/>
              <a:t>want to subdivide your training data into training and calibration and </a:t>
            </a:r>
            <a:r>
              <a:rPr lang="en-US" altLang="zh-TW" dirty="0" smtClean="0"/>
              <a:t>to estimate </a:t>
            </a:r>
            <a:r>
              <a:rPr lang="en-US" altLang="zh-TW" dirty="0"/>
              <a:t>best values for various modeling parameters.</a:t>
            </a:r>
          </a:p>
          <a:p>
            <a:r>
              <a:rPr lang="en-US" altLang="zh-TW" dirty="0" smtClean="0"/>
              <a:t>Keep </a:t>
            </a:r>
            <a:r>
              <a:rPr lang="en-US" altLang="zh-TW" dirty="0"/>
              <a:t>many different model metrics in mind, and for a given project try to </a:t>
            </a:r>
            <a:r>
              <a:rPr lang="en-US" altLang="zh-TW" dirty="0" smtClean="0"/>
              <a:t>pick the </a:t>
            </a:r>
            <a:r>
              <a:rPr lang="en-US" altLang="zh-TW" dirty="0"/>
              <a:t>metrics that best model your intended business goal.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Avoid setting environment inside your code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/>
              <a:t>test.1 &lt;- 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file.choose</a:t>
            </a:r>
            <a:r>
              <a:rPr kumimoji="1" lang="en-US" altLang="zh-TW" dirty="0"/>
              <a:t>(), header = TRUE, </a:t>
            </a:r>
            <a:r>
              <a:rPr kumimoji="1" lang="en-US" altLang="zh-TW" dirty="0" err="1"/>
              <a:t>sep</a:t>
            </a:r>
            <a:r>
              <a:rPr kumimoji="1" lang="en-US" altLang="zh-TW" dirty="0"/>
              <a:t> = ",")</a:t>
            </a:r>
          </a:p>
          <a:p>
            <a:r>
              <a:rPr kumimoji="1" lang="en-US" altLang="zh-TW" dirty="0"/>
              <a:t>test.3 &lt;- 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file.choose</a:t>
            </a:r>
            <a:r>
              <a:rPr kumimoji="1" lang="en-US" altLang="zh-TW" dirty="0"/>
              <a:t>(), header = TRUE, </a:t>
            </a:r>
            <a:r>
              <a:rPr kumimoji="1" lang="en-US" altLang="zh-TW" dirty="0" err="1"/>
              <a:t>sep</a:t>
            </a:r>
            <a:r>
              <a:rPr kumimoji="1" lang="en-US" altLang="zh-TW" dirty="0"/>
              <a:t> = ",")</a:t>
            </a:r>
          </a:p>
          <a:p>
            <a:r>
              <a:rPr kumimoji="1" lang="en-US" altLang="zh-TW" dirty="0"/>
              <a:t>test.5 &lt;- 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file.choose</a:t>
            </a:r>
            <a:r>
              <a:rPr kumimoji="1" lang="en-US" altLang="zh-TW" dirty="0"/>
              <a:t>(), header = TRUE, </a:t>
            </a:r>
            <a:r>
              <a:rPr kumimoji="1" lang="en-US" altLang="zh-TW" dirty="0" err="1"/>
              <a:t>sep</a:t>
            </a:r>
            <a:r>
              <a:rPr kumimoji="1" lang="en-US" altLang="zh-TW" dirty="0"/>
              <a:t> = ",")</a:t>
            </a:r>
          </a:p>
          <a:p>
            <a:r>
              <a:rPr kumimoji="1" lang="en-US" altLang="zh-TW" dirty="0"/>
              <a:t>test.7 &lt;- 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file.choose</a:t>
            </a:r>
            <a:r>
              <a:rPr kumimoji="1" lang="en-US" altLang="zh-TW" dirty="0"/>
              <a:t>(), header = TRUE, </a:t>
            </a:r>
            <a:r>
              <a:rPr kumimoji="1" lang="en-US" altLang="zh-TW" dirty="0" err="1"/>
              <a:t>sep</a:t>
            </a:r>
            <a:r>
              <a:rPr kumimoji="1" lang="en-US" altLang="zh-TW" dirty="0"/>
              <a:t> = </a:t>
            </a:r>
            <a:r>
              <a:rPr kumimoji="1" lang="en-US" altLang="zh-TW" dirty="0" smtClean="0"/>
              <a:t>",")</a:t>
            </a:r>
          </a:p>
          <a:p>
            <a:endParaRPr kumimoji="1" lang="en-US" altLang="zh-TW" dirty="0"/>
          </a:p>
          <a:p>
            <a:r>
              <a:rPr lang="en-US" altLang="zh-TW" dirty="0" err="1"/>
              <a:t>setwd</a:t>
            </a:r>
            <a:r>
              <a:rPr lang="en-US" altLang="zh-TW" dirty="0"/>
              <a:t>("C:/Users/user/Desktop/Homework1/Data</a:t>
            </a:r>
            <a:r>
              <a:rPr lang="en-US" altLang="zh-TW" dirty="0" smtClean="0"/>
              <a:t>/")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86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Read inputs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if(identical(</a:t>
            </a:r>
            <a:r>
              <a:rPr lang="en-US" altLang="zh-TW" dirty="0" err="1"/>
              <a:t>args</a:t>
            </a:r>
            <a:r>
              <a:rPr lang="en-US" altLang="zh-TW" dirty="0"/>
              <a:t>[2],'max')){</a:t>
            </a:r>
          </a:p>
          <a:p>
            <a:r>
              <a:rPr lang="en-US" altLang="zh-TW" dirty="0"/>
              <a:t>  x &lt;- paste ("../Data/",</a:t>
            </a:r>
            <a:r>
              <a:rPr lang="en-US" altLang="zh-TW" dirty="0" err="1"/>
              <a:t>args</a:t>
            </a:r>
            <a:r>
              <a:rPr lang="en-US" altLang="zh-TW" dirty="0"/>
              <a:t>[4],</a:t>
            </a:r>
            <a:r>
              <a:rPr lang="en-US" altLang="zh-TW" dirty="0" err="1"/>
              <a:t>sep</a:t>
            </a:r>
            <a:r>
              <a:rPr lang="en-US" altLang="zh-TW" dirty="0"/>
              <a:t>="") #</a:t>
            </a:r>
            <a:r>
              <a:rPr lang="en-US" altLang="zh-TW" dirty="0" err="1"/>
              <a:t>cobin</a:t>
            </a:r>
            <a:r>
              <a:rPr lang="en-US" altLang="zh-TW" dirty="0"/>
              <a:t> two strings</a:t>
            </a:r>
          </a:p>
          <a:p>
            <a:r>
              <a:rPr lang="en-US" altLang="zh-TW" dirty="0"/>
              <a:t>  d &lt;- </a:t>
            </a:r>
            <a:r>
              <a:rPr lang="en-US" altLang="zh-TW" dirty="0" err="1"/>
              <a:t>read.csv</a:t>
            </a:r>
            <a:r>
              <a:rPr lang="en-US" altLang="zh-TW" dirty="0"/>
              <a:t>(</a:t>
            </a:r>
            <a:r>
              <a:rPr lang="en-US" altLang="zh-TW" dirty="0" err="1"/>
              <a:t>x,header</a:t>
            </a:r>
            <a:r>
              <a:rPr lang="en-US" altLang="zh-TW" dirty="0"/>
              <a:t>=</a:t>
            </a:r>
            <a:r>
              <a:rPr lang="en-US" altLang="zh-TW" dirty="0" err="1"/>
              <a:t>TRUE,sep</a:t>
            </a:r>
            <a:r>
              <a:rPr lang="en-US" altLang="zh-TW" dirty="0"/>
              <a:t>=",")</a:t>
            </a:r>
          </a:p>
          <a:p>
            <a:r>
              <a:rPr lang="en-US" altLang="zh-TW" dirty="0"/>
              <a:t>  x &lt;- paste ("../Data/",</a:t>
            </a:r>
            <a:r>
              <a:rPr lang="en-US" altLang="zh-TW" dirty="0" err="1"/>
              <a:t>args</a:t>
            </a:r>
            <a:r>
              <a:rPr lang="en-US" altLang="zh-TW" dirty="0"/>
              <a:t>[5],</a:t>
            </a:r>
            <a:r>
              <a:rPr lang="en-US" altLang="zh-TW" dirty="0" err="1"/>
              <a:t>sep</a:t>
            </a:r>
            <a:r>
              <a:rPr lang="en-US" altLang="zh-TW" dirty="0"/>
              <a:t>="")</a:t>
            </a:r>
          </a:p>
          <a:p>
            <a:r>
              <a:rPr lang="en-US" altLang="zh-TW" dirty="0"/>
              <a:t>  e &lt;- </a:t>
            </a:r>
            <a:r>
              <a:rPr lang="en-US" altLang="zh-TW" dirty="0" err="1"/>
              <a:t>read.csv</a:t>
            </a:r>
            <a:r>
              <a:rPr lang="en-US" altLang="zh-TW" dirty="0"/>
              <a:t>(</a:t>
            </a:r>
            <a:r>
              <a:rPr lang="en-US" altLang="zh-TW" dirty="0" err="1"/>
              <a:t>x,header</a:t>
            </a:r>
            <a:r>
              <a:rPr lang="en-US" altLang="zh-TW" dirty="0"/>
              <a:t>=</a:t>
            </a:r>
            <a:r>
              <a:rPr lang="en-US" altLang="zh-TW" dirty="0" err="1"/>
              <a:t>TRUE,sep</a:t>
            </a:r>
            <a:r>
              <a:rPr lang="en-US" altLang="zh-TW" dirty="0" smtClean="0"/>
              <a:t>=",")</a:t>
            </a:r>
          </a:p>
          <a:p>
            <a:endParaRPr lang="en-US" altLang="zh-TW" dirty="0"/>
          </a:p>
          <a:p>
            <a:r>
              <a:rPr lang="en-US" altLang="zh-TW" dirty="0"/>
              <a:t>for( </a:t>
            </a:r>
            <a:r>
              <a:rPr lang="en-US" altLang="zh-TW" dirty="0" err="1"/>
              <a:t>f_name</a:t>
            </a:r>
            <a:r>
              <a:rPr lang="en-US" altLang="zh-TW" dirty="0"/>
              <a:t> in </a:t>
            </a:r>
            <a:r>
              <a:rPr lang="en-US" altLang="zh-TW" dirty="0" err="1"/>
              <a:t>in_file</a:t>
            </a:r>
            <a:r>
              <a:rPr lang="en-US" altLang="zh-TW" dirty="0"/>
              <a:t> ){</a:t>
            </a:r>
          </a:p>
          <a:p>
            <a:r>
              <a:rPr lang="en-US" altLang="zh-TW" dirty="0" err="1"/>
              <a:t>tmp</a:t>
            </a:r>
            <a:r>
              <a:rPr lang="en-US" altLang="zh-TW" dirty="0"/>
              <a:t> &lt;- paste("../Data/", </a:t>
            </a:r>
            <a:r>
              <a:rPr lang="en-US" altLang="zh-TW" dirty="0" err="1"/>
              <a:t>f_name</a:t>
            </a:r>
            <a:r>
              <a:rPr lang="en-US" altLang="zh-TW" dirty="0"/>
              <a:t>, </a:t>
            </a:r>
            <a:r>
              <a:rPr lang="en-US" altLang="zh-TW" dirty="0" err="1"/>
              <a:t>sep</a:t>
            </a:r>
            <a:r>
              <a:rPr lang="en-US" altLang="zh-TW" dirty="0" smtClean="0"/>
              <a:t>="")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331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/>
              <a:t>Schematic </a:t>
            </a:r>
            <a:r>
              <a:rPr lang="en-US" altLang="zh-TW" sz="4000" smtClean="0"/>
              <a:t>model construction </a:t>
            </a:r>
            <a:r>
              <a:rPr lang="en-US" altLang="zh-TW" sz="4000" dirty="0"/>
              <a:t>and evaluation</a:t>
            </a:r>
            <a:endParaRPr kumimoji="1"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163418"/>
          </a:xfrm>
        </p:spPr>
        <p:txBody>
          <a:bodyPr anchor="t">
            <a:normAutofit fontScale="55000" lnSpcReduction="20000"/>
          </a:bodyPr>
          <a:lstStyle/>
          <a:p>
            <a:r>
              <a:rPr lang="en-US" altLang="zh-TW" dirty="0"/>
              <a:t>model evaluation </a:t>
            </a:r>
            <a:r>
              <a:rPr lang="en-US" altLang="zh-TW" dirty="0" smtClean="0"/>
              <a:t>= </a:t>
            </a:r>
            <a:r>
              <a:rPr lang="en-US" altLang="zh-TW" dirty="0"/>
              <a:t>quantifying the performance of a </a:t>
            </a:r>
            <a:r>
              <a:rPr lang="en-US" altLang="zh-TW" dirty="0" smtClean="0"/>
              <a:t>model that’s </a:t>
            </a:r>
            <a:r>
              <a:rPr lang="en-US" altLang="zh-TW" dirty="0"/>
              <a:t>appropriate to both the </a:t>
            </a:r>
            <a:r>
              <a:rPr lang="en-US" altLang="zh-TW" dirty="0" smtClean="0"/>
              <a:t>original business </a:t>
            </a:r>
            <a:r>
              <a:rPr lang="en-US" altLang="zh-TW" dirty="0"/>
              <a:t>goal and the chosen modeling technique. 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 classification task </a:t>
            </a:r>
            <a:r>
              <a:rPr lang="en-US" altLang="zh-TW" dirty="0" smtClean="0"/>
              <a:t> (</a:t>
            </a:r>
            <a:r>
              <a:rPr lang="en-US" altLang="zh-TW" dirty="0"/>
              <a:t>predicting who would default on loans</a:t>
            </a:r>
            <a:r>
              <a:rPr lang="en-US" altLang="zh-TW" dirty="0" smtClean="0"/>
              <a:t>) : precision</a:t>
            </a:r>
            <a:r>
              <a:rPr lang="en-US" altLang="zh-TW" dirty="0"/>
              <a:t> </a:t>
            </a:r>
            <a:r>
              <a:rPr lang="en-US" altLang="zh-TW" dirty="0" smtClean="0"/>
              <a:t>and recall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en-US" altLang="zh-TW" dirty="0" smtClean="0"/>
              <a:t> probability task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 scoring task (predicting revenue lost to defaulting loans) :  root mean square error (RMSE)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13" y="3641388"/>
            <a:ext cx="5045574" cy="30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 and critique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Is </a:t>
            </a:r>
            <a:r>
              <a:rPr lang="en-US" altLang="zh-TW" dirty="0"/>
              <a:t>it accurate enough for your needs? Does it generalize well?</a:t>
            </a:r>
          </a:p>
          <a:p>
            <a:r>
              <a:rPr lang="en-US" altLang="zh-TW" dirty="0" smtClean="0"/>
              <a:t>Does </a:t>
            </a:r>
            <a:r>
              <a:rPr lang="en-US" altLang="zh-TW" dirty="0"/>
              <a:t>it perform better than “the obvious guess”? Better than whatever </a:t>
            </a:r>
            <a:r>
              <a:rPr lang="en-US" altLang="zh-TW" dirty="0" smtClean="0"/>
              <a:t>estimate you </a:t>
            </a:r>
            <a:r>
              <a:rPr lang="en-US" altLang="zh-TW" dirty="0"/>
              <a:t>currently use?</a:t>
            </a:r>
          </a:p>
          <a:p>
            <a:r>
              <a:rPr lang="en-US" altLang="zh-TW" dirty="0" smtClean="0"/>
              <a:t>Do </a:t>
            </a:r>
            <a:r>
              <a:rPr lang="en-US" altLang="zh-TW" dirty="0"/>
              <a:t>the results of the model (coefficients, clusters, rules) make sense in the </a:t>
            </a:r>
            <a:r>
              <a:rPr lang="en-US" altLang="zh-TW" dirty="0" smtClean="0"/>
              <a:t>context of </a:t>
            </a:r>
            <a:r>
              <a:rPr lang="en-US" altLang="zh-TW" dirty="0"/>
              <a:t>the problem domain?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6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3BDFC3F3-DD8F-5E42-B949-A48D0AC131E6}" vid="{E7CFFB47-D37D-DA40-8B8F-7918A892950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849</TotalTime>
  <Words>2761</Words>
  <Application>Microsoft Macintosh PowerPoint</Application>
  <PresentationFormat>如螢幕大小 (4:3)</PresentationFormat>
  <Paragraphs>447</Paragraphs>
  <Slides>53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8" baseType="lpstr">
      <vt:lpstr>Calibri</vt:lpstr>
      <vt:lpstr>Corbel</vt:lpstr>
      <vt:lpstr>新細明體</vt:lpstr>
      <vt:lpstr>Arial</vt:lpstr>
      <vt:lpstr>jmchang-4-datascience</vt:lpstr>
      <vt:lpstr>How to evaluate output? </vt:lpstr>
      <vt:lpstr>Homework 1 @ 3/21</vt:lpstr>
      <vt:lpstr>Homework 1: format</vt:lpstr>
      <vt:lpstr>Test commends</vt:lpstr>
      <vt:lpstr>Does not use function</vt:lpstr>
      <vt:lpstr>Avoid setting environment inside your code</vt:lpstr>
      <vt:lpstr>Read inputs</vt:lpstr>
      <vt:lpstr>Schematic model construction and evaluation</vt:lpstr>
      <vt:lpstr>Model evaluation and critique</vt:lpstr>
      <vt:lpstr>Model evaluation and critique</vt:lpstr>
      <vt:lpstr>Determining lower and upper bounds on model performance</vt:lpstr>
      <vt:lpstr>Determining lower and upper bounds on model performance</vt:lpstr>
      <vt:lpstr>Single-variable models</vt:lpstr>
      <vt:lpstr>Confusion matrix</vt:lpstr>
      <vt:lpstr>Confusion matrix</vt:lpstr>
      <vt:lpstr>Evaluating classification models</vt:lpstr>
      <vt:lpstr>Evaluating classification models</vt:lpstr>
      <vt:lpstr>Evaluating classification models</vt:lpstr>
      <vt:lpstr>Building and applying a logistic regression spam model</vt:lpstr>
      <vt:lpstr>Spam classifications</vt:lpstr>
      <vt:lpstr>Spam confusion matrix</vt:lpstr>
      <vt:lpstr> Akismet filter</vt:lpstr>
      <vt:lpstr>ACCURACY</vt:lpstr>
      <vt:lpstr>PRECISION AND RECALL</vt:lpstr>
      <vt:lpstr>SENSITIVITY AND SPECIFICITY</vt:lpstr>
      <vt:lpstr>COMMON CLASSIFICATION PERFORMANCE MEASURES</vt:lpstr>
      <vt:lpstr>CHANGING A SCORE TO A CLASSIFICATION</vt:lpstr>
      <vt:lpstr>Evaluating probability models</vt:lpstr>
      <vt:lpstr>THE RECEIVER OPERATING CHARACTERISTIC CURVE</vt:lpstr>
      <vt:lpstr>ROC curve</vt:lpstr>
      <vt:lpstr>LOG LIKELIHOOD</vt:lpstr>
      <vt:lpstr>Computing the null model’s log likelihood</vt:lpstr>
      <vt:lpstr>Evaluating scoring models</vt:lpstr>
      <vt:lpstr>Scoring residuals</vt:lpstr>
      <vt:lpstr>ABSOLUTE ERROR</vt:lpstr>
      <vt:lpstr>ROOT MEAN SQUARE ERROR</vt:lpstr>
      <vt:lpstr>R-SQUARED</vt:lpstr>
      <vt:lpstr>CORRELATION</vt:lpstr>
      <vt:lpstr>Evaluating ranking models</vt:lpstr>
      <vt:lpstr>Evaluating clustering models</vt:lpstr>
      <vt:lpstr>Clustering example</vt:lpstr>
      <vt:lpstr>INTRA-CLUSTER DISTANCES VERSUS CROSS-CLUSTER DISTANCES</vt:lpstr>
      <vt:lpstr>model validation</vt:lpstr>
      <vt:lpstr>OVERFITTING</vt:lpstr>
      <vt:lpstr>Ensuring model quality</vt:lpstr>
      <vt:lpstr>Preparing the KDD data for analysis</vt:lpstr>
      <vt:lpstr>Function to build single-variable models for categorical variables</vt:lpstr>
      <vt:lpstr>Running a repeated cross-validation experiment</vt:lpstr>
      <vt:lpstr>Empirically cross-validating performance</vt:lpstr>
      <vt:lpstr>SIGNIFICANCE TESTING</vt:lpstr>
      <vt:lpstr>Where to find null models?</vt:lpstr>
      <vt:lpstr>Take home message</vt:lpstr>
      <vt:lpstr>Any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Jia-Ming CHANG</cp:lastModifiedBy>
  <cp:revision>303</cp:revision>
  <dcterms:created xsi:type="dcterms:W3CDTF">2016-01-07T11:20:23Z</dcterms:created>
  <dcterms:modified xsi:type="dcterms:W3CDTF">2016-03-14T05:38:30Z</dcterms:modified>
</cp:coreProperties>
</file>