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66" r:id="rId4"/>
    <p:sldId id="269" r:id="rId5"/>
    <p:sldId id="313" r:id="rId6"/>
    <p:sldId id="283" r:id="rId7"/>
    <p:sldId id="284" r:id="rId8"/>
    <p:sldId id="31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</p:sldIdLst>
  <p:sldSz cx="12192000" cy="6858000"/>
  <p:notesSz cx="6858000" cy="9144000"/>
  <p:defaultTextStyle>
    <a:defPPr>
      <a:defRPr lang="zh-Han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024BD-3BF6-4B2A-BA2B-B8DCE1393C19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Hant" altLang="en-US"/>
              <a:t>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BC054-D066-4BF9-8F43-126CCAC92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89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BC054-D066-4BF9-8F43-126CCAC9239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782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智能合約執行在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(Ethereum Virtual Machine)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類似於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程式執行在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智能合約先編譯成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EVM bytecode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，由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來執行此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bytecode</a:t>
            </a: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3.EVM is Turing complete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BC054-D066-4BF9-8F43-126CCAC9239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539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BC054-D066-4BF9-8F43-126CCAC9239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596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4" name="Shape 4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zh-Hant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消息是永遠不會序列化的虛擬對象，僅存在於以太坊執行環境中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zh-Hant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當前執行代碼的合約執行 CALL 操作碼時會產生消息，該操作碼會產生並執行消息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zh-Hant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一條消息導致接收者帳戶運行其代碼，因此合約可以與其他合約有關係</a:t>
            </a:r>
          </a:p>
          <a:p>
            <a:pPr marL="914400" marR="0" lvl="2" indent="0" algn="l" rtl="0">
              <a:spcBef>
                <a:spcPts val="0"/>
              </a:spcBef>
              <a:buSzPct val="25000"/>
              <a:buNone/>
            </a:pPr>
            <a:r>
              <a:rPr lang="zh-Hant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由交易或合約分配的 gas 配額適用於該交易和所有子執行消耗的總 gas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17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TW" dirty="0" err="1"/>
              <a:t>genesis.json</a:t>
            </a:r>
            <a:r>
              <a:rPr lang="en-US" altLang="zh-TW" dirty="0"/>
              <a:t> </a:t>
            </a:r>
            <a:r>
              <a:rPr lang="zh-TW" altLang="en-US" dirty="0"/>
              <a:t>參數說明：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TW" dirty="0" err="1"/>
              <a:t>chainId</a:t>
            </a:r>
            <a:r>
              <a:rPr lang="en-US" altLang="zh-TW" dirty="0"/>
              <a:t>:</a:t>
            </a:r>
            <a:r>
              <a:rPr lang="zh-TW" altLang="en-US" dirty="0"/>
              <a:t>區塊鏈網路</a:t>
            </a:r>
            <a:r>
              <a:rPr lang="en-US" altLang="zh-TW" dirty="0"/>
              <a:t>ID</a:t>
            </a:r>
            <a:r>
              <a:rPr lang="zh-TW" altLang="en-US" dirty="0"/>
              <a:t>，不能與公有鏈衝突。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TW" dirty="0" err="1"/>
              <a:t>homesteadBlock</a:t>
            </a:r>
            <a:r>
              <a:rPr lang="en-US" altLang="zh-TW" dirty="0"/>
              <a:t>:</a:t>
            </a:r>
            <a:r>
              <a:rPr lang="zh-TW" altLang="en-US" dirty="0"/>
              <a:t>以太坊版本</a:t>
            </a:r>
            <a:r>
              <a:rPr lang="en-US" altLang="zh-TW" dirty="0"/>
              <a:t>,</a:t>
            </a:r>
            <a:r>
              <a:rPr lang="zh-TW" altLang="en-US" dirty="0"/>
              <a:t>值為</a:t>
            </a:r>
            <a:r>
              <a:rPr lang="en-US" altLang="zh-TW" dirty="0"/>
              <a:t>0</a:t>
            </a:r>
            <a:r>
              <a:rPr lang="zh-TW" altLang="en-US" dirty="0"/>
              <a:t>代表正在使用。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TW" dirty="0"/>
              <a:t>eip155Block:</a:t>
            </a:r>
            <a:r>
              <a:rPr lang="zh-TW" altLang="en-US" dirty="0"/>
              <a:t>區塊鏈的分叉提議</a:t>
            </a:r>
            <a:r>
              <a:rPr lang="en-US" altLang="zh-TW" dirty="0"/>
              <a:t>,</a:t>
            </a:r>
            <a:r>
              <a:rPr lang="zh-TW" altLang="en-US" dirty="0"/>
              <a:t>不會干涉私有鏈</a:t>
            </a:r>
            <a:r>
              <a:rPr lang="en-US" altLang="zh-TW" dirty="0"/>
              <a:t>,</a:t>
            </a:r>
            <a:r>
              <a:rPr lang="zh-TW" altLang="en-US" dirty="0"/>
              <a:t>設值為</a:t>
            </a:r>
            <a:r>
              <a:rPr lang="en-US" altLang="zh-TW" dirty="0"/>
              <a:t>0</a:t>
            </a:r>
            <a:r>
              <a:rPr lang="zh-TW" altLang="en-US" dirty="0"/>
              <a:t>。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TW" dirty="0"/>
              <a:t>eip158Block:</a:t>
            </a:r>
            <a:r>
              <a:rPr lang="zh-TW" altLang="en-US" dirty="0"/>
              <a:t>區塊鏈的分叉提議</a:t>
            </a:r>
            <a:r>
              <a:rPr lang="en-US" altLang="zh-TW" dirty="0"/>
              <a:t>,</a:t>
            </a:r>
            <a:r>
              <a:rPr lang="zh-TW" altLang="en-US" dirty="0"/>
              <a:t>不會干涉私有鏈</a:t>
            </a:r>
            <a:r>
              <a:rPr lang="en-US" altLang="zh-TW" dirty="0"/>
              <a:t>,</a:t>
            </a:r>
            <a:r>
              <a:rPr lang="zh-TW" altLang="en-US" dirty="0"/>
              <a:t>設值為</a:t>
            </a:r>
            <a:r>
              <a:rPr lang="en-US" altLang="zh-TW" dirty="0"/>
              <a:t>0</a:t>
            </a:r>
            <a:r>
              <a:rPr lang="zh-TW" altLang="en-US" dirty="0"/>
              <a:t>。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TW" dirty="0" err="1"/>
              <a:t>alloc</a:t>
            </a:r>
            <a:r>
              <a:rPr lang="en-US" altLang="zh-TW" dirty="0"/>
              <a:t>:</a:t>
            </a:r>
            <a:r>
              <a:rPr lang="zh-TW" altLang="en-US" dirty="0"/>
              <a:t>配置給帳戶預設的</a:t>
            </a:r>
            <a:r>
              <a:rPr lang="en-US" altLang="zh-TW" dirty="0"/>
              <a:t>Ether(</a:t>
            </a:r>
            <a:r>
              <a:rPr lang="zh-TW" altLang="en-US" dirty="0"/>
              <a:t>以太幣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TW" dirty="0" err="1"/>
              <a:t>coinbase</a:t>
            </a:r>
            <a:r>
              <a:rPr lang="en-US" altLang="zh-TW" dirty="0"/>
              <a:t>:</a:t>
            </a:r>
            <a:r>
              <a:rPr lang="zh-TW" altLang="en-US" dirty="0"/>
              <a:t>初始礦工的帳戶（挖礦得到</a:t>
            </a:r>
            <a:r>
              <a:rPr lang="en-US" altLang="zh-TW" dirty="0"/>
              <a:t>Ether</a:t>
            </a:r>
            <a:r>
              <a:rPr lang="zh-TW" altLang="en-US" dirty="0"/>
              <a:t>的帳戶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TW" dirty="0" err="1"/>
              <a:t>diffculty</a:t>
            </a:r>
            <a:r>
              <a:rPr lang="en-US" altLang="zh-TW" dirty="0"/>
              <a:t>:</a:t>
            </a:r>
            <a:r>
              <a:rPr lang="zh-TW" altLang="en-US" dirty="0"/>
              <a:t>挖礦難度。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TW" dirty="0" err="1"/>
              <a:t>extraData</a:t>
            </a:r>
            <a:r>
              <a:rPr lang="en-US" altLang="zh-TW" dirty="0"/>
              <a:t>:</a:t>
            </a:r>
            <a:r>
              <a:rPr lang="zh-TW" altLang="en-US" dirty="0"/>
              <a:t>自定義的資料</a:t>
            </a:r>
            <a:r>
              <a:rPr lang="en-US" altLang="zh-TW" dirty="0"/>
              <a:t>,</a:t>
            </a:r>
            <a:r>
              <a:rPr lang="zh-TW" altLang="en-US" dirty="0"/>
              <a:t>可以寫入</a:t>
            </a:r>
            <a:r>
              <a:rPr lang="en-US" altLang="zh-TW" dirty="0"/>
              <a:t>32Bytes</a:t>
            </a:r>
            <a:r>
              <a:rPr lang="zh-TW" altLang="en-US" dirty="0"/>
              <a:t>。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TW" dirty="0" err="1"/>
              <a:t>gaslimit</a:t>
            </a:r>
            <a:r>
              <a:rPr lang="en-US" altLang="zh-TW" dirty="0"/>
              <a:t>:</a:t>
            </a:r>
            <a:r>
              <a:rPr lang="zh-TW" altLang="en-US" dirty="0"/>
              <a:t>區塊中</a:t>
            </a:r>
            <a:r>
              <a:rPr lang="en-US" altLang="zh-TW" dirty="0"/>
              <a:t>Gas</a:t>
            </a:r>
            <a:r>
              <a:rPr lang="zh-TW" altLang="en-US" dirty="0"/>
              <a:t>的消耗限制。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TW" dirty="0" err="1"/>
              <a:t>parentHash</a:t>
            </a:r>
            <a:r>
              <a:rPr lang="en-US" altLang="zh-TW" dirty="0"/>
              <a:t>:</a:t>
            </a:r>
            <a:r>
              <a:rPr lang="zh-TW" altLang="en-US" dirty="0"/>
              <a:t>上一個區塊的雜湊值</a:t>
            </a:r>
            <a:r>
              <a:rPr lang="en-US" altLang="zh-TW" dirty="0"/>
              <a:t>,</a:t>
            </a:r>
            <a:r>
              <a:rPr lang="zh-TW" altLang="en-US" dirty="0"/>
              <a:t>因為是第一個區塊所以設值為</a:t>
            </a:r>
            <a:r>
              <a:rPr lang="en-US" altLang="zh-TW" dirty="0"/>
              <a:t>0</a:t>
            </a:r>
            <a:r>
              <a:rPr lang="zh-TW" altLang="en-US" dirty="0"/>
              <a:t>。</a:t>
            </a:r>
          </a:p>
          <a:p>
            <a:pPr lvl="0">
              <a:spcBef>
                <a:spcPts val="0"/>
              </a:spcBef>
              <a:buNone/>
            </a:pPr>
            <a:r>
              <a:rPr lang="en-US" altLang="zh-TW" dirty="0"/>
              <a:t>timestamp:</a:t>
            </a:r>
            <a:r>
              <a:rPr lang="zh-TW" altLang="en-US"/>
              <a:t>創立區塊的時間。</a:t>
            </a: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536C-C7E3-4BBD-8A28-7693746B9E47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3CB2-158A-4613-B03B-217317FB4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71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536C-C7E3-4BBD-8A28-7693746B9E47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3CB2-158A-4613-B03B-217317FB4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6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536C-C7E3-4BBD-8A28-7693746B9E47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3CB2-158A-4613-B03B-217317FB4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731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536C-C7E3-4BBD-8A28-7693746B9E47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3CB2-158A-4613-B03B-217317FB4D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2591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536C-C7E3-4BBD-8A28-7693746B9E47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3CB2-158A-4613-B03B-217317FB4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444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536C-C7E3-4BBD-8A28-7693746B9E47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3CB2-158A-4613-B03B-217317FB4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282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536C-C7E3-4BBD-8A28-7693746B9E47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3CB2-158A-4613-B03B-217317FB4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730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536C-C7E3-4BBD-8A28-7693746B9E47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3CB2-158A-4613-B03B-217317FB4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887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536C-C7E3-4BBD-8A28-7693746B9E47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3CB2-158A-4613-B03B-217317FB4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05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536C-C7E3-4BBD-8A28-7693746B9E47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3CB2-158A-4613-B03B-217317FB4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31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536C-C7E3-4BBD-8A28-7693746B9E47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3CB2-158A-4613-B03B-217317FB4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16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536C-C7E3-4BBD-8A28-7693746B9E47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3CB2-158A-4613-B03B-217317FB4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15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536C-C7E3-4BBD-8A28-7693746B9E47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3CB2-158A-4613-B03B-217317FB4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1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536C-C7E3-4BBD-8A28-7693746B9E47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3CB2-158A-4613-B03B-217317FB4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1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536C-C7E3-4BBD-8A28-7693746B9E47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3CB2-158A-4613-B03B-217317FB4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01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536C-C7E3-4BBD-8A28-7693746B9E47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3CB2-158A-4613-B03B-217317FB4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62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536C-C7E3-4BBD-8A28-7693746B9E47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E3CB2-158A-4613-B03B-217317FB4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72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Hant" altLang="en-US"/>
              <a:t>按一下編輯母片標題樣式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Hant" altLang="en-US"/>
              <a:t>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FF5536C-C7E3-4BBD-8A28-7693746B9E47}" type="datetimeFigureOut">
              <a:rPr lang="zh-TW" altLang="en-US" smtClean="0"/>
              <a:t>2022/3/18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81E3CB2-158A-4613-B03B-217317FB4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198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augur.ne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1BD368-007E-4C33-B889-9393BF78A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ant" dirty="0"/>
              <a:t>Ethereum &amp; </a:t>
            </a:r>
            <a:r>
              <a:rPr lang="zh-Hant" altLang="zh-TW" dirty="0"/>
              <a:t>Geth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CC5451-C476-4434-907D-C1B684733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ian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468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Hant" altLang="en-US" dirty="0">
                <a:sym typeface="Calibri"/>
              </a:rPr>
              <a:t>設置測試網絡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121900" tIns="121900" rIns="121900" bIns="121900" rtlCol="0" anchor="t" anchorCtr="0">
            <a:noAutofit/>
          </a:bodyPr>
          <a:lstStyle/>
          <a:p>
            <a:pPr marL="457200" indent="-228600">
              <a:spcBef>
                <a:spcPts val="0"/>
              </a:spcBef>
            </a:pPr>
            <a:r>
              <a:rPr lang="en-US" altLang="zh-TW" dirty="0">
                <a:sym typeface="Calibri"/>
              </a:rPr>
              <a:t>$</a:t>
            </a:r>
            <a:r>
              <a:rPr lang="en-US" altLang="zh-TW" dirty="0" err="1">
                <a:sym typeface="Calibri"/>
              </a:rPr>
              <a:t>geth</a:t>
            </a:r>
            <a:r>
              <a:rPr lang="en-US" altLang="zh-TW" dirty="0">
                <a:sym typeface="Calibri"/>
              </a:rPr>
              <a:t> --dev attach</a:t>
            </a:r>
          </a:p>
          <a:p>
            <a:pPr marL="457200" indent="-228600">
              <a:spcBef>
                <a:spcPts val="0"/>
              </a:spcBef>
            </a:pPr>
            <a:r>
              <a:rPr lang="en-US" altLang="zh-TW" dirty="0">
                <a:sym typeface="Calibri"/>
              </a:rPr>
              <a:t>&gt;</a:t>
            </a:r>
            <a:r>
              <a:rPr lang="en-US" altLang="zh-TW" dirty="0" err="1">
                <a:sym typeface="Calibri"/>
              </a:rPr>
              <a:t>personal.newAccount</a:t>
            </a:r>
            <a:r>
              <a:rPr lang="en-US" altLang="zh-TW" dirty="0">
                <a:sym typeface="Calibri"/>
              </a:rPr>
              <a:t>(‘password’)</a:t>
            </a:r>
          </a:p>
          <a:p>
            <a:pPr marL="457200" indent="-228600">
              <a:spcBef>
                <a:spcPts val="0"/>
              </a:spcBef>
            </a:pPr>
            <a:r>
              <a:rPr lang="en-US" altLang="zh-TW" dirty="0" err="1">
                <a:sym typeface="Calibri"/>
              </a:rPr>
              <a:t>miner.start</a:t>
            </a:r>
            <a:r>
              <a:rPr lang="en-US" altLang="zh-TW" dirty="0">
                <a:sym typeface="Calibri"/>
              </a:rPr>
              <a:t>()</a:t>
            </a:r>
          </a:p>
          <a:p>
            <a:pPr marL="457200" indent="-228600">
              <a:spcBef>
                <a:spcPts val="0"/>
              </a:spcBef>
            </a:pPr>
            <a:r>
              <a:rPr lang="en-US" altLang="zh-TW" dirty="0" err="1">
                <a:sym typeface="Calibri"/>
              </a:rPr>
              <a:t>miner.stop</a:t>
            </a:r>
            <a:r>
              <a:rPr lang="en-US" altLang="zh-TW" dirty="0">
                <a:sym typeface="Calibri"/>
              </a:rPr>
              <a:t>()</a:t>
            </a:r>
          </a:p>
          <a:p>
            <a:pPr marL="457200" indent="-228600">
              <a:spcBef>
                <a:spcPts val="0"/>
              </a:spcBef>
            </a:pPr>
            <a:endParaRPr dirty="0"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ant" dirty="0">
                <a:sym typeface="Calibri"/>
              </a:rPr>
              <a:t>Augur </a:t>
            </a:r>
            <a:r>
              <a:rPr lang="en-US" altLang="zh-Hant" dirty="0" err="1">
                <a:sym typeface="Calibri"/>
              </a:rPr>
              <a:t>Dapp</a:t>
            </a:r>
            <a:r>
              <a:rPr lang="en-US" altLang="zh-Hant" dirty="0">
                <a:sym typeface="Calibri"/>
              </a:rPr>
              <a:t> </a:t>
            </a:r>
            <a:r>
              <a:rPr lang="zh-Hant" altLang="en-US" dirty="0">
                <a:sym typeface="Calibri"/>
              </a:rPr>
              <a:t>演示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121900" tIns="121900" rIns="121900" bIns="121900" rtlCol="0" anchor="t" anchorCtr="0">
            <a:noAutofit/>
          </a:bodyPr>
          <a:lstStyle/>
          <a:p>
            <a:pPr marL="457200" indent="-228600">
              <a:spcBef>
                <a:spcPts val="0"/>
              </a:spcBef>
            </a:pPr>
            <a:r>
              <a:rPr lang="en-US" altLang="zh-TW" dirty="0">
                <a:sym typeface="Calibri"/>
                <a:hlinkClick r:id="rId3"/>
              </a:rPr>
              <a:t>https://app.augur.net/</a:t>
            </a:r>
          </a:p>
          <a:p>
            <a:pPr marL="457200" indent="-228600">
              <a:spcBef>
                <a:spcPts val="0"/>
              </a:spcBef>
            </a:pPr>
            <a:r>
              <a:rPr lang="en-US" altLang="zh-TW" dirty="0">
                <a:sym typeface="Calibri"/>
              </a:rPr>
              <a:t>git clone https://github.com/AugurProject/augur.git</a:t>
            </a:r>
          </a:p>
          <a:p>
            <a:pPr marL="457200" indent="-228600">
              <a:spcBef>
                <a:spcPts val="0"/>
              </a:spcBef>
            </a:pPr>
            <a:r>
              <a:rPr lang="en-US" altLang="zh-TW" dirty="0">
                <a:sym typeface="Calibri"/>
              </a:rPr>
              <a:t>cd augur</a:t>
            </a:r>
          </a:p>
          <a:p>
            <a:pPr marL="457200" indent="-228600">
              <a:spcBef>
                <a:spcPts val="0"/>
              </a:spcBef>
            </a:pPr>
            <a:r>
              <a:rPr lang="en-US" altLang="zh-TW" dirty="0" err="1">
                <a:sym typeface="Calibri"/>
              </a:rPr>
              <a:t>npm</a:t>
            </a:r>
            <a:r>
              <a:rPr lang="en-US" altLang="zh-TW" dirty="0">
                <a:sym typeface="Calibri"/>
              </a:rPr>
              <a:t> install</a:t>
            </a:r>
          </a:p>
          <a:p>
            <a:pPr marL="457200" indent="-228600">
              <a:spcBef>
                <a:spcPts val="0"/>
              </a:spcBef>
            </a:pPr>
            <a:r>
              <a:rPr lang="en-US" altLang="zh-TW" dirty="0" err="1">
                <a:sym typeface="Calibri"/>
              </a:rPr>
              <a:t>npm</a:t>
            </a:r>
            <a:r>
              <a:rPr lang="en-US" altLang="zh-TW" dirty="0">
                <a:sym typeface="Calibri"/>
              </a:rPr>
              <a:t> run build</a:t>
            </a:r>
          </a:p>
          <a:p>
            <a:pPr marL="457200" indent="-228600">
              <a:spcBef>
                <a:spcPts val="0"/>
              </a:spcBef>
            </a:pPr>
            <a:r>
              <a:rPr lang="en-US" altLang="zh-TW" dirty="0">
                <a:sym typeface="Calibri"/>
              </a:rPr>
              <a:t>// build and watch source for changes</a:t>
            </a:r>
          </a:p>
          <a:p>
            <a:pPr marL="457200" indent="-228600">
              <a:spcBef>
                <a:spcPts val="0"/>
              </a:spcBef>
            </a:pPr>
            <a:r>
              <a:rPr lang="en-US" altLang="zh-TW" dirty="0" err="1">
                <a:sym typeface="Calibri"/>
              </a:rPr>
              <a:t>npm</a:t>
            </a:r>
            <a:r>
              <a:rPr lang="en-US" altLang="zh-TW" dirty="0">
                <a:sym typeface="Calibri"/>
              </a:rPr>
              <a:t> run watch</a:t>
            </a:r>
          </a:p>
          <a:p>
            <a:pPr marL="457200" indent="-228600">
              <a:spcBef>
                <a:spcPts val="0"/>
              </a:spcBef>
            </a:pPr>
            <a:endParaRPr lang="en-US" altLang="zh-TW" dirty="0">
              <a:sym typeface="Calibri"/>
            </a:endParaRPr>
          </a:p>
          <a:p>
            <a:pPr marL="457200" indent="-228600">
              <a:spcBef>
                <a:spcPts val="0"/>
              </a:spcBef>
            </a:pPr>
            <a:r>
              <a:rPr lang="en-US" altLang="zh-TW" dirty="0">
                <a:sym typeface="Calibri"/>
              </a:rPr>
              <a:t>// run local web server</a:t>
            </a:r>
          </a:p>
          <a:p>
            <a:pPr marL="457200" indent="-228600">
              <a:spcBef>
                <a:spcPts val="0"/>
              </a:spcBef>
            </a:pPr>
            <a:r>
              <a:rPr lang="en-US" altLang="zh-TW" dirty="0" err="1">
                <a:sym typeface="Calibri"/>
              </a:rPr>
              <a:t>npm</a:t>
            </a:r>
            <a:r>
              <a:rPr lang="en-US" altLang="zh-TW" dirty="0">
                <a:sym typeface="Calibri"/>
              </a:rPr>
              <a:t> start</a:t>
            </a:r>
          </a:p>
          <a:p>
            <a:pPr marL="457200" indent="-228600">
              <a:spcBef>
                <a:spcPts val="0"/>
              </a:spcBef>
            </a:pPr>
            <a:endParaRPr lang="en-US" altLang="zh-TW" dirty="0">
              <a:sym typeface="Calibri"/>
            </a:endParaRPr>
          </a:p>
          <a:p>
            <a:pPr marL="457200" indent="-228600">
              <a:spcBef>
                <a:spcPts val="0"/>
              </a:spcBef>
            </a:pPr>
            <a:r>
              <a:rPr lang="en-US" altLang="zh-TW" dirty="0">
                <a:sym typeface="Calibri"/>
              </a:rPr>
              <a:t>http://localhost:8080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Hant"/>
              <a:t>Geth 控制台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121900" tIns="121900" rIns="121900" bIns="121900" rtlCol="0" anchor="t" anchorCtr="0">
            <a:noAutofit/>
          </a:bodyPr>
          <a:lstStyle/>
          <a:p>
            <a:pPr marL="457200" indent="-228600">
              <a:spcBef>
                <a:spcPts val="0"/>
              </a:spcBef>
            </a:pPr>
            <a:r>
              <a:rPr lang="zh-Hant" dirty="0"/>
              <a:t>JavaScript 控制台</a:t>
            </a:r>
          </a:p>
          <a:p>
            <a:pPr marL="457200" indent="-228600">
              <a:spcBef>
                <a:spcPts val="0"/>
              </a:spcBef>
            </a:pPr>
            <a:r>
              <a:rPr lang="en-US" altLang="zh-TW" dirty="0" err="1"/>
              <a:t>geth</a:t>
            </a:r>
            <a:r>
              <a:rPr lang="en-US" altLang="zh-TW" dirty="0"/>
              <a:t> </a:t>
            </a:r>
            <a:r>
              <a:rPr lang="en-US" altLang="zh-Hant" dirty="0"/>
              <a:t>attach</a:t>
            </a:r>
            <a:endParaRPr lang="zh-Hant" dirty="0"/>
          </a:p>
          <a:p>
            <a:pPr lvl="1"/>
            <a:r>
              <a:rPr lang="zh-Hant" dirty="0"/>
              <a:t>嘗試在正在運行的geth實例上打開控制台</a:t>
            </a:r>
          </a:p>
          <a:p>
            <a:pPr lvl="1"/>
            <a:r>
              <a:rPr lang="zh-Hant" dirty="0"/>
              <a:t>接受一個端點，以防geth節點使用非默認進程間通信 ( ipc ) 端點運行，或者您想通過遠程過程調用 ( rpc ) 接口進行連接</a:t>
            </a:r>
          </a:p>
          <a:p>
            <a:pPr marL="457200" indent="-228600">
              <a:spcBef>
                <a:spcPts val="0"/>
              </a:spcBef>
            </a:pPr>
            <a:r>
              <a:rPr lang="en-US" altLang="zh-TW" dirty="0">
                <a:sym typeface="Consolas"/>
              </a:rPr>
              <a:t>$ </a:t>
            </a:r>
            <a:r>
              <a:rPr lang="en-US" altLang="zh-TW" dirty="0" err="1">
                <a:sym typeface="Consolas"/>
              </a:rPr>
              <a:t>geth</a:t>
            </a:r>
            <a:r>
              <a:rPr lang="en-US" altLang="zh-TW" dirty="0">
                <a:sym typeface="Consolas"/>
              </a:rPr>
              <a:t> attach </a:t>
            </a:r>
            <a:r>
              <a:rPr lang="en-US" altLang="zh-TW" dirty="0" err="1">
                <a:sym typeface="Consolas"/>
              </a:rPr>
              <a:t>ipc</a:t>
            </a:r>
            <a:r>
              <a:rPr lang="en-US" altLang="zh-TW" dirty="0">
                <a:sym typeface="Consolas"/>
              </a:rPr>
              <a:t>:/some/custom/path</a:t>
            </a:r>
          </a:p>
          <a:p>
            <a:pPr marL="457200" indent="-228600">
              <a:spcBef>
                <a:spcPts val="0"/>
              </a:spcBef>
            </a:pPr>
            <a:r>
              <a:rPr lang="en-US" altLang="zh-TW" dirty="0">
                <a:sym typeface="Consolas"/>
              </a:rPr>
              <a:t>$ </a:t>
            </a:r>
            <a:r>
              <a:rPr lang="en-US" altLang="zh-TW" dirty="0" err="1">
                <a:sym typeface="Consolas"/>
              </a:rPr>
              <a:t>geth</a:t>
            </a:r>
            <a:r>
              <a:rPr lang="en-US" altLang="zh-TW" dirty="0">
                <a:sym typeface="Consolas"/>
              </a:rPr>
              <a:t> attach http://192.168.68.110:8545</a:t>
            </a:r>
          </a:p>
          <a:p>
            <a:pPr marL="457200" indent="-228600">
              <a:spcBef>
                <a:spcPts val="0"/>
              </a:spcBef>
            </a:pPr>
            <a:r>
              <a:rPr lang="en-US" altLang="zh-TW" dirty="0">
                <a:sym typeface="Consolas"/>
              </a:rPr>
              <a:t>$ </a:t>
            </a:r>
            <a:r>
              <a:rPr lang="en-US" altLang="zh-TW" dirty="0" err="1">
                <a:sym typeface="Consolas"/>
              </a:rPr>
              <a:t>geth</a:t>
            </a:r>
            <a:r>
              <a:rPr lang="en-US" altLang="zh-TW" dirty="0">
                <a:sym typeface="Consolas"/>
              </a:rPr>
              <a:t> attach ws://192.168.68.110:8546</a:t>
            </a:r>
          </a:p>
          <a:p>
            <a:pPr marL="457200" indent="-228600">
              <a:spcBef>
                <a:spcPts val="0"/>
              </a:spcBef>
            </a:pPr>
            <a:endParaRPr dirty="0"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altLang="zh-Hant" dirty="0"/>
              <a:t>Starting </a:t>
            </a:r>
            <a:r>
              <a:rPr lang="en-US" altLang="zh-Hant" dirty="0" err="1"/>
              <a:t>geth</a:t>
            </a:r>
            <a:endParaRPr lang="zh-Hant" dirty="0"/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121900" tIns="121900" rIns="121900" bIns="121900" rtlCol="0" anchor="t" anchorCtr="0">
            <a:noAutofit/>
          </a:bodyPr>
          <a:lstStyle/>
          <a:p>
            <a:pPr marL="457200" indent="-228600">
              <a:spcBef>
                <a:spcPts val="0"/>
              </a:spcBef>
            </a:pPr>
            <a:r>
              <a:rPr lang="zh-Hant" dirty="0"/>
              <a:t>默認情況下，不啟動 http 和</a:t>
            </a:r>
            <a:r>
              <a:rPr lang="zh-Hant" dirty="0" err="1"/>
              <a:t>websocket</a:t>
            </a:r>
            <a:r>
              <a:rPr lang="zh-Hant" dirty="0"/>
              <a:t>服務，並且由於安全原因，並非所有功能都通過這些接口提供</a:t>
            </a:r>
          </a:p>
          <a:p>
            <a:pPr marL="457200" indent="-228600">
              <a:spcBef>
                <a:spcPts val="0"/>
              </a:spcBef>
            </a:pPr>
            <a:r>
              <a:rPr lang="zh-Hant" dirty="0"/>
              <a:t>可以使用</a:t>
            </a:r>
            <a:r>
              <a:rPr lang="zh-Hant" dirty="0" err="1"/>
              <a:t>geth </a:t>
            </a:r>
            <a:r>
              <a:rPr lang="zh-Hant" dirty="0"/>
              <a:t>-- </a:t>
            </a:r>
            <a:r>
              <a:rPr lang="zh-Hant" dirty="0" err="1"/>
              <a:t>rpcapi</a:t>
            </a:r>
            <a:r>
              <a:rPr lang="zh-Hant" dirty="0"/>
              <a:t>和 -- </a:t>
            </a:r>
            <a:r>
              <a:rPr lang="zh-Hant" dirty="0" err="1"/>
              <a:t>wsapi</a:t>
            </a:r>
            <a:r>
              <a:rPr lang="zh-Hant" dirty="0"/>
              <a:t>參數覆蓋默認值</a:t>
            </a:r>
          </a:p>
          <a:p>
            <a:pPr marL="457200" indent="-228600">
              <a:spcBef>
                <a:spcPts val="0"/>
              </a:spcBef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Hant" altLang="en-US" dirty="0">
                <a:sym typeface="Calibri"/>
              </a:rPr>
              <a:t>使用 </a:t>
            </a:r>
            <a:r>
              <a:rPr lang="en-US" altLang="zh-Hant" dirty="0" err="1">
                <a:sym typeface="Calibri"/>
              </a:rPr>
              <a:t>Geth</a:t>
            </a:r>
            <a:r>
              <a:rPr lang="en-US" altLang="zh-Hant" dirty="0">
                <a:sym typeface="Calibri"/>
              </a:rPr>
              <a:t> </a:t>
            </a:r>
            <a:r>
              <a:rPr lang="zh-Hant" altLang="en-US" dirty="0">
                <a:sym typeface="Calibri"/>
              </a:rPr>
              <a:t>管理帳戶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121900" tIns="121900" rIns="121900" bIns="121900" rtlCol="0" anchor="t" anchorCtr="0">
            <a:noAutofit/>
          </a:bodyPr>
          <a:lstStyle/>
          <a:p>
            <a:pPr marL="457200" indent="-228600">
              <a:spcBef>
                <a:spcPts val="0"/>
              </a:spcBef>
            </a:pPr>
            <a:r>
              <a:rPr lang="zh-Hant" dirty="0">
                <a:sym typeface="Calibri"/>
              </a:rPr>
              <a:t>沒有密碼就無法訪問您的帳戶</a:t>
            </a:r>
          </a:p>
          <a:p>
            <a:pPr marL="457200" indent="-228600">
              <a:spcBef>
                <a:spcPts val="0"/>
              </a:spcBef>
            </a:pPr>
            <a:r>
              <a:rPr lang="zh-Hant" dirty="0">
                <a:sym typeface="Calibri"/>
              </a:rPr>
              <a:t>沒有忘記我的密碼選項</a:t>
            </a:r>
          </a:p>
          <a:p>
            <a:pPr lvl="1"/>
            <a:r>
              <a:rPr lang="zh-Hant" dirty="0">
                <a:sym typeface="Calibri"/>
              </a:rPr>
              <a:t>如果您丟失了您的</a:t>
            </a:r>
            <a:r>
              <a:rPr lang="zh-Hant" dirty="0" err="1">
                <a:sym typeface="Calibri"/>
              </a:rPr>
              <a:t>密鑰文件</a:t>
            </a:r>
            <a:r>
              <a:rPr lang="zh-Hant" dirty="0">
                <a:sym typeface="Calibri"/>
              </a:rPr>
              <a:t>和您的私鑰，那麼您將無法訪問您的帳戶</a:t>
            </a:r>
          </a:p>
          <a:p>
            <a:pPr lvl="1"/>
            <a:endParaRPr dirty="0"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Hant" altLang="en-US" dirty="0">
                <a:sym typeface="Calibri"/>
              </a:rPr>
              <a:t>你可以做什麼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121900" tIns="121900" rIns="121900" bIns="121900" rtlCol="0" anchor="t" anchorCtr="0">
            <a:noAutofit/>
          </a:bodyPr>
          <a:lstStyle/>
          <a:p>
            <a:pPr marL="457200" indent="-228600">
              <a:spcBef>
                <a:spcPts val="0"/>
              </a:spcBef>
            </a:pPr>
            <a:r>
              <a:rPr lang="zh-Hant" dirty="0">
                <a:sym typeface="Calibri"/>
              </a:rPr>
              <a:t>創建新帳戶</a:t>
            </a:r>
          </a:p>
          <a:p>
            <a:pPr marL="457200" indent="-228600">
              <a:spcBef>
                <a:spcPts val="0"/>
              </a:spcBef>
            </a:pPr>
            <a:r>
              <a:rPr lang="zh-Hant" dirty="0">
                <a:sym typeface="Calibri"/>
              </a:rPr>
              <a:t>列出所有現有帳戶</a:t>
            </a:r>
          </a:p>
          <a:p>
            <a:pPr marL="457200" indent="-228600">
              <a:spcBef>
                <a:spcPts val="0"/>
              </a:spcBef>
            </a:pPr>
            <a:r>
              <a:rPr lang="zh-Hant" dirty="0">
                <a:sym typeface="Calibri"/>
              </a:rPr>
              <a:t>將私鑰導入新帳戶</a:t>
            </a:r>
          </a:p>
          <a:p>
            <a:pPr marL="457200" indent="-228600">
              <a:spcBef>
                <a:spcPts val="0"/>
              </a:spcBef>
            </a:pPr>
            <a:r>
              <a:rPr lang="zh-Hant" dirty="0">
                <a:sym typeface="Calibri"/>
              </a:rPr>
              <a:t>遷移到最新的密鑰格式</a:t>
            </a:r>
          </a:p>
          <a:p>
            <a:pPr marL="457200" indent="-228600">
              <a:spcBef>
                <a:spcPts val="0"/>
              </a:spcBef>
            </a:pPr>
            <a:r>
              <a:rPr lang="zh-Hant" dirty="0">
                <a:sym typeface="Calibri"/>
              </a:rPr>
              <a:t>更改您的密碼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Hant" altLang="en-US" dirty="0">
                <a:sym typeface="Calibri"/>
              </a:rPr>
              <a:t>創建新帳戶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121900" tIns="121900" rIns="121900" bIns="121900" rtlCol="0" anchor="t" anchorCtr="0">
            <a:noAutofit/>
          </a:bodyPr>
          <a:lstStyle/>
          <a:p>
            <a:pPr marL="457200" indent="-228600">
              <a:spcBef>
                <a:spcPts val="0"/>
              </a:spcBef>
            </a:pPr>
            <a:r>
              <a:rPr lang="en-US" altLang="zh-Hant" dirty="0" err="1">
                <a:sym typeface="Calibri"/>
              </a:rPr>
              <a:t>geth</a:t>
            </a:r>
            <a:r>
              <a:rPr lang="en-US" altLang="zh-Hant" dirty="0">
                <a:sym typeface="Calibri"/>
              </a:rPr>
              <a:t> account new</a:t>
            </a:r>
          </a:p>
          <a:p>
            <a:pPr marL="457200" indent="-228600">
              <a:spcBef>
                <a:spcPts val="0"/>
              </a:spcBef>
            </a:pPr>
            <a:r>
              <a:rPr lang="zh-Hant" altLang="en-US" dirty="0">
                <a:sym typeface="Calibri"/>
              </a:rPr>
              <a:t>對於非交互模式，提供 </a:t>
            </a:r>
            <a:r>
              <a:rPr lang="en-US" altLang="zh-Hant" dirty="0">
                <a:sym typeface="Calibri"/>
              </a:rPr>
              <a:t>--password </a:t>
            </a:r>
            <a:r>
              <a:rPr lang="zh-Hant" altLang="en-US" dirty="0">
                <a:sym typeface="Calibri"/>
              </a:rPr>
              <a:t>標誌</a:t>
            </a:r>
          </a:p>
          <a:p>
            <a:pPr lvl="1"/>
            <a:r>
              <a:rPr lang="en-US" altLang="zh-Hant" dirty="0" err="1">
                <a:sym typeface="Calibri"/>
              </a:rPr>
              <a:t>geth</a:t>
            </a:r>
            <a:r>
              <a:rPr lang="en-US" altLang="zh-Hant" dirty="0">
                <a:sym typeface="Calibri"/>
              </a:rPr>
              <a:t> account --password  &lt;</a:t>
            </a:r>
            <a:r>
              <a:rPr lang="en-US" altLang="zh-Hant" dirty="0" err="1">
                <a:sym typeface="Calibri"/>
              </a:rPr>
              <a:t>passwordfile</a:t>
            </a:r>
            <a:r>
              <a:rPr lang="en-US" altLang="zh-Hant" dirty="0">
                <a:sym typeface="Calibri"/>
              </a:rPr>
              <a:t>&gt; new</a:t>
            </a:r>
          </a:p>
          <a:p>
            <a:pPr marL="457200" indent="-228600">
              <a:spcBef>
                <a:spcPts val="0"/>
              </a:spcBef>
            </a:pPr>
            <a:r>
              <a:rPr lang="zh-Hant" altLang="en-US" dirty="0"/>
              <a:t>創建使用現有私鑰的帳戶</a:t>
            </a:r>
          </a:p>
          <a:p>
            <a:pPr lvl="1"/>
            <a:r>
              <a:rPr lang="en-US" altLang="zh-Hant" dirty="0" err="1"/>
              <a:t>geth</a:t>
            </a:r>
            <a:r>
              <a:rPr lang="en-US" altLang="zh-Hant" dirty="0"/>
              <a:t> --</a:t>
            </a:r>
            <a:r>
              <a:rPr lang="en-US" altLang="zh-Hant" dirty="0" err="1"/>
              <a:t>datadir</a:t>
            </a:r>
            <a:r>
              <a:rPr lang="en-US" altLang="zh-Hant" dirty="0"/>
              <a:t> /</a:t>
            </a:r>
            <a:r>
              <a:rPr lang="en-US" altLang="zh-Hant" dirty="0" err="1"/>
              <a:t>someOtherDataDrive</a:t>
            </a:r>
            <a:r>
              <a:rPr lang="en-US" altLang="zh-Hant" dirty="0"/>
              <a:t> account import ./</a:t>
            </a:r>
            <a:r>
              <a:rPr lang="en-US" altLang="zh-Hant" dirty="0" err="1"/>
              <a:t>key.prv</a:t>
            </a:r>
            <a:endParaRPr lang="en-US" altLang="zh-Hant" dirty="0"/>
          </a:p>
          <a:p>
            <a:pPr marL="457200" indent="-228600">
              <a:spcBef>
                <a:spcPts val="0"/>
              </a:spcBef>
            </a:pPr>
            <a:r>
              <a:rPr lang="en-US" altLang="zh-Hant" dirty="0" err="1">
                <a:sym typeface="Calibri"/>
              </a:rPr>
              <a:t>geth</a:t>
            </a:r>
            <a:r>
              <a:rPr lang="zh-Hant" altLang="en-US" dirty="0">
                <a:sym typeface="Calibri"/>
              </a:rPr>
              <a:t>控制台</a:t>
            </a:r>
            <a:r>
              <a:rPr lang="zh-Hant" altLang="en-US" dirty="0"/>
              <a:t>創建一個帳戶</a:t>
            </a:r>
          </a:p>
          <a:p>
            <a:pPr lvl="1"/>
            <a:r>
              <a:rPr lang="en-US" altLang="zh-Hant" dirty="0" err="1">
                <a:sym typeface="Calibri"/>
              </a:rPr>
              <a:t>personal.newAccount</a:t>
            </a:r>
            <a:r>
              <a:rPr lang="en-US" altLang="zh-Hant" dirty="0">
                <a:sym typeface="Calibri"/>
              </a:rPr>
              <a:t>(“password”)</a:t>
            </a:r>
          </a:p>
          <a:p>
            <a:pPr marL="457200" indent="-228600">
              <a:spcBef>
                <a:spcPts val="0"/>
              </a:spcBef>
            </a:pPr>
            <a:endParaRPr dirty="0"/>
          </a:p>
          <a:p>
            <a:pPr marL="457200" indent="-228600">
              <a:spcBef>
                <a:spcPts val="0"/>
              </a:spcBef>
            </a:pPr>
            <a:endParaRPr dirty="0"/>
          </a:p>
          <a:p>
            <a:pPr lvl="1"/>
            <a:endParaRPr dirty="0">
              <a:sym typeface="Calibri"/>
            </a:endParaRPr>
          </a:p>
          <a:p>
            <a:pPr lvl="1"/>
            <a:endParaRPr dirty="0"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Hant" altLang="en-US" dirty="0">
                <a:sym typeface="Calibri"/>
              </a:rPr>
              <a:t>列出所有現有帳戶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121900" tIns="121900" rIns="121900" bIns="121900" rtlCol="0" anchor="t" anchorCtr="0">
            <a:noAutofit/>
          </a:bodyPr>
          <a:lstStyle/>
          <a:p>
            <a:pPr marL="228600" indent="0">
              <a:spcBef>
                <a:spcPts val="0"/>
              </a:spcBef>
              <a:buNone/>
            </a:pPr>
            <a:r>
              <a:rPr lang="en-US" altLang="zh-TW" dirty="0" err="1"/>
              <a:t>geth</a:t>
            </a:r>
            <a:r>
              <a:rPr lang="en-US" altLang="zh-TW" dirty="0"/>
              <a:t> account list</a:t>
            </a:r>
          </a:p>
          <a:p>
            <a:pPr marL="457200" indent="-228600">
              <a:spcBef>
                <a:spcPts val="0"/>
              </a:spcBef>
            </a:pPr>
            <a:r>
              <a:rPr lang="en-US" altLang="zh-TW" dirty="0"/>
              <a:t>For </a:t>
            </a:r>
            <a:r>
              <a:rPr lang="en-US" altLang="zh-TW" dirty="0" err="1"/>
              <a:t>geth</a:t>
            </a:r>
            <a:r>
              <a:rPr lang="en-US" altLang="zh-TW" dirty="0"/>
              <a:t> console</a:t>
            </a:r>
          </a:p>
          <a:p>
            <a:pPr lvl="1"/>
            <a:r>
              <a:rPr lang="en-US" altLang="zh-TW" dirty="0" err="1"/>
              <a:t>eth.accounts</a:t>
            </a:r>
            <a:endParaRPr lang="en-US" altLang="zh-TW" dirty="0"/>
          </a:p>
          <a:p>
            <a:pPr marL="457200" indent="-228600">
              <a:spcBef>
                <a:spcPts val="0"/>
              </a:spcBef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Hant"/>
              <a:t>顯示主要帳戶地址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121900" tIns="121900" rIns="121900" bIns="121900" rtlCol="0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 altLang="zh-TW" dirty="0"/>
              <a:t>From </a:t>
            </a:r>
            <a:r>
              <a:rPr lang="en-US" altLang="zh-TW" dirty="0" err="1"/>
              <a:t>geth</a:t>
            </a:r>
            <a:r>
              <a:rPr lang="en-US" altLang="zh-TW" dirty="0"/>
              <a:t> console</a:t>
            </a:r>
          </a:p>
          <a:p>
            <a:pPr marL="914400" lvl="1" indent="-228600">
              <a:spcBef>
                <a:spcPts val="0"/>
              </a:spcBef>
            </a:pPr>
            <a:r>
              <a:rPr lang="en-US" altLang="zh-TW" dirty="0" err="1"/>
              <a:t>eth.coinbase</a:t>
            </a:r>
            <a:endParaRPr lang="en-US" altLang="zh-TW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Hant"/>
              <a:t>將多個 Wei 轉換為不同的單位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Hant" dirty="0"/>
              <a:t>使用 web3.fromWei(number, unit) 將多個wei轉換成不同的單位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Hant" dirty="0"/>
              <a:t>單位必須是字符串</a:t>
            </a:r>
          </a:p>
          <a:p>
            <a:pPr marL="457200" lvl="0" indent="-228600">
              <a:spcBef>
                <a:spcPts val="0"/>
              </a:spcBef>
            </a:pPr>
            <a:r>
              <a:rPr lang="zh-Hant" dirty="0"/>
              <a:t>單位可以是 kwei/ada、mwei/babbage、gwei/channon、szabo、finney、ether、kether/grand/einstein、mether、gether、tether</a:t>
            </a:r>
          </a:p>
          <a:p>
            <a:pPr marL="177800" lvl="0" indent="-6985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9473B-9430-431D-9035-0E3B4348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t" dirty="0"/>
              <a:t>Ethereum</a:t>
            </a:r>
            <a:r>
              <a:rPr lang="zh-Hant" altLang="en-US" b="1" dirty="0">
                <a:effectLst/>
              </a:rPr>
              <a:t>（以太坊）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B6C232-678F-40F3-BEB4-A637F48D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以太坊是目前被廣泛使用的開源區塊鏈平台，能夠建立和發佈智能合約，全球級的分散式「電腦」，可存放交易紀錄、自訂資料。</a:t>
            </a:r>
          </a:p>
          <a:p>
            <a:r>
              <a:rPr lang="zh-Hant" altLang="en-US" dirty="0">
                <a:effectLst/>
              </a:rPr>
              <a:t>平均每十五秒同步一次</a:t>
            </a:r>
          </a:p>
          <a:p>
            <a:r>
              <a:rPr lang="en-US" altLang="zh-Hant" dirty="0">
                <a:effectLst/>
              </a:rPr>
              <a:t>Ethereum Virtual Machine</a:t>
            </a:r>
            <a:endParaRPr lang="zh-Hant" altLang="zh-TW" dirty="0">
              <a:effectLst/>
            </a:endParaRPr>
          </a:p>
          <a:p>
            <a:r>
              <a:rPr lang="zh-Hant" altLang="en-US" dirty="0">
                <a:effectLst/>
              </a:rPr>
              <a:t>可加入公</a:t>
            </a:r>
            <a:r>
              <a:rPr lang="zh-TW" altLang="en-US" dirty="0">
                <a:effectLst/>
              </a:rPr>
              <a:t>有</a:t>
            </a:r>
            <a:r>
              <a:rPr lang="zh-Hant" altLang="en-US" dirty="0">
                <a:effectLst/>
              </a:rPr>
              <a:t>鏈，或部署為企業應用</a:t>
            </a:r>
            <a:r>
              <a:rPr lang="zh-TW" altLang="en-US" dirty="0">
                <a:effectLst/>
              </a:rPr>
              <a:t>的聯盟</a:t>
            </a:r>
            <a:r>
              <a:rPr lang="zh-Hant" altLang="en-US" dirty="0">
                <a:effectLst/>
              </a:rPr>
              <a:t>鏈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5190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Hant"/>
              <a:t>檢查賬戶餘額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Hant" dirty="0"/>
              <a:t>查看</a:t>
            </a:r>
            <a:r>
              <a:rPr lang="en-US" altLang="zh-Hant" dirty="0"/>
              <a:t>address</a:t>
            </a:r>
            <a:r>
              <a:rPr lang="zh-Hant" dirty="0"/>
              <a:t>的餘額（單位為 Wei）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Hant" dirty="0"/>
              <a:t>eth.getBalance(“</a:t>
            </a:r>
            <a:r>
              <a:rPr lang="en-US" altLang="zh-Hant" dirty="0"/>
              <a:t>address</a:t>
            </a:r>
            <a:r>
              <a:rPr lang="zh-Hant" dirty="0"/>
              <a:t>”)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Hant" dirty="0"/>
              <a:t>對於主</a:t>
            </a:r>
            <a:r>
              <a:rPr lang="zh-TW" altLang="en-US" dirty="0"/>
              <a:t>帳</a:t>
            </a:r>
            <a:r>
              <a:rPr lang="zh-Hant" dirty="0"/>
              <a:t>戶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Hant" dirty="0"/>
              <a:t>web3.fromWei(eth.getBalance(eth.coinbase), “ether”)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zh-Hant" dirty="0"/>
              <a:t>對於特定地址</a:t>
            </a:r>
          </a:p>
          <a:p>
            <a:pPr marL="914400" lvl="1" indent="-406400">
              <a:spcBef>
                <a:spcPts val="1000"/>
              </a:spcBef>
              <a:buSzPct val="100000"/>
            </a:pPr>
            <a:r>
              <a:rPr lang="zh-Hant" sz="2400" dirty="0"/>
              <a:t>web3.fromWei(eth.getBalance(“</a:t>
            </a:r>
            <a:r>
              <a:rPr lang="en-US" altLang="zh-Hant" sz="2400" dirty="0"/>
              <a:t>address</a:t>
            </a:r>
            <a:r>
              <a:rPr lang="zh-Hant" sz="2400" dirty="0"/>
              <a:t>”), “</a:t>
            </a:r>
            <a:r>
              <a:rPr lang="en-US" altLang="zh-Hant" sz="2400" dirty="0"/>
              <a:t>ether</a:t>
            </a:r>
            <a:r>
              <a:rPr lang="zh-Hant" sz="2400" dirty="0"/>
              <a:t>”)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Hant"/>
              <a:t>使用 JavaScript 函數打印所有餘額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Hant" sz="1800" dirty="0"/>
              <a:t>在 geth 控制台內部：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altLang="zh-TW" sz="1800" dirty="0"/>
              <a:t>function </a:t>
            </a:r>
            <a:r>
              <a:rPr lang="en-US" altLang="zh-TW" sz="1800" dirty="0" err="1"/>
              <a:t>checkAllBalances</a:t>
            </a:r>
            <a:r>
              <a:rPr lang="en-US" altLang="zh-TW" sz="1800" dirty="0"/>
              <a:t>() {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altLang="zh-TW" sz="1800" dirty="0"/>
              <a:t>var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=0;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altLang="zh-TW" sz="1800" dirty="0" err="1"/>
              <a:t>eth.accounts.forEach</a:t>
            </a:r>
            <a:r>
              <a:rPr lang="en-US" altLang="zh-TW" sz="1800" dirty="0"/>
              <a:t>( function(e){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altLang="zh-TW" sz="1800" dirty="0"/>
              <a:t>     console.log("  </a:t>
            </a:r>
            <a:r>
              <a:rPr lang="en-US" altLang="zh-TW" sz="1800" dirty="0" err="1"/>
              <a:t>eth.accounts</a:t>
            </a:r>
            <a:r>
              <a:rPr lang="en-US" altLang="zh-TW" sz="1800" dirty="0"/>
              <a:t>["+</a:t>
            </a:r>
            <a:r>
              <a:rPr lang="en-US" altLang="zh-TW" sz="1800" dirty="0" err="1"/>
              <a:t>i</a:t>
            </a:r>
            <a:r>
              <a:rPr lang="en-US" altLang="zh-TW" sz="1800" dirty="0"/>
              <a:t>+"]: " +  e + " \</a:t>
            </a:r>
            <a:r>
              <a:rPr lang="en-US" altLang="zh-TW" sz="1800" dirty="0" err="1"/>
              <a:t>tbalance</a:t>
            </a:r>
            <a:r>
              <a:rPr lang="en-US" altLang="zh-TW" sz="1800" dirty="0"/>
              <a:t>: " + web3.fromWei(</a:t>
            </a:r>
            <a:r>
              <a:rPr lang="en-US" altLang="zh-TW" sz="1800" dirty="0" err="1"/>
              <a:t>eth.getBalance</a:t>
            </a:r>
            <a:r>
              <a:rPr lang="en-US" altLang="zh-TW" sz="1800" dirty="0"/>
              <a:t>(e), "ether") + " ether");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altLang="zh-TW" sz="1800" dirty="0" err="1"/>
              <a:t>i</a:t>
            </a:r>
            <a:r>
              <a:rPr lang="en-US" altLang="zh-TW" sz="1800" dirty="0"/>
              <a:t>++;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altLang="zh-TW" sz="1800" dirty="0"/>
              <a:t>})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altLang="zh-TW" sz="1800" dirty="0"/>
              <a:t>};</a:t>
            </a:r>
          </a:p>
          <a:p>
            <a:pPr lvl="0">
              <a:spcBef>
                <a:spcPts val="0"/>
              </a:spcBef>
              <a:buNone/>
            </a:pPr>
            <a:endParaRPr sz="1800" dirty="0"/>
          </a:p>
          <a:p>
            <a:pPr marL="0" lvl="0" indent="0">
              <a:spcBef>
                <a:spcPts val="0"/>
              </a:spcBef>
              <a:buNone/>
            </a:pPr>
            <a:r>
              <a:rPr lang="zh-Hant" sz="1800" dirty="0"/>
              <a:t>然後在 geth 控制台中調用 checkAllBalances()</a:t>
            </a:r>
          </a:p>
          <a:p>
            <a:pPr lvl="0"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Hant"/>
              <a:t>發送以太幣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 altLang="zh-TW" dirty="0" err="1"/>
              <a:t>eth.sendTransaction</a:t>
            </a:r>
            <a:r>
              <a:rPr lang="en-US" altLang="zh-TW" dirty="0"/>
              <a:t>({</a:t>
            </a:r>
            <a:r>
              <a:rPr lang="en-US" altLang="zh-TW" dirty="0" err="1"/>
              <a:t>from:sender</a:t>
            </a:r>
            <a:r>
              <a:rPr lang="en-US" altLang="zh-TW" dirty="0"/>
              <a:t>, </a:t>
            </a:r>
            <a:r>
              <a:rPr lang="en-US" altLang="zh-TW" dirty="0" err="1"/>
              <a:t>to:receiver</a:t>
            </a:r>
            <a:r>
              <a:rPr lang="en-US" altLang="zh-TW" dirty="0"/>
              <a:t>, </a:t>
            </a:r>
            <a:r>
              <a:rPr lang="en-US" altLang="zh-TW" dirty="0" err="1"/>
              <a:t>value:amount</a:t>
            </a:r>
            <a:r>
              <a:rPr lang="en-US" altLang="zh-TW" dirty="0"/>
              <a:t>})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Hant" dirty="0"/>
              <a:t>您可以使用內置 JavaScript 將變量設置為值</a:t>
            </a:r>
          </a:p>
          <a:p>
            <a:pPr marL="914400" lvl="1" indent="-228600">
              <a:spcBef>
                <a:spcPts val="0"/>
              </a:spcBef>
            </a:pPr>
            <a:r>
              <a:rPr lang="en-US" altLang="zh-TW" dirty="0"/>
              <a:t>var sender = </a:t>
            </a:r>
            <a:r>
              <a:rPr lang="en-US" altLang="zh-TW" dirty="0" err="1"/>
              <a:t>eth.accounts</a:t>
            </a:r>
            <a:r>
              <a:rPr lang="en-US" altLang="zh-TW" dirty="0"/>
              <a:t>[0];</a:t>
            </a:r>
          </a:p>
          <a:p>
            <a:pPr marL="914400" lvl="1" indent="-228600">
              <a:spcBef>
                <a:spcPts val="0"/>
              </a:spcBef>
            </a:pPr>
            <a:r>
              <a:rPr lang="en-US" altLang="zh-TW" dirty="0"/>
              <a:t>var receiver = </a:t>
            </a:r>
            <a:r>
              <a:rPr lang="en-US" altLang="zh-TW" dirty="0" err="1"/>
              <a:t>eth.accounts</a:t>
            </a:r>
            <a:r>
              <a:rPr lang="en-US" altLang="zh-TW" dirty="0"/>
              <a:t>[1];</a:t>
            </a:r>
          </a:p>
          <a:p>
            <a:pPr marL="914400" lvl="1" indent="-228600">
              <a:spcBef>
                <a:spcPts val="0"/>
              </a:spcBef>
            </a:pPr>
            <a:r>
              <a:rPr lang="en-US" altLang="zh-TW" dirty="0"/>
              <a:t>var amount = web3.toWei(0.01, “ether”)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Hant" dirty="0"/>
              <a:t>值以 Wei 為單位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Hant" dirty="0"/>
              <a:t>您必須有您的帳戶密碼才能完成 sendTransaction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altLang="en-US" dirty="0"/>
              <a:t>挖</a:t>
            </a:r>
            <a:r>
              <a:rPr lang="zh-Hant" dirty="0"/>
              <a:t>礦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Hant" dirty="0"/>
              <a:t>類似於開採黃金或貴金屬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Hant" dirty="0"/>
              <a:t>保護網</a:t>
            </a:r>
            <a:r>
              <a:rPr lang="zh-TW" altLang="en-US" dirty="0"/>
              <a:t>路</a:t>
            </a:r>
            <a:r>
              <a:rPr lang="zh-Hant" dirty="0"/>
              <a:t>並驗證計算</a:t>
            </a:r>
          </a:p>
          <a:p>
            <a:pPr marL="457200" lvl="0" indent="-228600">
              <a:spcBef>
                <a:spcPts val="0"/>
              </a:spcBef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Hant"/>
              <a:t>工作證明</a:t>
            </a:r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Hant"/>
              <a:t>一個區塊只有在包含給定難度的工作證明時才有效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Hant"/>
              <a:t>PoW 算法稱為 Ethash</a:t>
            </a:r>
          </a:p>
          <a:p>
            <a:pPr marL="457200" lvl="0" indent="-22860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Hant"/>
              <a:t>Ethash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Hant"/>
              <a:t>Dagger-Hashimoto 的修改版本，其中涉及找到算法的 nonce 輸入，以便結果低於某個閾值，具體取決於難度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Hant"/>
              <a:t>PoW 算法依賴於這樣一個假設，即沒有比枚舉可能性更好的策略來找到這樣的隨機數</a:t>
            </a:r>
          </a:p>
          <a:p>
            <a:pPr marL="457200" lvl="0" indent="-228600">
              <a:spcBef>
                <a:spcPts val="0"/>
              </a:spcBef>
            </a:pPr>
            <a:r>
              <a:rPr lang="zh-Hant"/>
              <a:t>解決方案的驗證既簡單又便宜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Hant"/>
              <a:t>困難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Hant" dirty="0"/>
              <a:t>找到隨機數所需的平均時間取決於難度閾值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Hant" dirty="0"/>
              <a:t>難度動態調整，使網絡每 12 秒產生一個塊</a:t>
            </a:r>
          </a:p>
          <a:p>
            <a:pPr marL="457200" lvl="0" indent="-228600">
              <a:spcBef>
                <a:spcPts val="0"/>
              </a:spcBef>
            </a:pPr>
            <a:r>
              <a:rPr lang="zh-Hant" dirty="0"/>
              <a:t>系統狀態的同步使得在不控制一半以上的網</a:t>
            </a:r>
            <a:r>
              <a:rPr lang="zh-TW" altLang="en-US" dirty="0"/>
              <a:t>路</a:t>
            </a:r>
            <a:r>
              <a:rPr lang="zh-Hant" dirty="0"/>
              <a:t>挖礦算力的情況下無法維持分叉或重寫歷史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Hant"/>
              <a:t>礦工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zh-Hant"/>
              <a:t>礦工的預期收益與礦工的算力成正比（每秒嘗試的隨機數由網絡的總算力標準化）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Hant"/>
              <a:t>Ethash DAG（有向無環圖）</a:t>
            </a:r>
          </a:p>
        </p:txBody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Hant"/>
              <a:t>該算法難以記憶，這使其具有 ASIC 抗性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Hant"/>
              <a:t>計算 PoW 需要根據塊頭和 nonce 選擇固定資源（DAG）的子集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Hant"/>
              <a:t>數 GB 的數據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Hant"/>
              <a:t>每 30,000 個區塊就完全不同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Hant"/>
              <a:t>100 小時窗口稱為一個</a:t>
            </a:r>
            <a:r>
              <a:rPr lang="zh-Hant" b="1"/>
              <a:t>紀元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Hant"/>
              <a:t>需要一段時間才能生成</a:t>
            </a:r>
          </a:p>
          <a:p>
            <a:pPr marL="457200" lvl="0" indent="-228600">
              <a:spcBef>
                <a:spcPts val="0"/>
              </a:spcBef>
            </a:pPr>
            <a:r>
              <a:rPr lang="zh-Hant"/>
              <a:t>由於 DAG 僅依賴於塊號，因此可以預先生成它以避免在每個 epoch 轉換時等待時間過長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Hant"/>
              <a:t>Ethash DAG</a:t>
            </a:r>
          </a:p>
        </p:txBody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Hant"/>
              <a:t>Geth 默認實現自動 DAG 生成，包括使用“geth --mine”時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Hant"/>
              <a:t>一次維護兩個 DAG，以實現平滑的 epoch 轉換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Hant"/>
              <a:t>客戶端共享一個 DAG 資源，因此如果您正在運行任何客戶端的多個實例，請確保僅在一個客戶端上啟用自動 DAG 生成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Hant"/>
              <a:t>為任意時期使用預生成 DAG</a:t>
            </a:r>
          </a:p>
          <a:p>
            <a:pPr marL="914400" lvl="1" indent="-228600">
              <a:spcBef>
                <a:spcPts val="0"/>
              </a:spcBef>
            </a:pPr>
            <a:r>
              <a:rPr lang="zh-Hant"/>
              <a:t>geth makedag &lt;blocknumber&gt; &lt;outputdir&gt;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9473B-9430-431D-9035-0E3B4348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Ether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B6C232-678F-40F3-BEB4-A637F48D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zh-TW" altLang="en-US" dirty="0">
                <a:effectLst/>
              </a:rPr>
              <a:t>以太坊所擁有的加密貨幣，是以太坊交易的基礎，有 </a:t>
            </a:r>
            <a:r>
              <a:rPr lang="en-US" altLang="zh-TW" dirty="0">
                <a:effectLst/>
              </a:rPr>
              <a:t>12 </a:t>
            </a:r>
            <a:r>
              <a:rPr lang="zh-TW" altLang="en-US" dirty="0">
                <a:effectLst/>
              </a:rPr>
              <a:t>個面額。</a:t>
            </a:r>
          </a:p>
          <a:p>
            <a:r>
              <a:rPr lang="en-US" altLang="zh-TW" dirty="0">
                <a:effectLst/>
              </a:rPr>
              <a:t>Ether</a:t>
            </a:r>
            <a:r>
              <a:rPr lang="zh-TW" altLang="en-US" dirty="0">
                <a:effectLst/>
              </a:rPr>
              <a:t>：以太幣</a:t>
            </a:r>
            <a:r>
              <a:rPr lang="en-US" altLang="zh-TW" dirty="0">
                <a:effectLst/>
              </a:rPr>
              <a:t>,</a:t>
            </a:r>
            <a:r>
              <a:rPr lang="zh-TW" altLang="en-US" dirty="0">
                <a:effectLst/>
              </a:rPr>
              <a:t>代碼為 </a:t>
            </a:r>
            <a:r>
              <a:rPr lang="en-US" altLang="zh-TW" dirty="0">
                <a:effectLst/>
              </a:rPr>
              <a:t>ETH</a:t>
            </a:r>
          </a:p>
          <a:p>
            <a:r>
              <a:rPr lang="en-US" altLang="zh-TW" dirty="0" err="1">
                <a:effectLst/>
              </a:rPr>
              <a:t>Gether</a:t>
            </a:r>
            <a:r>
              <a:rPr lang="zh-TW" altLang="en-US" dirty="0">
                <a:effectLst/>
              </a:rPr>
              <a:t>：</a:t>
            </a:r>
            <a:r>
              <a:rPr lang="en-US" altLang="zh-TW" dirty="0">
                <a:effectLst/>
              </a:rPr>
              <a:t>1 </a:t>
            </a:r>
            <a:r>
              <a:rPr lang="en-US" altLang="zh-TW" dirty="0" err="1">
                <a:effectLst/>
              </a:rPr>
              <a:t>Gether</a:t>
            </a:r>
            <a:r>
              <a:rPr lang="en-US" altLang="zh-TW" dirty="0">
                <a:effectLst/>
              </a:rPr>
              <a:t> = Giga ETH</a:t>
            </a:r>
          </a:p>
          <a:p>
            <a:r>
              <a:rPr lang="en-US" altLang="zh-TW" dirty="0" err="1">
                <a:effectLst/>
              </a:rPr>
              <a:t>Mether</a:t>
            </a:r>
            <a:r>
              <a:rPr lang="zh-TW" altLang="en-US" dirty="0">
                <a:effectLst/>
              </a:rPr>
              <a:t>：</a:t>
            </a:r>
            <a:r>
              <a:rPr lang="en-US" altLang="zh-TW" dirty="0">
                <a:effectLst/>
              </a:rPr>
              <a:t>1 </a:t>
            </a:r>
            <a:r>
              <a:rPr lang="en-US" altLang="zh-TW" dirty="0" err="1">
                <a:effectLst/>
              </a:rPr>
              <a:t>Mether</a:t>
            </a:r>
            <a:r>
              <a:rPr lang="en-US" altLang="zh-TW" dirty="0">
                <a:effectLst/>
              </a:rPr>
              <a:t> = Mega ETH</a:t>
            </a:r>
          </a:p>
          <a:p>
            <a:r>
              <a:rPr lang="en-US" altLang="zh-TW" dirty="0" err="1">
                <a:effectLst/>
              </a:rPr>
              <a:t>Kether</a:t>
            </a:r>
            <a:r>
              <a:rPr lang="zh-TW" altLang="en-US" dirty="0">
                <a:effectLst/>
              </a:rPr>
              <a:t>：</a:t>
            </a:r>
            <a:r>
              <a:rPr lang="en-US" altLang="zh-TW" dirty="0">
                <a:effectLst/>
              </a:rPr>
              <a:t>1 </a:t>
            </a:r>
            <a:r>
              <a:rPr lang="en-US" altLang="zh-TW" dirty="0" err="1">
                <a:effectLst/>
              </a:rPr>
              <a:t>Kether</a:t>
            </a:r>
            <a:r>
              <a:rPr lang="en-US" altLang="zh-TW" dirty="0">
                <a:effectLst/>
              </a:rPr>
              <a:t> = 1000 ETH</a:t>
            </a:r>
          </a:p>
          <a:p>
            <a:r>
              <a:rPr lang="en-US" altLang="zh-TW" dirty="0">
                <a:effectLst/>
              </a:rPr>
              <a:t>Finney</a:t>
            </a:r>
            <a:r>
              <a:rPr lang="zh-TW" altLang="en-US" dirty="0">
                <a:effectLst/>
              </a:rPr>
              <a:t>：</a:t>
            </a:r>
            <a:r>
              <a:rPr lang="en-US" altLang="zh-TW" dirty="0">
                <a:effectLst/>
              </a:rPr>
              <a:t>1000 Finney = 1 ETH</a:t>
            </a:r>
          </a:p>
          <a:p>
            <a:r>
              <a:rPr lang="en-US" altLang="zh-TW" dirty="0">
                <a:effectLst/>
              </a:rPr>
              <a:t>Szabo</a:t>
            </a:r>
            <a:r>
              <a:rPr lang="zh-TW" altLang="en-US" dirty="0">
                <a:effectLst/>
              </a:rPr>
              <a:t>：</a:t>
            </a:r>
            <a:r>
              <a:rPr lang="en-US" altLang="zh-TW" dirty="0">
                <a:effectLst/>
              </a:rPr>
              <a:t>1 Million Szabo = 1 ETH</a:t>
            </a:r>
          </a:p>
          <a:p>
            <a:r>
              <a:rPr lang="en-US" altLang="zh-TW" dirty="0">
                <a:effectLst/>
              </a:rPr>
              <a:t>WEI</a:t>
            </a:r>
            <a:r>
              <a:rPr lang="zh-TW" altLang="en-US" dirty="0">
                <a:effectLst/>
              </a:rPr>
              <a:t>：</a:t>
            </a:r>
            <a:r>
              <a:rPr lang="en-US" altLang="zh-TW" dirty="0">
                <a:effectLst/>
              </a:rPr>
              <a:t>1 Quintillion (10</a:t>
            </a:r>
            <a:r>
              <a:rPr lang="en-US" altLang="zh-TW" baseline="30000" dirty="0">
                <a:effectLst/>
              </a:rPr>
              <a:t>18</a:t>
            </a:r>
            <a:r>
              <a:rPr lang="en-US" altLang="zh-TW" dirty="0">
                <a:effectLst/>
              </a:rPr>
              <a:t>)</a:t>
            </a:r>
            <a:r>
              <a:rPr lang="zh-TW" altLang="en-US" dirty="0">
                <a:effectLst/>
              </a:rPr>
              <a:t> </a:t>
            </a:r>
            <a:r>
              <a:rPr lang="en-US" altLang="zh-TW" dirty="0">
                <a:effectLst/>
              </a:rPr>
              <a:t>= 1 ETH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389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Hant"/>
              <a:t>用geth挖礦</a:t>
            </a:r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Hant"/>
              <a:t>設置你的 etherbase（或 coinbase）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Hant"/>
              <a:t>在賺取以太幣之前，你必須設置你的 etherbase（或 coinbase）地址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Hant"/>
              <a:t>在命令行上設置 etherbase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zh-Hant"/>
              <a:t>使用 --etherbase 選項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zh-Hant"/>
              <a:t>geth --etherbase '0xa4d8e9cae4d04b093aac82e6cd355b6b963fb7ff' --mine 2&gt;&gt; geth.log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Hant"/>
              <a:t>在控制台中設置 etherbase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zh-Hant"/>
              <a:t>使用 miner.setEtherbase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zh-Hant"/>
              <a:t>miner.setEtherbase('0xa073edbcac4a489c3c0f71ec50dd6ffcefa49a00')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zh-Hant"/>
              <a:t>或 miner.setEtherbase(eth.accounts[2])</a:t>
            </a:r>
          </a:p>
          <a:p>
            <a:pPr marL="1371600" lvl="2" indent="-228600">
              <a:spcBef>
                <a:spcPts val="0"/>
              </a:spcBef>
            </a:pPr>
            <a:r>
              <a:rPr lang="zh-Hant"/>
              <a:t>帳戶地址不需要來自本地帳戶。它可以是任何現有地址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Hant"/>
              <a:t>塊中的額外數據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Hant" dirty="0"/>
              <a:t>作為開採該區塊的人，您可以添加一個簡短的標籤。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Hant" dirty="0"/>
              <a:t>只能是 32 </a:t>
            </a:r>
            <a:r>
              <a:rPr lang="en-US" altLang="zh-Hant" dirty="0"/>
              <a:t>bytes </a:t>
            </a:r>
            <a:r>
              <a:rPr lang="zh-Hant" dirty="0"/>
              <a:t>長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altLang="zh-Hant" dirty="0"/>
              <a:t>M</a:t>
            </a:r>
            <a:r>
              <a:rPr lang="zh-Hant" dirty="0"/>
              <a:t>iner.setExtra(“</a:t>
            </a:r>
            <a:r>
              <a:rPr lang="en-US" altLang="zh-Hant" dirty="0"/>
              <a:t>I am here.</a:t>
            </a:r>
            <a:r>
              <a:rPr lang="zh-Hant" dirty="0"/>
              <a:t>”)</a:t>
            </a:r>
          </a:p>
          <a:p>
            <a:pPr marL="457200" lvl="0" indent="-228600">
              <a:spcBef>
                <a:spcPts val="0"/>
              </a:spcBef>
            </a:pPr>
            <a:r>
              <a:rPr lang="zh-Hant" dirty="0"/>
              <a:t>解釋為 unicode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Hant"/>
              <a:t>開始挖礦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Hant" dirty="0"/>
              <a:t>從命令行</a:t>
            </a:r>
          </a:p>
          <a:p>
            <a:pPr marL="914400" lvl="1" indent="-228600" rtl="0">
              <a:spcBef>
                <a:spcPts val="0"/>
              </a:spcBef>
            </a:pPr>
            <a:r>
              <a:rPr lang="zh-Hant" dirty="0"/>
              <a:t>使用 --mine 選項</a:t>
            </a:r>
          </a:p>
          <a:p>
            <a:pPr marL="914400" lvl="1" indent="-228600">
              <a:spcBef>
                <a:spcPts val="0"/>
              </a:spcBef>
            </a:pPr>
            <a:r>
              <a:rPr lang="en-US" altLang="zh-Hant" dirty="0"/>
              <a:t>g</a:t>
            </a:r>
            <a:r>
              <a:rPr lang="zh-Hant" dirty="0"/>
              <a:t>eth</a:t>
            </a:r>
            <a:r>
              <a:rPr lang="en-US" altLang="zh-Hant" dirty="0"/>
              <a:t> </a:t>
            </a:r>
            <a:r>
              <a:rPr lang="en-US" altLang="zh-TW" dirty="0"/>
              <a:t>--mine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Hant" dirty="0"/>
              <a:t>從控制台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-US" altLang="zh-Hant" dirty="0"/>
              <a:t>miner</a:t>
            </a:r>
            <a:r>
              <a:rPr lang="zh-Hant" dirty="0"/>
              <a:t>.start()</a:t>
            </a:r>
            <a:r>
              <a:rPr lang="en-US" altLang="zh-Hant" dirty="0"/>
              <a:t> </a:t>
            </a:r>
            <a:r>
              <a:rPr lang="zh-TW" altLang="en-US" dirty="0"/>
              <a:t>開始挖礦</a:t>
            </a:r>
            <a:endParaRPr lang="zh-Hant" dirty="0"/>
          </a:p>
          <a:p>
            <a:pPr marL="914400" lvl="1" indent="-228600" rtl="0">
              <a:spcBef>
                <a:spcPts val="0"/>
              </a:spcBef>
            </a:pPr>
            <a:r>
              <a:rPr lang="zh-Hant" dirty="0"/>
              <a:t>miner.stop() 停止</a:t>
            </a:r>
          </a:p>
          <a:p>
            <a:pPr marL="457200" lvl="0" indent="-228600" rtl="0">
              <a:spcBef>
                <a:spcPts val="0"/>
              </a:spcBef>
            </a:pPr>
            <a:r>
              <a:rPr lang="zh-Hant" dirty="0"/>
              <a:t>檢查你的</a:t>
            </a:r>
            <a:r>
              <a:rPr lang="en-US" altLang="zh-Hant" dirty="0" err="1"/>
              <a:t>hashrate</a:t>
            </a:r>
            <a:endParaRPr lang="zh-Hant" dirty="0"/>
          </a:p>
          <a:p>
            <a:pPr marL="914400" lvl="1" indent="-228600">
              <a:spcBef>
                <a:spcPts val="0"/>
              </a:spcBef>
            </a:pPr>
            <a:r>
              <a:rPr lang="en-US" altLang="zh-TW" dirty="0" err="1"/>
              <a:t>miner.hashrate</a:t>
            </a:r>
            <a:endParaRPr lang="en-US" altLang="zh-TW" dirty="0"/>
          </a:p>
          <a:p>
            <a:pPr marL="914400" lvl="1" indent="-228600" rtl="0">
              <a:spcBef>
                <a:spcPts val="0"/>
              </a:spcBef>
            </a:pPr>
            <a:endParaRPr lang="zh-Hant" dirty="0"/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Hant" dirty="0"/>
              <a:t>挖掘</a:t>
            </a:r>
            <a:r>
              <a:rPr lang="zh-TW" altLang="en-US" dirty="0"/>
              <a:t>資訊</a:t>
            </a:r>
            <a:r>
              <a:rPr lang="zh-Hant" dirty="0"/>
              <a:t>異常</a:t>
            </a:r>
          </a:p>
        </p:txBody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zh-Hant" dirty="0"/>
              <a:t>通常你會發現一個永遠不會進入規範鏈的塊</a:t>
            </a:r>
          </a:p>
          <a:p>
            <a:pPr marL="457200" lvl="0" indent="-228600">
              <a:spcBef>
                <a:spcPts val="0"/>
              </a:spcBef>
            </a:pPr>
            <a:r>
              <a:rPr lang="zh-Hant" dirty="0"/>
              <a:t>在本地</a:t>
            </a:r>
            <a:r>
              <a:rPr lang="zh-TW" altLang="en-US" dirty="0"/>
              <a:t>端</a:t>
            </a:r>
            <a:r>
              <a:rPr lang="zh-Hant" dirty="0"/>
              <a:t>，它可能會顯示您開</a:t>
            </a:r>
            <a:r>
              <a:rPr lang="zh-TW" altLang="en-US" dirty="0"/>
              <a:t>採</a:t>
            </a:r>
            <a:r>
              <a:rPr lang="zh-Hant" dirty="0"/>
              <a:t>的區塊，並且採礦獎勵已記入您的帳戶，但是，一段時間後會發現更好的鏈並且網絡切換到不包含您的塊的鏈，因此不會記入任何採礦獎勵</a:t>
            </a:r>
          </a:p>
          <a:p>
            <a:pPr marL="457200" lvl="0" indent="-228600">
              <a:spcBef>
                <a:spcPts val="0"/>
              </a:spcBef>
            </a:pPr>
            <a:r>
              <a:rPr lang="zh-Hant" dirty="0"/>
              <a:t>監控他們的coinbase餘額的礦工會發現它因此波動很大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altLang="en-US" dirty="0"/>
              <a:t>花費</a:t>
            </a:r>
            <a:r>
              <a:rPr lang="en-US" altLang="zh-TW" dirty="0"/>
              <a:t>gas</a:t>
            </a:r>
            <a:endParaRPr lang="zh-Hant" dirty="0"/>
          </a:p>
        </p:txBody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zh-Hant" dirty="0"/>
              <a:t>為了花費你的gas進行交易，你需要解鎖</a:t>
            </a:r>
            <a:r>
              <a:rPr lang="zh-TW" altLang="en-US" dirty="0"/>
              <a:t>帳</a:t>
            </a:r>
            <a:r>
              <a:rPr lang="zh-Hant" dirty="0"/>
              <a:t>戶</a:t>
            </a:r>
          </a:p>
          <a:p>
            <a:pPr marL="914400" lvl="1" indent="-228600">
              <a:spcBef>
                <a:spcPts val="0"/>
              </a:spcBef>
            </a:pPr>
            <a:r>
              <a:rPr lang="en-US" altLang="zh-Hant" dirty="0"/>
              <a:t>personal</a:t>
            </a:r>
            <a:r>
              <a:rPr lang="zh-Hant" dirty="0"/>
              <a:t>.unlockAccount(eth.coinbase)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Hant"/>
              <a:t>檢查塊頭</a:t>
            </a:r>
          </a:p>
        </p:txBody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zh-Hant"/>
              <a:t>eth.getBlock(blocknumber)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Hant" dirty="0">
                <a:sym typeface="Calibri"/>
              </a:rPr>
              <a:t>交易和消息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marL="36900" indent="0">
              <a:buNone/>
            </a:pPr>
            <a:r>
              <a:rPr lang="zh-Hant" dirty="0">
                <a:effectLst/>
                <a:sym typeface="Calibri"/>
              </a:rPr>
              <a:t>交易包含</a:t>
            </a:r>
          </a:p>
          <a:p>
            <a:pPr lvl="1"/>
            <a:r>
              <a:rPr lang="zh-Hant" dirty="0">
                <a:sym typeface="Calibri"/>
              </a:rPr>
              <a:t>簽名識別發件人</a:t>
            </a:r>
            <a:r>
              <a:rPr lang="en-US" altLang="zh-Hant" dirty="0">
                <a:sym typeface="Calibri"/>
              </a:rPr>
              <a:t> (</a:t>
            </a:r>
            <a:r>
              <a:rPr lang="en-US" altLang="zh-TW" dirty="0">
                <a:sym typeface="Calibri"/>
              </a:rPr>
              <a:t>Signature identifying sender</a:t>
            </a:r>
            <a:r>
              <a:rPr lang="en-US" altLang="zh-Hant" dirty="0">
                <a:sym typeface="Calibri"/>
              </a:rPr>
              <a:t>)</a:t>
            </a:r>
            <a:endParaRPr lang="zh-Hant" dirty="0">
              <a:sym typeface="Calibri"/>
            </a:endParaRPr>
          </a:p>
          <a:p>
            <a:pPr lvl="1"/>
            <a:r>
              <a:rPr lang="zh-Hant" dirty="0">
                <a:sym typeface="Calibri"/>
              </a:rPr>
              <a:t>收件人地址</a:t>
            </a:r>
            <a:r>
              <a:rPr lang="en-US" altLang="zh-Hant" dirty="0">
                <a:sym typeface="Calibri"/>
              </a:rPr>
              <a:t> (R</a:t>
            </a:r>
            <a:r>
              <a:rPr lang="en-US" altLang="zh-TW" dirty="0">
                <a:sym typeface="Calibri"/>
              </a:rPr>
              <a:t>ecipient address</a:t>
            </a:r>
            <a:r>
              <a:rPr lang="en-US" altLang="zh-Hant" dirty="0">
                <a:sym typeface="Calibri"/>
              </a:rPr>
              <a:t>)</a:t>
            </a:r>
            <a:endParaRPr lang="zh-Hant" dirty="0">
              <a:sym typeface="Calibri"/>
            </a:endParaRPr>
          </a:p>
          <a:p>
            <a:pPr lvl="1"/>
            <a:r>
              <a:rPr lang="zh-Hant" dirty="0">
                <a:sym typeface="Calibri"/>
              </a:rPr>
              <a:t>以太幣發送</a:t>
            </a:r>
            <a:r>
              <a:rPr lang="en-US" altLang="zh-Hant" dirty="0">
                <a:sym typeface="Calibri"/>
              </a:rPr>
              <a:t> (</a:t>
            </a:r>
            <a:r>
              <a:rPr lang="en-US" altLang="zh-TW" dirty="0">
                <a:sym typeface="Calibri"/>
              </a:rPr>
              <a:t>Ether to send)</a:t>
            </a:r>
            <a:endParaRPr lang="zh-Hant" dirty="0">
              <a:sym typeface="Calibri"/>
            </a:endParaRPr>
          </a:p>
          <a:p>
            <a:pPr lvl="1"/>
            <a:r>
              <a:rPr lang="zh-Hant" dirty="0">
                <a:sym typeface="Calibri"/>
              </a:rPr>
              <a:t>數據字段（可選）</a:t>
            </a:r>
            <a:r>
              <a:rPr lang="zh-TW" altLang="en-US" dirty="0">
                <a:sym typeface="Calibri"/>
              </a:rPr>
              <a:t> </a:t>
            </a:r>
            <a:r>
              <a:rPr lang="en-US" altLang="zh-Hant" dirty="0">
                <a:sym typeface="Calibri"/>
              </a:rPr>
              <a:t>(Da</a:t>
            </a:r>
            <a:r>
              <a:rPr lang="en-US" altLang="zh-TW" dirty="0">
                <a:sym typeface="Calibri"/>
              </a:rPr>
              <a:t>ta field) (Optional)</a:t>
            </a:r>
            <a:endParaRPr lang="zh-Hant" dirty="0">
              <a:sym typeface="Calibri"/>
            </a:endParaRPr>
          </a:p>
          <a:p>
            <a:pPr lvl="1"/>
            <a:r>
              <a:rPr lang="zh-Hant" dirty="0">
                <a:sym typeface="Calibri"/>
              </a:rPr>
              <a:t>STARTGAS </a:t>
            </a:r>
            <a:r>
              <a:rPr lang="en-US" altLang="zh-Hant" dirty="0">
                <a:sym typeface="Calibri"/>
              </a:rPr>
              <a:t>value</a:t>
            </a:r>
            <a:endParaRPr lang="zh-Hant" dirty="0">
              <a:sym typeface="Calibri"/>
            </a:endParaRPr>
          </a:p>
          <a:p>
            <a:pPr lvl="1"/>
            <a:r>
              <a:rPr lang="zh-Hant" dirty="0">
                <a:sym typeface="Calibri"/>
              </a:rPr>
              <a:t>GASPRICE </a:t>
            </a:r>
            <a:r>
              <a:rPr lang="en-US" altLang="zh-Hant" dirty="0">
                <a:sym typeface="Calibri"/>
              </a:rPr>
              <a:t>value</a:t>
            </a:r>
          </a:p>
          <a:p>
            <a:pPr lvl="1"/>
            <a:endParaRPr lang="en-US" altLang="zh-Hant" dirty="0">
              <a:sym typeface="Calibri"/>
            </a:endParaRPr>
          </a:p>
          <a:p>
            <a:pPr marL="450000" lvl="1" indent="0">
              <a:buNone/>
            </a:pPr>
            <a:r>
              <a:rPr lang="zh-TW" altLang="en-US" dirty="0">
                <a:effectLst/>
              </a:rPr>
              <a:t>手續費 </a:t>
            </a:r>
            <a:r>
              <a:rPr lang="en-US" altLang="zh-TW" dirty="0">
                <a:effectLst/>
              </a:rPr>
              <a:t>= STARTGAS * GASPRICE</a:t>
            </a:r>
          </a:p>
          <a:p>
            <a:pPr marL="450000" lvl="1" indent="0">
              <a:buNone/>
            </a:pPr>
            <a:r>
              <a:rPr lang="zh-TW" altLang="en-US" dirty="0">
                <a:sym typeface="Calibri"/>
              </a:rPr>
              <a:t>初始化 </a:t>
            </a:r>
            <a:r>
              <a:rPr lang="en-US" altLang="zh-Hant" dirty="0">
                <a:sym typeface="Calibri"/>
              </a:rPr>
              <a:t>GAS = STARTGAS</a:t>
            </a:r>
            <a:r>
              <a:rPr lang="zh-Hant" altLang="en-US" dirty="0">
                <a:sym typeface="Calibri"/>
              </a:rPr>
              <a:t>，</a:t>
            </a:r>
            <a:r>
              <a:rPr lang="zh-TW" altLang="en-US" dirty="0">
                <a:sym typeface="Calibri"/>
              </a:rPr>
              <a:t>每 </a:t>
            </a:r>
            <a:r>
              <a:rPr lang="en-US" altLang="zh-Hant" dirty="0">
                <a:sym typeface="Calibri"/>
              </a:rPr>
              <a:t>byte </a:t>
            </a:r>
            <a:r>
              <a:rPr lang="zh-TW" altLang="en-US" dirty="0">
                <a:sym typeface="Calibri"/>
              </a:rPr>
              <a:t>減一個 </a:t>
            </a:r>
            <a:r>
              <a:rPr lang="en-US" altLang="zh-Hant" dirty="0">
                <a:sym typeface="Calibri"/>
              </a:rPr>
              <a:t>GAS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Hant" dirty="0"/>
              <a:t>Get</a:t>
            </a:r>
            <a:r>
              <a:rPr lang="en-US" altLang="zh-Hant" dirty="0"/>
              <a:t>h</a:t>
            </a:r>
            <a:r>
              <a:rPr lang="zh-TW" altLang="en-US" dirty="0"/>
              <a:t> </a:t>
            </a:r>
            <a:r>
              <a:rPr lang="en-US" altLang="zh-TW" dirty="0"/>
              <a:t>Download</a:t>
            </a:r>
            <a:endParaRPr lang="zh-Hant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121900" tIns="121900" rIns="121900" bIns="121900" rtlCol="0" anchor="t" anchorCtr="0">
            <a:noAutofit/>
          </a:bodyPr>
          <a:lstStyle/>
          <a:p>
            <a:pPr marL="457200" indent="-228600">
              <a:spcBef>
                <a:spcPts val="0"/>
              </a:spcBef>
            </a:pPr>
            <a:r>
              <a:rPr lang="en-US" altLang="zh-Hant" dirty="0"/>
              <a:t>https://geth.ethereum.org/docs/install-and-build/installing-geth</a:t>
            </a:r>
            <a:endParaRPr lang="zh-Hant" altLang="zh-TW" dirty="0"/>
          </a:p>
          <a:p>
            <a:pPr marL="457200" indent="-228600">
              <a:spcBef>
                <a:spcPts val="0"/>
              </a:spcBef>
            </a:pPr>
            <a:endParaRPr dirty="0"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1138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預設</a:t>
            </a:r>
            <a:r>
              <a:rPr lang="zh-Hant" altLang="en-US" dirty="0"/>
              <a:t> </a:t>
            </a:r>
            <a:r>
              <a:rPr lang="en-US" altLang="zh-Hant" dirty="0"/>
              <a:t>JSON-RPC </a:t>
            </a:r>
            <a:r>
              <a:rPr lang="zh-Hant" altLang="en-US" dirty="0"/>
              <a:t>端點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-US" altLang="zh-Hant" dirty="0" err="1"/>
              <a:t>Geth</a:t>
            </a:r>
            <a:r>
              <a:rPr lang="zh-Hant" dirty="0"/>
              <a:t>：http://localhost:8545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Hant" altLang="en-US" dirty="0">
                <a:sym typeface="Calibri"/>
              </a:rPr>
              <a:t>編譯器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121900" tIns="121900" rIns="121900" bIns="121900" rtlCol="0" anchor="t" anchorCtr="0">
            <a:noAutofit/>
          </a:bodyPr>
          <a:lstStyle/>
          <a:p>
            <a:pPr marL="457200" indent="-228600">
              <a:spcBef>
                <a:spcPts val="0"/>
              </a:spcBef>
            </a:pPr>
            <a:r>
              <a:rPr lang="en-US" dirty="0" err="1">
                <a:sym typeface="Calibri"/>
              </a:rPr>
              <a:t>Solc</a:t>
            </a:r>
            <a:endParaRPr lang="en-US" dirty="0">
              <a:sym typeface="Calibri"/>
            </a:endParaRPr>
          </a:p>
          <a:p>
            <a:pPr lvl="1"/>
            <a:r>
              <a:rPr lang="zh-Hant" dirty="0">
                <a:sym typeface="Calibri"/>
              </a:rPr>
              <a:t>一個獨立的solidity編譯器</a:t>
            </a:r>
          </a:p>
          <a:p>
            <a:pPr lvl="1"/>
            <a:r>
              <a:rPr lang="zh-Hant" dirty="0">
                <a:sym typeface="Calibri"/>
              </a:rPr>
              <a:t>僅當</a:t>
            </a:r>
            <a:r>
              <a:rPr lang="zh-TW" altLang="en-US" dirty="0">
                <a:sym typeface="Calibri"/>
              </a:rPr>
              <a:t>你</a:t>
            </a:r>
            <a:r>
              <a:rPr lang="zh-Hant" dirty="0">
                <a:sym typeface="Calibri"/>
              </a:rPr>
              <a:t>想使用Dapp或控制台編譯 Solidity 代碼時才需要它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AB536D-1BCA-4DAD-B9F1-C89797CA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網路類型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2B41A-EE99-4675-9DF9-8E3521624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Main(</a:t>
            </a:r>
            <a:r>
              <a:rPr lang="zh-TW" altLang="en-US" dirty="0">
                <a:effectLst/>
              </a:rPr>
              <a:t>主要網路</a:t>
            </a:r>
            <a:r>
              <a:rPr lang="en-US" altLang="zh-TW" dirty="0">
                <a:effectLst/>
              </a:rPr>
              <a:t>)</a:t>
            </a:r>
            <a:br>
              <a:rPr lang="zh-TW" altLang="en-US" dirty="0"/>
            </a:br>
            <a:r>
              <a:rPr lang="zh-TW" altLang="en-US" dirty="0">
                <a:effectLst/>
              </a:rPr>
              <a:t>在主要網路產生的操作，能夠產生現實中的價值，</a:t>
            </a:r>
            <a:r>
              <a:rPr lang="en-US" altLang="zh-TW" dirty="0" err="1">
                <a:effectLst/>
              </a:rPr>
              <a:t>networkid</a:t>
            </a:r>
            <a:r>
              <a:rPr lang="en-US" altLang="zh-TW" dirty="0">
                <a:effectLst/>
              </a:rPr>
              <a:t> : 1 </a:t>
            </a:r>
            <a:r>
              <a:rPr lang="zh-TW" altLang="en-US" dirty="0">
                <a:effectLst/>
              </a:rPr>
              <a:t>。</a:t>
            </a:r>
            <a:endParaRPr lang="en-US" altLang="zh-TW" dirty="0">
              <a:effectLst/>
            </a:endParaRPr>
          </a:p>
          <a:p>
            <a:r>
              <a:rPr lang="en-US" altLang="zh-TW" dirty="0" err="1">
                <a:effectLst/>
              </a:rPr>
              <a:t>Morden</a:t>
            </a:r>
            <a:br>
              <a:rPr lang="zh-TW" altLang="en-US" dirty="0"/>
            </a:br>
            <a:r>
              <a:rPr lang="en-US" altLang="zh-TW" dirty="0">
                <a:effectLst/>
              </a:rPr>
              <a:t>(</a:t>
            </a:r>
            <a:r>
              <a:rPr lang="zh-TW" altLang="en-US" dirty="0">
                <a:effectLst/>
              </a:rPr>
              <a:t>測試網路</a:t>
            </a:r>
            <a:r>
              <a:rPr lang="en-US" altLang="zh-TW" dirty="0">
                <a:effectLst/>
              </a:rPr>
              <a:t>,</a:t>
            </a:r>
            <a:r>
              <a:rPr lang="zh-TW" altLang="en-US" dirty="0">
                <a:effectLst/>
              </a:rPr>
              <a:t>停用</a:t>
            </a:r>
            <a:r>
              <a:rPr lang="en-US" altLang="zh-TW" dirty="0">
                <a:effectLst/>
              </a:rPr>
              <a:t>)</a:t>
            </a:r>
            <a:r>
              <a:rPr lang="zh-TW" altLang="en-US" dirty="0">
                <a:effectLst/>
              </a:rPr>
              <a:t>，共識機制為</a:t>
            </a:r>
            <a:r>
              <a:rPr lang="en-US" altLang="zh-TW" dirty="0" err="1">
                <a:effectLst/>
              </a:rPr>
              <a:t>PoW</a:t>
            </a:r>
            <a:r>
              <a:rPr lang="zh-TW" altLang="en-US" dirty="0">
                <a:effectLst/>
              </a:rPr>
              <a:t>，</a:t>
            </a:r>
            <a:r>
              <a:rPr lang="en-US" altLang="zh-TW" dirty="0" err="1">
                <a:effectLst/>
              </a:rPr>
              <a:t>networkid</a:t>
            </a:r>
            <a:r>
              <a:rPr lang="en-US" altLang="zh-TW" dirty="0">
                <a:effectLst/>
              </a:rPr>
              <a:t> : 2</a:t>
            </a:r>
            <a:r>
              <a:rPr lang="zh-TW" altLang="en-US" dirty="0">
                <a:effectLst/>
              </a:rPr>
              <a:t>。</a:t>
            </a:r>
            <a:endParaRPr lang="en-US" altLang="zh-TW" dirty="0">
              <a:effectLst/>
            </a:endParaRPr>
          </a:p>
          <a:p>
            <a:r>
              <a:rPr lang="en-US" altLang="zh-TW" dirty="0" err="1">
                <a:effectLst/>
              </a:rPr>
              <a:t>Ropsten</a:t>
            </a:r>
            <a:br>
              <a:rPr lang="zh-TW" altLang="en-US" dirty="0"/>
            </a:br>
            <a:r>
              <a:rPr lang="en-US" altLang="zh-TW" dirty="0">
                <a:effectLst/>
              </a:rPr>
              <a:t>(</a:t>
            </a:r>
            <a:r>
              <a:rPr lang="zh-TW" altLang="en-US" dirty="0">
                <a:effectLst/>
              </a:rPr>
              <a:t>測試網路</a:t>
            </a:r>
            <a:r>
              <a:rPr lang="en-US" altLang="zh-TW" dirty="0">
                <a:effectLst/>
              </a:rPr>
              <a:t>)</a:t>
            </a:r>
            <a:r>
              <a:rPr lang="zh-TW" altLang="en-US" dirty="0">
                <a:effectLst/>
              </a:rPr>
              <a:t>，共識機制為</a:t>
            </a:r>
            <a:r>
              <a:rPr lang="en-US" altLang="zh-TW" dirty="0" err="1">
                <a:effectLst/>
              </a:rPr>
              <a:t>PoW</a:t>
            </a:r>
            <a:r>
              <a:rPr lang="zh-TW" altLang="en-US" dirty="0">
                <a:effectLst/>
              </a:rPr>
              <a:t>，</a:t>
            </a:r>
            <a:r>
              <a:rPr lang="en-US" altLang="zh-TW" dirty="0" err="1">
                <a:effectLst/>
              </a:rPr>
              <a:t>newworkid</a:t>
            </a:r>
            <a:r>
              <a:rPr lang="en-US" altLang="zh-TW" dirty="0">
                <a:effectLst/>
              </a:rPr>
              <a:t> : 3</a:t>
            </a:r>
            <a:r>
              <a:rPr lang="zh-TW" altLang="en-US" dirty="0">
                <a:effectLst/>
              </a:rPr>
              <a:t>。</a:t>
            </a:r>
            <a:endParaRPr lang="en-US" altLang="zh-TW" dirty="0">
              <a:effectLst/>
            </a:endParaRPr>
          </a:p>
          <a:p>
            <a:r>
              <a:rPr lang="en-US" altLang="zh-TW" dirty="0" err="1">
                <a:effectLst/>
              </a:rPr>
              <a:t>Rinkeby</a:t>
            </a:r>
            <a:r>
              <a:rPr lang="zh-TW" altLang="en-US" dirty="0">
                <a:effectLst/>
              </a:rPr>
              <a:t>（測試網路）</a:t>
            </a:r>
            <a:br>
              <a:rPr lang="zh-TW" altLang="en-US" dirty="0"/>
            </a:br>
            <a:r>
              <a:rPr lang="zh-TW" altLang="en-US" dirty="0">
                <a:effectLst/>
              </a:rPr>
              <a:t>共識機制為</a:t>
            </a:r>
            <a:r>
              <a:rPr lang="en-US" altLang="zh-TW" dirty="0" err="1">
                <a:effectLst/>
              </a:rPr>
              <a:t>PoA</a:t>
            </a:r>
            <a:r>
              <a:rPr lang="zh-TW" altLang="en-US" dirty="0">
                <a:effectLst/>
              </a:rPr>
              <a:t>，</a:t>
            </a:r>
            <a:r>
              <a:rPr lang="en-US" altLang="zh-TW" dirty="0" err="1">
                <a:effectLst/>
              </a:rPr>
              <a:t>networkid</a:t>
            </a:r>
            <a:r>
              <a:rPr lang="en-US" altLang="zh-TW" dirty="0">
                <a:effectLst/>
              </a:rPr>
              <a:t> : 4</a:t>
            </a:r>
            <a:r>
              <a:rPr lang="zh-TW" altLang="en-US" dirty="0">
                <a:effectLst/>
              </a:rPr>
              <a:t>。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</a:rPr>
              <a:t>Private</a:t>
            </a:r>
            <a:r>
              <a:rPr lang="zh-TW" altLang="en-US" dirty="0">
                <a:effectLst/>
              </a:rPr>
              <a:t>（私有網路）</a:t>
            </a:r>
            <a:br>
              <a:rPr lang="zh-TW" altLang="en-US" dirty="0"/>
            </a:br>
            <a:r>
              <a:rPr lang="zh-TW" altLang="en-US" dirty="0">
                <a:effectLst/>
              </a:rPr>
              <a:t>共識機制為</a:t>
            </a:r>
            <a:r>
              <a:rPr lang="en-US" altLang="zh-TW" dirty="0" err="1">
                <a:effectLst/>
              </a:rPr>
              <a:t>PoA</a:t>
            </a:r>
            <a:r>
              <a:rPr lang="zh-TW" altLang="en-US" dirty="0">
                <a:effectLst/>
              </a:rPr>
              <a:t>，</a:t>
            </a:r>
            <a:r>
              <a:rPr lang="en-US" altLang="zh-TW" dirty="0" err="1">
                <a:effectLst/>
              </a:rPr>
              <a:t>networkid</a:t>
            </a:r>
            <a:r>
              <a:rPr lang="en-US" altLang="zh-TW" dirty="0">
                <a:effectLst/>
              </a:rPr>
              <a:t> : </a:t>
            </a:r>
            <a:r>
              <a:rPr lang="zh-TW" altLang="en-US" dirty="0">
                <a:effectLst/>
              </a:rPr>
              <a:t>自訂。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294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Hant" altLang="en-US" dirty="0">
                <a:sym typeface="Calibri"/>
              </a:rPr>
              <a:t>設置測試網</a:t>
            </a:r>
            <a:r>
              <a:rPr lang="zh-TW" altLang="en-US" dirty="0">
                <a:sym typeface="Calibri"/>
              </a:rPr>
              <a:t>路</a:t>
            </a:r>
            <a:endParaRPr lang="zh-Hant" altLang="en-US" dirty="0">
              <a:sym typeface="Calibri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838200" y="1835785"/>
            <a:ext cx="10515599" cy="43513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121900" tIns="121900" rIns="121900" bIns="121900" rtlCol="0" anchor="t" anchorCtr="0">
            <a:noAutofit/>
          </a:bodyPr>
          <a:lstStyle/>
          <a:p>
            <a:pPr marL="457200" indent="-228600">
              <a:spcBef>
                <a:spcPts val="0"/>
              </a:spcBef>
            </a:pPr>
            <a:r>
              <a:rPr lang="zh-Hant" dirty="0">
                <a:sym typeface="Calibri"/>
              </a:rPr>
              <a:t>$ geth --</a:t>
            </a:r>
            <a:r>
              <a:rPr lang="zh-Hant" dirty="0"/>
              <a:t>testnet </a:t>
            </a:r>
            <a:r>
              <a:rPr lang="zh-Hant" dirty="0">
                <a:sym typeface="Calibri"/>
              </a:rPr>
              <a:t>--nodiscover --maxpeers</a:t>
            </a:r>
          </a:p>
          <a:p>
            <a:pPr marL="457200" indent="-228600">
              <a:spcBef>
                <a:spcPts val="0"/>
              </a:spcBef>
            </a:pPr>
            <a:endParaRPr dirty="0">
              <a:sym typeface="Calibri"/>
            </a:endParaRPr>
          </a:p>
          <a:p>
            <a:pPr marL="457200" indent="-228600">
              <a:spcBef>
                <a:spcPts val="0"/>
              </a:spcBef>
            </a:pPr>
            <a:r>
              <a:rPr lang="en-US" altLang="zh-Hant" dirty="0">
                <a:sym typeface="Calibri"/>
              </a:rPr>
              <a:t>Flags</a:t>
            </a:r>
            <a:endParaRPr lang="zh-Hant" dirty="0">
              <a:sym typeface="Calibri"/>
            </a:endParaRPr>
          </a:p>
          <a:p>
            <a:pPr marL="457200" indent="-228600">
              <a:spcBef>
                <a:spcPts val="0"/>
              </a:spcBef>
            </a:pPr>
            <a:r>
              <a:rPr lang="zh-Hant" dirty="0">
                <a:sym typeface="Calibri"/>
              </a:rPr>
              <a:t>-- nodiscover （確保您的節點不會被未手動添加您的人發現。）</a:t>
            </a:r>
          </a:p>
          <a:p>
            <a:pPr marL="457200" indent="-228600">
              <a:spcBef>
                <a:spcPts val="0"/>
              </a:spcBef>
            </a:pPr>
            <a:r>
              <a:rPr lang="zh-Hant" dirty="0">
                <a:sym typeface="Calibri"/>
              </a:rPr>
              <a:t>-- </a:t>
            </a:r>
            <a:r>
              <a:rPr lang="zh-Hant" dirty="0" err="1">
                <a:sym typeface="Calibri"/>
              </a:rPr>
              <a:t>maxpeers </a:t>
            </a:r>
            <a:r>
              <a:rPr lang="zh-Hant" dirty="0">
                <a:sym typeface="Calibri"/>
              </a:rPr>
              <a:t>(你想要連接到你的私有鏈的對等點的數量。設置為 0)</a:t>
            </a:r>
          </a:p>
          <a:p>
            <a:pPr marL="457200" indent="-228600">
              <a:spcBef>
                <a:spcPts val="0"/>
              </a:spcBef>
            </a:pPr>
            <a:r>
              <a:rPr lang="zh-Hant" dirty="0">
                <a:sym typeface="Calibri"/>
              </a:rPr>
              <a:t>--gasprice （0 使合</a:t>
            </a:r>
            <a:r>
              <a:rPr lang="zh-TW" altLang="en-US" dirty="0">
                <a:sym typeface="Calibri"/>
              </a:rPr>
              <a:t>約</a:t>
            </a:r>
            <a:r>
              <a:rPr lang="zh-Hant" dirty="0">
                <a:sym typeface="Calibri"/>
              </a:rPr>
              <a:t>負擔得起）</a:t>
            </a:r>
          </a:p>
          <a:p>
            <a:pPr marL="457200" indent="-228600">
              <a:spcBef>
                <a:spcPts val="0"/>
              </a:spcBef>
            </a:pPr>
            <a:r>
              <a:rPr lang="zh-Hant" dirty="0">
                <a:sym typeface="Calibri"/>
              </a:rPr>
              <a:t>--port（網</a:t>
            </a:r>
            <a:r>
              <a:rPr lang="zh-TW" altLang="en-US" dirty="0">
                <a:sym typeface="Calibri"/>
              </a:rPr>
              <a:t>路</a:t>
            </a:r>
            <a:r>
              <a:rPr lang="zh-Hant" dirty="0">
                <a:sym typeface="Calibri"/>
              </a:rPr>
              <a:t>監聽端口。0 表示隨機）</a:t>
            </a:r>
          </a:p>
          <a:p>
            <a:pPr marL="457200" indent="-228600">
              <a:spcBef>
                <a:spcPts val="0"/>
              </a:spcBef>
            </a:pPr>
            <a:r>
              <a:rPr lang="zh-Hant" dirty="0">
                <a:sym typeface="Calibri"/>
              </a:rPr>
              <a:t>-- datadir （你的私有鏈</a:t>
            </a:r>
            <a:r>
              <a:rPr lang="zh-TW" altLang="en-US" dirty="0">
                <a:sym typeface="Calibri"/>
              </a:rPr>
              <a:t>資料</a:t>
            </a:r>
            <a:r>
              <a:rPr lang="zh-Hant" dirty="0">
                <a:sym typeface="Calibri"/>
              </a:rPr>
              <a:t>將被</a:t>
            </a:r>
            <a:r>
              <a:rPr lang="zh-TW" altLang="en-US" dirty="0">
                <a:sym typeface="Calibri"/>
              </a:rPr>
              <a:t>儲存</a:t>
            </a:r>
            <a:r>
              <a:rPr lang="zh-Hant" dirty="0">
                <a:sym typeface="Calibri"/>
              </a:rPr>
              <a:t>的</a:t>
            </a:r>
            <a:r>
              <a:rPr lang="zh-TW" altLang="en-US" dirty="0">
                <a:sym typeface="Calibri"/>
              </a:rPr>
              <a:t>資料</a:t>
            </a:r>
            <a:r>
              <a:rPr lang="zh-Hant" dirty="0">
                <a:sym typeface="Calibri"/>
              </a:rPr>
              <a:t>目錄。應該與以太坊公鏈文件夾不同）</a:t>
            </a:r>
          </a:p>
          <a:p>
            <a:pPr marL="457200" indent="-228600">
              <a:spcBef>
                <a:spcPts val="0"/>
              </a:spcBef>
            </a:pPr>
            <a:r>
              <a:rPr lang="zh-Hant" dirty="0">
                <a:sym typeface="Calibri"/>
              </a:rPr>
              <a:t>不要使用已棄用的 –genesis </a:t>
            </a:r>
            <a:r>
              <a:rPr lang="en-US" altLang="zh-Hant" dirty="0">
                <a:sym typeface="Calibri"/>
              </a:rPr>
              <a:t>Flag</a:t>
            </a:r>
            <a:endParaRPr lang="zh-Hant" dirty="0">
              <a:sym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石板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Words>2246</Words>
  <Application>Microsoft Office PowerPoint</Application>
  <PresentationFormat>寬螢幕</PresentationFormat>
  <Paragraphs>249</Paragraphs>
  <Slides>35</Slides>
  <Notes>34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4" baseType="lpstr">
      <vt:lpstr>微軟正黑體</vt:lpstr>
      <vt:lpstr>新細明體</vt:lpstr>
      <vt:lpstr>Arial</vt:lpstr>
      <vt:lpstr>Calibri</vt:lpstr>
      <vt:lpstr>Calisto MT</vt:lpstr>
      <vt:lpstr>Consolas</vt:lpstr>
      <vt:lpstr>Trebuchet MS</vt:lpstr>
      <vt:lpstr>Wingdings 2</vt:lpstr>
      <vt:lpstr>石板</vt:lpstr>
      <vt:lpstr>Ethereum &amp; Geth</vt:lpstr>
      <vt:lpstr>Ethereum（以太坊）</vt:lpstr>
      <vt:lpstr>Ether</vt:lpstr>
      <vt:lpstr>交易和消息</vt:lpstr>
      <vt:lpstr>Geth Download</vt:lpstr>
      <vt:lpstr>預設 JSON-RPC 端點</vt:lpstr>
      <vt:lpstr>編譯器</vt:lpstr>
      <vt:lpstr>網路類型</vt:lpstr>
      <vt:lpstr>設置測試網路</vt:lpstr>
      <vt:lpstr>設置測試網絡</vt:lpstr>
      <vt:lpstr>Augur Dapp 演示</vt:lpstr>
      <vt:lpstr>Geth 控制台</vt:lpstr>
      <vt:lpstr>Starting geth</vt:lpstr>
      <vt:lpstr>使用 Geth 管理帳戶</vt:lpstr>
      <vt:lpstr>你可以做什麼</vt:lpstr>
      <vt:lpstr>創建新帳戶</vt:lpstr>
      <vt:lpstr>列出所有現有帳戶</vt:lpstr>
      <vt:lpstr>顯示主要帳戶地址</vt:lpstr>
      <vt:lpstr>將多個 Wei 轉換為不同的單位</vt:lpstr>
      <vt:lpstr>檢查賬戶餘額</vt:lpstr>
      <vt:lpstr>使用 JavaScript 函數打印所有餘額</vt:lpstr>
      <vt:lpstr>發送以太幣</vt:lpstr>
      <vt:lpstr>挖礦</vt:lpstr>
      <vt:lpstr>工作證明</vt:lpstr>
      <vt:lpstr>Ethash</vt:lpstr>
      <vt:lpstr>困難</vt:lpstr>
      <vt:lpstr>礦工</vt:lpstr>
      <vt:lpstr>Ethash DAG（有向無環圖）</vt:lpstr>
      <vt:lpstr>Ethash DAG</vt:lpstr>
      <vt:lpstr>用geth挖礦</vt:lpstr>
      <vt:lpstr>塊中的額外數據</vt:lpstr>
      <vt:lpstr>開始挖礦</vt:lpstr>
      <vt:lpstr>挖掘資訊異常</vt:lpstr>
      <vt:lpstr>花費gas</vt:lpstr>
      <vt:lpstr>檢查塊頭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楊冠彥</dc:creator>
  <cp:lastModifiedBy>楊冠彥</cp:lastModifiedBy>
  <cp:revision>85</cp:revision>
  <dcterms:created xsi:type="dcterms:W3CDTF">2022-03-08T07:22:40Z</dcterms:created>
  <dcterms:modified xsi:type="dcterms:W3CDTF">2022-03-18T11:19:42Z</dcterms:modified>
</cp:coreProperties>
</file>