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3"/>
  </p:notesMasterIdLst>
  <p:sldIdLst>
    <p:sldId id="256" r:id="rId2"/>
    <p:sldId id="321" r:id="rId3"/>
    <p:sldId id="257" r:id="rId4"/>
    <p:sldId id="322" r:id="rId5"/>
    <p:sldId id="329" r:id="rId6"/>
    <p:sldId id="330" r:id="rId7"/>
    <p:sldId id="331" r:id="rId8"/>
    <p:sldId id="323" r:id="rId9"/>
    <p:sldId id="324" r:id="rId10"/>
    <p:sldId id="325" r:id="rId11"/>
    <p:sldId id="326" r:id="rId12"/>
    <p:sldId id="327" r:id="rId13"/>
    <p:sldId id="328" r:id="rId14"/>
    <p:sldId id="363" r:id="rId15"/>
    <p:sldId id="364" r:id="rId16"/>
    <p:sldId id="365" r:id="rId17"/>
    <p:sldId id="306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7" r:id="rId30"/>
    <p:sldId id="388" r:id="rId31"/>
    <p:sldId id="31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66C5C-8AD1-4D16-B17B-BC5BA1FA419C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59C14-D0D6-468B-856C-BC331A9A03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32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EA10-3388-4CC5-84C6-8269BAD7AB72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06B366-1CFA-4CDC-AA3C-CFBD5C3DC2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58" t="10085" r="9429" b="16439"/>
          <a:stretch/>
        </p:blipFill>
        <p:spPr>
          <a:xfrm>
            <a:off x="11334107" y="3600"/>
            <a:ext cx="857893" cy="352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D90AFC-FCD2-412E-B5E8-C55BC2E007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7B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07" y="0"/>
            <a:ext cx="792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990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187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4843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999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728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95742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ED5-612E-4736-AF6B-94888ED9F30A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163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BE0E-7D7E-4D4D-97CF-627B7866323B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9820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6D0E-0B5B-4FC6-8471-91C5DB0AB800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1773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549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CD42-22D1-4482-89A5-EBD554497211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50A0-B4DD-450E-AB47-CC3131660F27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54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0AEA-87CB-4D91-8BDF-21D6CBE3FFF8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4B39-CE4F-4CFA-ABB9-FB118D4DCCB1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8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90ACBE-DBCC-4C77-BDB8-C4CA6DAD65F4}" type="datetime1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22F904-9314-4AD7-A133-110FD985FF0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B661A3-2EEE-43D2-8043-C8DE04F7B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58" t="10085" r="9429" b="16439"/>
          <a:stretch/>
        </p:blipFill>
        <p:spPr>
          <a:xfrm>
            <a:off x="11334107" y="3600"/>
            <a:ext cx="857893" cy="352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638CECF-35CE-4C6D-8720-A6EF302533F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duotone>
              <a:prstClr val="black"/>
              <a:srgbClr val="7B89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07" y="0"/>
            <a:ext cx="792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Gill Sans MT" panose="020B0502020104020203" pitchFamily="34" charset="0"/>
          <a:ea typeface="華康徽宗宮體 Std W5" panose="03000500000000000000" pitchFamily="66" charset="-120"/>
          <a:cs typeface="Gill Sans MT" panose="020B05020201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 baseline="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Gill Sans MT" panose="020B0502020104020203" pitchFamily="34" charset="0"/>
          <a:ea typeface="華康徽宗宮體 Std W5" panose="03000500000000000000" pitchFamily="66" charset="-12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baseline="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Gill Sans MT" panose="020B0502020104020203" pitchFamily="34" charset="0"/>
          <a:ea typeface="華康徽宗宮體 Std W5" panose="03000500000000000000" pitchFamily="66" charset="-12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baseline="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Gill Sans MT" panose="020B0502020104020203" pitchFamily="34" charset="0"/>
          <a:ea typeface="華康徽宗宮體 Std W5" panose="03000500000000000000" pitchFamily="66" charset="-12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 baseline="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Gill Sans MT" panose="020B0502020104020203" pitchFamily="34" charset="0"/>
          <a:ea typeface="華康徽宗宮體 Std W5" panose="03000500000000000000" pitchFamily="66" charset="-12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 baseline="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Gill Sans MT" panose="020B0502020104020203" pitchFamily="34" charset="0"/>
          <a:ea typeface="華康徽宗宮體 Std W5" panose="03000500000000000000" pitchFamily="66" charset="-12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7660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01E1BA-194B-43C9-AD45-85B32F22CDF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Network &amp; TCP/IP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CAA6C-F6C3-4432-9E96-238949B1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81" y="3429000"/>
            <a:ext cx="3876793" cy="289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74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1774F-6F23-49FF-AE35-6E1FA45F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4DD03-EA02-4B2A-A996-CA36DED9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ED2F68-5A45-4BF3-A343-CDCE1CD4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9BE70-D668-4AF2-86B9-62B7435E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47850"/>
            <a:ext cx="10010775" cy="50101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D25F7BF-8F96-4D7E-A7E7-A6143B0EFEB4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w Cen MT" panose="020B0602020104020603" pitchFamily="34" charset="0"/>
                <a:ea typeface="華康徽宗宮體 Std W5" panose="03000500000000000000" pitchFamily="66" charset="-120"/>
                <a:cs typeface="華康徽宗宮體 Std W5" panose="03000500000000000000" pitchFamily="66" charset="-12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通訊服務和應用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1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049C2-98D9-4658-9B72-D20BDEE0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3F45CD-0214-4B1A-9729-C42E4F68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C9ACFC-FF74-472C-AB98-7824BCD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C6DF4-855D-4F2E-821F-497938DD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71650"/>
            <a:ext cx="11087100" cy="50863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A78D5E5-4DFB-41A3-8BC5-B8E19105EBF0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w Cen MT" panose="020B0602020104020603" pitchFamily="34" charset="0"/>
                <a:ea typeface="華康徽宗宮體 Std W5" panose="03000500000000000000" pitchFamily="66" charset="-120"/>
                <a:cs typeface="華康徽宗宮體 Std W5" panose="03000500000000000000" pitchFamily="66" charset="-12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通訊服務和應用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75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35073-BB7E-40AA-82DB-B4789A72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65FF75-46D8-419A-9515-0E7E8001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7362F6-51B2-4626-A7D4-B5606E02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752600"/>
            <a:ext cx="11039475" cy="510540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17815D4-0E9E-4F23-B9AB-ACDF535E30A5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w Cen MT" panose="020B0602020104020603" pitchFamily="34" charset="0"/>
                <a:ea typeface="華康徽宗宮體 Std W5" panose="03000500000000000000" pitchFamily="66" charset="-120"/>
                <a:cs typeface="華康徽宗宮體 Std W5" panose="03000500000000000000" pitchFamily="66" charset="-12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通訊服務和應用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00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DDBA2-65D5-4DB5-9BF5-FB65F53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網路拓樸</a:t>
            </a:r>
            <a:r>
              <a:rPr lang="en-US" altLang="zh-TW" dirty="0"/>
              <a:t>(Topology)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943FA-9435-4AD8-8EA4-F9EBA636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網路拓樸</a:t>
            </a:r>
            <a:r>
              <a:rPr lang="en-US" altLang="zh-TW" sz="2400" dirty="0"/>
              <a:t>(topology)</a:t>
            </a:r>
            <a:r>
              <a:rPr lang="zh-TW" altLang="en-US" sz="2400" dirty="0"/>
              <a:t>指的是網路上各裝置實際連接的方式。</a:t>
            </a:r>
            <a:endParaRPr lang="en-US" altLang="zh-TW" sz="2400" dirty="0"/>
          </a:p>
          <a:p>
            <a:r>
              <a:rPr lang="zh-TW" altLang="en-US" sz="2400" dirty="0"/>
              <a:t>星狀</a:t>
            </a:r>
            <a:endParaRPr lang="en-US" altLang="zh-TW" sz="2400" dirty="0"/>
          </a:p>
          <a:p>
            <a:r>
              <a:rPr lang="zh-TW" altLang="en-US" sz="2400" dirty="0"/>
              <a:t>環狀</a:t>
            </a:r>
            <a:endParaRPr lang="en-US" altLang="zh-TW" sz="2400" dirty="0"/>
          </a:p>
          <a:p>
            <a:r>
              <a:rPr lang="zh-TW" altLang="en-US" sz="2400" dirty="0"/>
              <a:t>匯流排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E014E0-E6B1-4F0E-990E-88F37503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7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21323-EC93-4C9E-80A4-67F853C3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星狀</a:t>
            </a:r>
            <a:r>
              <a:rPr lang="en-US" altLang="zh-TW" dirty="0"/>
              <a:t>(star)</a:t>
            </a:r>
            <a:r>
              <a:rPr lang="zh-TW" altLang="en-US" dirty="0"/>
              <a:t>拓樸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25B45-1E8B-4114-A230-9D9C6800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BAEC5A-9AA9-44EF-B695-867D7003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A3A4A1-4108-4180-84DF-7E68F540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823557"/>
            <a:ext cx="67627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F19D-5124-4D2C-9209-8A2B559C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</a:t>
            </a:r>
            <a:r>
              <a:rPr lang="en-US" altLang="zh-TW" dirty="0"/>
              <a:t>(ring)</a:t>
            </a:r>
            <a:r>
              <a:rPr lang="zh-TW" altLang="en-US" dirty="0"/>
              <a:t>拓樸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974AB-F999-4D1F-B1F4-3832C382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0D5E83-EF58-4232-9B84-18CD22DF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E2DAE-D83A-464D-BC6F-36BA58F3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26320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4F85B-B747-43D0-B401-0DF8BE63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匯流排</a:t>
            </a:r>
            <a:r>
              <a:rPr lang="en-US" altLang="zh-TW" dirty="0"/>
              <a:t>(bus)</a:t>
            </a:r>
            <a:r>
              <a:rPr lang="zh-TW" altLang="en-US" dirty="0"/>
              <a:t>拓樸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7135D-42C9-4B7A-BD73-3C5CC897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B4CD9-3EDB-4D91-B0E2-5F9F9AE6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EB838F-DBBC-4D96-A47B-A0AC27F9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77212"/>
            <a:ext cx="7315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69C44-C6A7-4AC3-9AA3-CEA180E3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4CAEC0-A260-4074-9787-A2F11C61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altLang="zh-TW" dirty="0"/>
              <a:t>OSI  DoD vs</a:t>
            </a:r>
            <a:r>
              <a:rPr lang="zh-TW" altLang="en-US" dirty="0"/>
              <a:t> </a:t>
            </a:r>
            <a:r>
              <a:rPr lang="en-US" altLang="zh-TW" dirty="0"/>
              <a:t>TCP/IP</a:t>
            </a:r>
            <a:endParaRPr lang="zh-TW" altLang="en-US" dirty="0"/>
          </a:p>
        </p:txBody>
      </p:sp>
      <p:pic>
        <p:nvPicPr>
          <p:cNvPr id="1026" name="Picture 2" descr="https://lh3.googleusercontent.com/-DYnm7cUwnMs/WO9TVSxg3pI/AAAAAAAL4ww/C-kbTeFkRj8/s0/phpkLDXIe.png">
            <a:extLst>
              <a:ext uri="{FF2B5EF4-FFF2-40B4-BE49-F238E27FC236}">
                <a16:creationId xmlns:a16="http://schemas.microsoft.com/office/drawing/2014/main" id="{91B124A1-64E2-42F4-8A0D-E13373A8B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5"/>
          <a:stretch/>
        </p:blipFill>
        <p:spPr bwMode="auto">
          <a:xfrm>
            <a:off x="871151" y="1546328"/>
            <a:ext cx="10449699" cy="52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CB1139-F4B1-4D5D-8075-FFF913FA8EC5}"/>
              </a:ext>
            </a:extLst>
          </p:cNvPr>
          <p:cNvSpPr/>
          <p:nvPr/>
        </p:nvSpPr>
        <p:spPr>
          <a:xfrm>
            <a:off x="482885" y="1448656"/>
            <a:ext cx="11116639" cy="3863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79773-C748-4ADB-80B7-C79690CF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Three-way handshake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8033D-DCE3-4EE7-8DBE-83785EE9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F01C17-6F6E-41F1-B7CC-8035DC06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278210-2E95-4C5B-87BB-CA8455E8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6" t="10719" r="26355" b="15555"/>
          <a:stretch/>
        </p:blipFill>
        <p:spPr>
          <a:xfrm>
            <a:off x="2686090" y="1732449"/>
            <a:ext cx="6809172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B7B2F-968B-4233-A34E-DCD7DE8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工作模式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4FD3-975E-4BAB-A0DC-5937045B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建立</a:t>
            </a:r>
            <a:r>
              <a:rPr lang="en-US" altLang="zh-TW" sz="2400" dirty="0"/>
              <a:t>TCP</a:t>
            </a:r>
            <a:r>
              <a:rPr lang="zh-TW" altLang="en-US" sz="2400" dirty="0"/>
              <a:t>服務器端和</a:t>
            </a:r>
            <a:r>
              <a:rPr lang="en-US" altLang="zh-TW" sz="2400" dirty="0"/>
              <a:t>TCP</a:t>
            </a:r>
            <a:r>
              <a:rPr lang="zh-TW" altLang="en-US" sz="2400" dirty="0"/>
              <a:t>客戶端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服務器端：</a:t>
            </a:r>
            <a:r>
              <a:rPr lang="en-US" altLang="zh-TW" sz="2400" dirty="0" err="1"/>
              <a:t>netwox</a:t>
            </a:r>
            <a:r>
              <a:rPr lang="en-US" altLang="zh-TW" sz="2400" dirty="0"/>
              <a:t> 89 –P 80</a:t>
            </a:r>
          </a:p>
          <a:p>
            <a:r>
              <a:rPr lang="zh-TW" altLang="en-US" sz="2400" dirty="0"/>
              <a:t>客戶端：</a:t>
            </a:r>
            <a:r>
              <a:rPr lang="en-US" altLang="zh-TW" sz="2400" dirty="0" err="1"/>
              <a:t>netwox</a:t>
            </a:r>
            <a:r>
              <a:rPr lang="en-US" altLang="zh-TW" sz="2400" dirty="0"/>
              <a:t> 87 –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192.168.56.101 –p 80 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749FD-797A-4F29-ABEB-D0EE53B4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4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668621-DFD9-4D6C-B6B3-50809513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A81047-2EDE-4368-8485-0E77FF97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Who am I?</a:t>
            </a:r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2E61B7-50CE-4084-8CDC-2CB6FA58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Ian</a:t>
            </a:r>
          </a:p>
          <a:p>
            <a:r>
              <a:rPr lang="en-US" altLang="zh-TW" sz="2400" dirty="0"/>
              <a:t>Department</a:t>
            </a:r>
            <a:r>
              <a:rPr lang="zh-TW" altLang="en-US" sz="2400" dirty="0"/>
              <a:t>：東華大學資管系</a:t>
            </a:r>
            <a:r>
              <a:rPr lang="en-US" altLang="zh-TW" sz="2400" dirty="0"/>
              <a:t>(NDHU IM)</a:t>
            </a:r>
          </a:p>
          <a:p>
            <a:r>
              <a:rPr lang="en-US" altLang="zh-TW" sz="2400" dirty="0"/>
              <a:t>Grade</a:t>
            </a:r>
            <a:r>
              <a:rPr lang="zh-TW" altLang="en-US" sz="2400" dirty="0"/>
              <a:t>：大四</a:t>
            </a:r>
            <a:r>
              <a:rPr lang="en-US" altLang="zh-TW" sz="2400" dirty="0"/>
              <a:t>(Senior)</a:t>
            </a:r>
          </a:p>
          <a:p>
            <a:endParaRPr lang="en-US" altLang="zh-TW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F42E9F-C557-4822-ACAB-67FACD8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83" y="1690688"/>
            <a:ext cx="4038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B7B2F-968B-4233-A34E-DCD7DE8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工作模式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4FD3-975E-4BAB-A0DC-5937045B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2.</a:t>
            </a:r>
            <a:r>
              <a:rPr lang="zh-TW" altLang="en-US" sz="2400" dirty="0"/>
              <a:t>建立遠端操作的</a:t>
            </a:r>
            <a:r>
              <a:rPr lang="en-US" altLang="zh-TW" sz="2400" dirty="0"/>
              <a:t>TCP</a:t>
            </a:r>
            <a:r>
              <a:rPr lang="zh-TW" altLang="en-US" sz="2400" dirty="0"/>
              <a:t>服務器端和</a:t>
            </a:r>
            <a:r>
              <a:rPr lang="en-US" altLang="zh-TW" sz="2400" dirty="0"/>
              <a:t>TCP</a:t>
            </a:r>
            <a:r>
              <a:rPr lang="zh-TW" altLang="en-US" sz="2400" dirty="0"/>
              <a:t>客戶端</a:t>
            </a:r>
            <a:endParaRPr lang="en-US" altLang="zh-TW" sz="2400" dirty="0"/>
          </a:p>
          <a:p>
            <a:r>
              <a:rPr lang="en-US" altLang="zh-TW" sz="2400" dirty="0"/>
              <a:t>A(TCP</a:t>
            </a:r>
            <a:r>
              <a:rPr lang="zh-TW" altLang="en-US" sz="2400" dirty="0"/>
              <a:t>遠端服務器端</a:t>
            </a:r>
            <a:r>
              <a:rPr lang="en-US" altLang="zh-TW" sz="2400" dirty="0"/>
              <a:t>):192.168.56.101</a:t>
            </a:r>
          </a:p>
          <a:p>
            <a:r>
              <a:rPr lang="en-US" altLang="zh-TW" sz="2400" dirty="0"/>
              <a:t>B(TCP</a:t>
            </a:r>
            <a:r>
              <a:rPr lang="zh-TW" altLang="en-US" sz="2400" dirty="0"/>
              <a:t>客戶端</a:t>
            </a:r>
            <a:r>
              <a:rPr lang="en-US" altLang="zh-TW" sz="2400" dirty="0"/>
              <a:t>):192.168.56.103</a:t>
            </a:r>
          </a:p>
          <a:p>
            <a:endParaRPr lang="en-US" altLang="zh-TW" sz="2400" dirty="0"/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遠端服務器端：</a:t>
            </a:r>
            <a:r>
              <a:rPr lang="en-US" altLang="zh-TW" sz="2400" dirty="0" err="1"/>
              <a:t>netwox</a:t>
            </a:r>
            <a:r>
              <a:rPr lang="en-US" altLang="zh-TW" sz="2400" dirty="0"/>
              <a:t> 93 -P 7615</a:t>
            </a:r>
          </a:p>
          <a:p>
            <a:r>
              <a:rPr lang="en-US" altLang="zh-TW" sz="2400" dirty="0"/>
              <a:t>ifconfig</a:t>
            </a:r>
          </a:p>
          <a:p>
            <a:endParaRPr lang="en-US" altLang="zh-TW" sz="2400" dirty="0"/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客戶端連接服務器端，執行</a:t>
            </a:r>
            <a:r>
              <a:rPr lang="en-US" altLang="zh-TW" sz="2400" dirty="0"/>
              <a:t>ifconfig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36900" indent="0">
              <a:buNone/>
            </a:pPr>
            <a:r>
              <a:rPr lang="en-US" altLang="zh-TW" sz="2400" dirty="0" err="1"/>
              <a:t>netwox</a:t>
            </a:r>
            <a:r>
              <a:rPr lang="en-US" altLang="zh-TW" sz="2400" dirty="0"/>
              <a:t> 94 -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192.168.56.101 -p 7615 -c “/bin/</a:t>
            </a:r>
            <a:r>
              <a:rPr lang="en-US" altLang="zh-TW" sz="2400" dirty="0" err="1"/>
              <a:t>sh</a:t>
            </a:r>
            <a:r>
              <a:rPr lang="en-US" altLang="zh-TW" sz="2400" dirty="0"/>
              <a:t> -c ifconfig” 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749FD-797A-4F29-ABEB-D0EE53B4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2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B7B2F-968B-4233-A34E-DCD7DE8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工作模式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4FD3-975E-4BAB-A0DC-5937045B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6010"/>
            <a:ext cx="10353762" cy="529423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建立</a:t>
            </a:r>
            <a:r>
              <a:rPr lang="en-US" altLang="zh-TW" sz="2400" dirty="0"/>
              <a:t>TCP</a:t>
            </a:r>
            <a:r>
              <a:rPr lang="zh-TW" altLang="en-US" sz="2400" dirty="0"/>
              <a:t>遠端客戶端</a:t>
            </a:r>
            <a:r>
              <a:rPr lang="en-US" altLang="zh-TW" sz="2400" dirty="0"/>
              <a:t>(</a:t>
            </a:r>
            <a:r>
              <a:rPr lang="zh-TW" altLang="en-US" sz="2400" dirty="0"/>
              <a:t>下載文件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A(TCP</a:t>
            </a:r>
            <a:r>
              <a:rPr lang="zh-TW" altLang="en-US" sz="2400" dirty="0"/>
              <a:t>遠端服務器端</a:t>
            </a:r>
            <a:r>
              <a:rPr lang="en-US" altLang="zh-TW" sz="2400" dirty="0"/>
              <a:t>):192.168.56.101</a:t>
            </a:r>
          </a:p>
          <a:p>
            <a:r>
              <a:rPr lang="en-US" altLang="zh-TW" sz="2400" dirty="0"/>
              <a:t>B(TCP</a:t>
            </a:r>
            <a:r>
              <a:rPr lang="zh-TW" altLang="en-US" sz="2400" dirty="0"/>
              <a:t>客戶端</a:t>
            </a:r>
            <a:r>
              <a:rPr lang="en-US" altLang="zh-TW" sz="2400" dirty="0"/>
              <a:t>):192.168.56.103</a:t>
            </a:r>
          </a:p>
          <a:p>
            <a:endParaRPr lang="en-US" altLang="zh-TW" sz="2400" dirty="0"/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遠端服務器端：</a:t>
            </a:r>
            <a:r>
              <a:rPr lang="en-US" altLang="zh-TW" sz="2400" dirty="0" err="1"/>
              <a:t>netwox</a:t>
            </a:r>
            <a:r>
              <a:rPr lang="en-US" altLang="zh-TW" sz="2400" dirty="0"/>
              <a:t> 93 -P 7615</a:t>
            </a:r>
          </a:p>
          <a:p>
            <a:r>
              <a:rPr lang="en-US" altLang="zh-TW" sz="2400" dirty="0"/>
              <a:t>cat user.txt</a:t>
            </a:r>
          </a:p>
          <a:p>
            <a:endParaRPr lang="en-US" altLang="zh-TW" sz="2400" dirty="0"/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客戶端連接服務器端，獲取</a:t>
            </a:r>
            <a:r>
              <a:rPr lang="en-US" altLang="zh-TW" sz="2400" dirty="0"/>
              <a:t>user.txt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36900" indent="0">
              <a:buNone/>
            </a:pPr>
            <a:r>
              <a:rPr lang="en-US" altLang="zh-TW" sz="2400" dirty="0" err="1"/>
              <a:t>netwox</a:t>
            </a:r>
            <a:r>
              <a:rPr lang="en-US" altLang="zh-TW" sz="2400" dirty="0"/>
              <a:t> 95 -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192.168.56.101 -p 7615 -f  “user.txt” </a:t>
            </a:r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客戶端連接服務器端，儲存</a:t>
            </a:r>
            <a:r>
              <a:rPr lang="en-US" altLang="zh-TW" sz="2400" dirty="0"/>
              <a:t>user.txt</a:t>
            </a:r>
            <a:r>
              <a:rPr lang="zh-TW" altLang="en-US" sz="2400" dirty="0"/>
              <a:t>檔案為</a:t>
            </a:r>
            <a:r>
              <a:rPr lang="en-US" altLang="zh-TW" sz="2400" dirty="0"/>
              <a:t>file.txt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36900" indent="0">
              <a:buNone/>
            </a:pPr>
            <a:r>
              <a:rPr lang="en-US" altLang="zh-TW" sz="2400" dirty="0" err="1"/>
              <a:t>netwox</a:t>
            </a:r>
            <a:r>
              <a:rPr lang="en-US" altLang="zh-TW" sz="2400" dirty="0"/>
              <a:t> 95 -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192.168.56.101 -p 7615 -f  “user.txt”  -F file.txt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749FD-797A-4F29-ABEB-D0EE53B4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5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B7B2F-968B-4233-A34E-DCD7DE8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工作模式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34FD3-975E-4BAB-A0DC-5937045B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6010"/>
            <a:ext cx="10353762" cy="529423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4.</a:t>
            </a:r>
            <a:r>
              <a:rPr lang="zh-TW" altLang="en-US" sz="2400" dirty="0"/>
              <a:t>建立</a:t>
            </a:r>
            <a:r>
              <a:rPr lang="en-US" altLang="zh-TW" sz="2400" dirty="0"/>
              <a:t>TCP</a:t>
            </a:r>
            <a:r>
              <a:rPr lang="zh-TW" altLang="en-US" sz="2400" dirty="0"/>
              <a:t>遠端客戶端</a:t>
            </a:r>
            <a:r>
              <a:rPr lang="en-US" altLang="zh-TW" sz="2400" dirty="0"/>
              <a:t>(</a:t>
            </a:r>
            <a:r>
              <a:rPr lang="zh-TW" altLang="en-US" sz="2400" dirty="0"/>
              <a:t>上傳文件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A(TCP</a:t>
            </a:r>
            <a:r>
              <a:rPr lang="zh-TW" altLang="en-US" sz="2400" dirty="0"/>
              <a:t>遠端服務器端</a:t>
            </a:r>
            <a:r>
              <a:rPr lang="en-US" altLang="zh-TW" sz="2400" dirty="0"/>
              <a:t>):192.168.56.101</a:t>
            </a:r>
          </a:p>
          <a:p>
            <a:r>
              <a:rPr lang="en-US" altLang="zh-TW" sz="2400" dirty="0"/>
              <a:t>B(TCP</a:t>
            </a:r>
            <a:r>
              <a:rPr lang="zh-TW" altLang="en-US" sz="2400" dirty="0"/>
              <a:t>客戶端</a:t>
            </a:r>
            <a:r>
              <a:rPr lang="en-US" altLang="zh-TW" sz="2400" dirty="0"/>
              <a:t>):192.168.56.103</a:t>
            </a:r>
          </a:p>
          <a:p>
            <a:endParaRPr lang="en-US" altLang="zh-TW" sz="2400" dirty="0"/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遠端服務器端：</a:t>
            </a:r>
            <a:r>
              <a:rPr lang="en-US" altLang="zh-TW" sz="2400" dirty="0" err="1"/>
              <a:t>netwox</a:t>
            </a:r>
            <a:r>
              <a:rPr lang="en-US" altLang="zh-TW" sz="2400" dirty="0"/>
              <a:t> 93 -P 7615</a:t>
            </a:r>
          </a:p>
          <a:p>
            <a:endParaRPr lang="en-US" altLang="zh-TW" sz="2400" dirty="0"/>
          </a:p>
          <a:p>
            <a:r>
              <a:rPr lang="zh-TW" altLang="en-US" sz="2400" dirty="0"/>
              <a:t>建立</a:t>
            </a:r>
            <a:r>
              <a:rPr lang="en-US" altLang="zh-TW" sz="2400" dirty="0"/>
              <a:t>pass.txt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r>
              <a:rPr lang="en-US" altLang="zh-TW" sz="2400" dirty="0"/>
              <a:t>vi pass.txt</a:t>
            </a:r>
          </a:p>
          <a:p>
            <a:r>
              <a:rPr lang="en-US" altLang="zh-TW" sz="2400" dirty="0"/>
              <a:t>TCP</a:t>
            </a:r>
            <a:r>
              <a:rPr lang="zh-TW" altLang="en-US" sz="2400" dirty="0"/>
              <a:t>客戶端連接服務器端，</a:t>
            </a:r>
            <a:r>
              <a:rPr lang="en-US" altLang="zh-TW" sz="2400" dirty="0"/>
              <a:t>pass.txt</a:t>
            </a:r>
            <a:r>
              <a:rPr lang="zh-TW" altLang="en-US" sz="2400" dirty="0"/>
              <a:t>檔案上傳至服務器，檔名為</a:t>
            </a:r>
            <a:r>
              <a:rPr lang="en-US" altLang="zh-TW" sz="2400" dirty="0"/>
              <a:t>password.txt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36900" indent="0">
              <a:buNone/>
            </a:pPr>
            <a:r>
              <a:rPr lang="en-US" altLang="zh-TW" sz="2400" dirty="0" err="1"/>
              <a:t>netwox</a:t>
            </a:r>
            <a:r>
              <a:rPr lang="en-US" altLang="zh-TW" sz="2400" dirty="0"/>
              <a:t> 96 -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192.168.56.101 -p 7615 -f  “pass.txt”  -F password.txt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749FD-797A-4F29-ABEB-D0EE53B4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33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D2D8-150C-4EDD-BB38-7F9C883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0EF6-4C10-49A7-AC0C-0C38A4D2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A:192.168.56.101</a:t>
            </a:r>
          </a:p>
          <a:p>
            <a:r>
              <a:rPr lang="en-US" altLang="zh-TW" dirty="0"/>
              <a:t>B:192.168.56.103</a:t>
            </a:r>
          </a:p>
          <a:p>
            <a:endParaRPr lang="en-US" altLang="zh-TW" dirty="0"/>
          </a:p>
          <a:p>
            <a:r>
              <a:rPr lang="zh-TW" altLang="en-US" dirty="0"/>
              <a:t>主機</a:t>
            </a:r>
            <a:r>
              <a:rPr lang="en-US" altLang="zh-TW" dirty="0"/>
              <a:t>A</a:t>
            </a:r>
            <a:r>
              <a:rPr lang="zh-TW" altLang="en-US" dirty="0"/>
              <a:t>上構造第一次</a:t>
            </a:r>
            <a:r>
              <a:rPr lang="en-US" altLang="zh-TW" dirty="0"/>
              <a:t>handshake</a:t>
            </a:r>
            <a:r>
              <a:rPr lang="zh-TW" altLang="en-US" dirty="0"/>
              <a:t>，連接主機</a:t>
            </a:r>
            <a:r>
              <a:rPr lang="en-US" altLang="zh-TW" dirty="0"/>
              <a:t>B 8080</a:t>
            </a:r>
            <a:r>
              <a:rPr lang="zh-TW" altLang="en-US" dirty="0"/>
              <a:t>端口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42 –x –s 192.168.56.101 -d 192.168.56.103 -S 443 -D 8080 -n 2</a:t>
            </a:r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7712A-D969-473B-919B-BF0F12A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D2D8-150C-4EDD-BB38-7F9C883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0EF6-4C10-49A7-AC0C-0C38A4D2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A:192.168.56.101</a:t>
            </a:r>
          </a:p>
          <a:p>
            <a:r>
              <a:rPr lang="en-US" altLang="zh-TW" dirty="0"/>
              <a:t>B:192.168.56.103</a:t>
            </a:r>
          </a:p>
          <a:p>
            <a:endParaRPr lang="en-US" altLang="zh-TW" dirty="0"/>
          </a:p>
          <a:p>
            <a:r>
              <a:rPr lang="zh-TW" altLang="en-US" dirty="0"/>
              <a:t>主機</a:t>
            </a:r>
            <a:r>
              <a:rPr lang="en-US" altLang="zh-TW" dirty="0"/>
              <a:t>A</a:t>
            </a:r>
            <a:r>
              <a:rPr lang="zh-TW" altLang="en-US" dirty="0"/>
              <a:t>上構造第二次</a:t>
            </a:r>
            <a:r>
              <a:rPr lang="en-US" altLang="zh-TW" dirty="0"/>
              <a:t>handshake</a:t>
            </a:r>
            <a:r>
              <a:rPr lang="zh-TW" altLang="en-US" dirty="0"/>
              <a:t>，連接主機</a:t>
            </a:r>
            <a:r>
              <a:rPr lang="en-US" altLang="zh-TW" dirty="0"/>
              <a:t>B 443</a:t>
            </a:r>
            <a:r>
              <a:rPr lang="zh-TW" altLang="en-US" dirty="0"/>
              <a:t>端口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42 –x –s 192.168.56.101 -d 192.168.56.103 -S 8081 -D 443 -n 3</a:t>
            </a:r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7712A-D969-473B-919B-BF0F12A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1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ED2D8-150C-4EDD-BB38-7F9C883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0EF6-4C10-49A7-AC0C-0C38A4D2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A:192.168.56.101</a:t>
            </a:r>
          </a:p>
          <a:p>
            <a:r>
              <a:rPr lang="en-US" altLang="zh-TW" dirty="0"/>
              <a:t>B:192.168.56.103</a:t>
            </a:r>
          </a:p>
          <a:p>
            <a:endParaRPr lang="en-US" altLang="zh-TW" dirty="0"/>
          </a:p>
          <a:p>
            <a:r>
              <a:rPr lang="zh-TW" altLang="en-US" dirty="0"/>
              <a:t>主機</a:t>
            </a:r>
            <a:r>
              <a:rPr lang="en-US" altLang="zh-TW" dirty="0"/>
              <a:t>A</a:t>
            </a:r>
            <a:r>
              <a:rPr lang="zh-TW" altLang="en-US" dirty="0"/>
              <a:t>上構造第三次</a:t>
            </a:r>
            <a:r>
              <a:rPr lang="en-US" altLang="zh-TW" dirty="0"/>
              <a:t>handshake</a:t>
            </a:r>
            <a:r>
              <a:rPr lang="zh-TW" altLang="en-US" dirty="0"/>
              <a:t>，連接主機</a:t>
            </a:r>
            <a:r>
              <a:rPr lang="en-US" altLang="zh-TW" dirty="0"/>
              <a:t>B 8080</a:t>
            </a:r>
            <a:r>
              <a:rPr lang="zh-TW" altLang="en-US" dirty="0"/>
              <a:t>端口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42 –x –s 192.168.56.101 -d 192.168.56.103 -S 443 -D 8080 -n 4</a:t>
            </a:r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7712A-D969-473B-919B-BF0F12A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10A-D011-453F-AFA2-B17F7183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7" y="609600"/>
            <a:ext cx="12011487" cy="970450"/>
          </a:xfrm>
        </p:spPr>
        <p:txBody>
          <a:bodyPr>
            <a:no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協議應用 </a:t>
            </a:r>
            <a:r>
              <a:rPr lang="en-US" altLang="zh-TW" dirty="0"/>
              <a:t>–</a:t>
            </a:r>
            <a:r>
              <a:rPr lang="zh-TW" altLang="en-US" dirty="0"/>
              <a:t> 掃描主機</a:t>
            </a:r>
            <a:r>
              <a:rPr lang="en-US" altLang="zh-TW" dirty="0"/>
              <a:t>(</a:t>
            </a:r>
            <a:r>
              <a:rPr lang="zh-TW" altLang="en-US" dirty="0"/>
              <a:t>構造</a:t>
            </a:r>
            <a:r>
              <a:rPr lang="en-US" altLang="zh-TW" dirty="0"/>
              <a:t>TCP Ping</a:t>
            </a:r>
            <a:r>
              <a:rPr lang="zh-TW" altLang="en-US" dirty="0"/>
              <a:t>包實施掃描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77C05-2FAE-4310-83E2-49D84606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判斷目標主機 </a:t>
            </a:r>
            <a:r>
              <a:rPr lang="en-US" altLang="zh-TW" dirty="0"/>
              <a:t>192.168.56.101</a:t>
            </a:r>
            <a:r>
              <a:rPr lang="zh-TW" altLang="en-US" dirty="0"/>
              <a:t>是否啟用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51 -</a:t>
            </a:r>
            <a:r>
              <a:rPr lang="en-US" altLang="zh-TW" dirty="0" err="1"/>
              <a:t>i</a:t>
            </a:r>
            <a:r>
              <a:rPr lang="en-US" altLang="zh-TW" dirty="0"/>
              <a:t> 192.168.56.101 </a:t>
            </a:r>
          </a:p>
          <a:p>
            <a:pPr marL="36900" indent="0">
              <a:buNone/>
            </a:pPr>
            <a:endParaRPr lang="en-US" altLang="zh-TW" dirty="0"/>
          </a:p>
          <a:p>
            <a:r>
              <a:rPr lang="zh-TW" altLang="en-US" dirty="0"/>
              <a:t>如果目標主機開放的不是</a:t>
            </a:r>
            <a:r>
              <a:rPr lang="en-US" altLang="zh-TW" dirty="0"/>
              <a:t>80 PORT</a:t>
            </a:r>
            <a:r>
              <a:rPr lang="zh-TW" altLang="en-US" dirty="0"/>
              <a:t>，則需指定其他</a:t>
            </a:r>
            <a:r>
              <a:rPr lang="en-US" altLang="zh-TW" dirty="0"/>
              <a:t>PORT</a:t>
            </a:r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51 -</a:t>
            </a:r>
            <a:r>
              <a:rPr lang="en-US" altLang="zh-TW" dirty="0" err="1"/>
              <a:t>i</a:t>
            </a:r>
            <a:r>
              <a:rPr lang="en-US" altLang="zh-TW" dirty="0"/>
              <a:t> 192.168.56.101 -p 5352</a:t>
            </a: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2832D-B2ED-4B15-89F5-825C22A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10A-D011-453F-AFA2-B17F7183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7" y="609600"/>
            <a:ext cx="12011487" cy="970450"/>
          </a:xfrm>
        </p:spPr>
        <p:txBody>
          <a:bodyPr>
            <a:no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協議應用 </a:t>
            </a:r>
            <a:r>
              <a:rPr lang="en-US" altLang="zh-TW" dirty="0"/>
              <a:t>–</a:t>
            </a:r>
            <a:r>
              <a:rPr lang="zh-TW" altLang="en-US" dirty="0"/>
              <a:t> 掃描主機</a:t>
            </a:r>
            <a:r>
              <a:rPr lang="en-US" altLang="zh-TW" dirty="0"/>
              <a:t>(</a:t>
            </a:r>
            <a:r>
              <a:rPr lang="zh-TW" altLang="en-US" dirty="0"/>
              <a:t>偽造</a:t>
            </a:r>
            <a:r>
              <a:rPr lang="en-US" altLang="zh-TW" dirty="0"/>
              <a:t>TCP Ping</a:t>
            </a:r>
            <a:r>
              <a:rPr lang="zh-TW" altLang="en-US" dirty="0"/>
              <a:t>包實施掃描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77C05-2FAE-4310-83E2-49D84606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在主機 </a:t>
            </a:r>
            <a:r>
              <a:rPr lang="en-US" altLang="zh-TW" dirty="0"/>
              <a:t>192.168.56.101</a:t>
            </a:r>
            <a:r>
              <a:rPr lang="zh-TW" altLang="en-US" dirty="0"/>
              <a:t>上偽造</a:t>
            </a:r>
            <a:r>
              <a:rPr lang="en-US" altLang="zh-TW" dirty="0"/>
              <a:t>TCP Ping</a:t>
            </a:r>
            <a:r>
              <a:rPr lang="zh-TW" altLang="en-US" dirty="0"/>
              <a:t>包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52 -</a:t>
            </a:r>
            <a:r>
              <a:rPr lang="en-US" altLang="zh-TW" dirty="0" err="1"/>
              <a:t>i</a:t>
            </a:r>
            <a:r>
              <a:rPr lang="en-US" altLang="zh-TW" dirty="0"/>
              <a:t> 192.168.56.101</a:t>
            </a:r>
            <a:r>
              <a:rPr lang="zh-TW" altLang="en-US" dirty="0"/>
              <a:t> </a:t>
            </a:r>
            <a:r>
              <a:rPr lang="en-US" altLang="zh-TW" dirty="0"/>
              <a:t>-p 81 -E ab:bc:cd:12:23:34 -I 192.168.56.150 -e 00:0c29:ca:e4:66 </a:t>
            </a: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2832D-B2ED-4B15-89F5-825C22A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48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10A-D011-453F-AFA2-B17F7183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7" y="609600"/>
            <a:ext cx="12011487" cy="970450"/>
          </a:xfrm>
        </p:spPr>
        <p:txBody>
          <a:bodyPr>
            <a:no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協議應用 </a:t>
            </a:r>
            <a:r>
              <a:rPr lang="en-US" altLang="zh-TW" dirty="0"/>
              <a:t>–</a:t>
            </a:r>
            <a:r>
              <a:rPr lang="zh-TW" altLang="en-US" dirty="0"/>
              <a:t> 掃描</a:t>
            </a:r>
            <a:r>
              <a:rPr lang="en-US" altLang="zh-TW" dirty="0"/>
              <a:t>TCP</a:t>
            </a:r>
            <a:r>
              <a:rPr lang="zh-TW" altLang="en-US" dirty="0"/>
              <a:t>端口</a:t>
            </a:r>
            <a:r>
              <a:rPr lang="en-US" altLang="zh-TW" dirty="0"/>
              <a:t>(</a:t>
            </a:r>
            <a:r>
              <a:rPr lang="zh-TW" altLang="en-US" dirty="0"/>
              <a:t>構造</a:t>
            </a:r>
            <a:r>
              <a:rPr lang="en-US" altLang="zh-TW" dirty="0"/>
              <a:t>TCP</a:t>
            </a:r>
            <a:r>
              <a:rPr lang="zh-TW" altLang="en-US" dirty="0"/>
              <a:t>端口掃描包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77C05-2FAE-4310-83E2-49D84606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在主機 </a:t>
            </a:r>
            <a:r>
              <a:rPr lang="en-US" altLang="zh-TW" dirty="0"/>
              <a:t>192.168.56.101</a:t>
            </a:r>
            <a:r>
              <a:rPr lang="zh-TW" altLang="en-US" dirty="0"/>
              <a:t>上進行</a:t>
            </a:r>
            <a:r>
              <a:rPr lang="en-US" altLang="zh-TW" dirty="0"/>
              <a:t>TCP</a:t>
            </a:r>
            <a:r>
              <a:rPr lang="zh-TW" altLang="en-US" dirty="0"/>
              <a:t>端口掃描，探測目標主機</a:t>
            </a:r>
            <a:r>
              <a:rPr lang="en-US" altLang="zh-TW" dirty="0"/>
              <a:t>192.168.56.103</a:t>
            </a:r>
            <a:r>
              <a:rPr lang="zh-TW" altLang="en-US" dirty="0"/>
              <a:t>端口開放情況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67 -</a:t>
            </a:r>
            <a:r>
              <a:rPr lang="en-US" altLang="zh-TW" dirty="0" err="1"/>
              <a:t>i</a:t>
            </a:r>
            <a:r>
              <a:rPr lang="en-US" altLang="zh-TW" dirty="0"/>
              <a:t> 192.168.56.103</a:t>
            </a:r>
            <a:r>
              <a:rPr lang="zh-TW" altLang="en-US" dirty="0"/>
              <a:t> </a:t>
            </a:r>
            <a:r>
              <a:rPr lang="en-US" altLang="zh-TW" dirty="0"/>
              <a:t>-p</a:t>
            </a:r>
            <a:r>
              <a:rPr lang="zh-TW" altLang="en-US" dirty="0"/>
              <a:t> </a:t>
            </a:r>
            <a:r>
              <a:rPr lang="en-US" altLang="zh-TW" dirty="0"/>
              <a:t>20-25</a:t>
            </a: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2832D-B2ED-4B15-89F5-825C22A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9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10A-D011-453F-AFA2-B17F7183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7" y="609600"/>
            <a:ext cx="12011487" cy="970450"/>
          </a:xfrm>
        </p:spPr>
        <p:txBody>
          <a:bodyPr>
            <a:noAutofit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協議應用 </a:t>
            </a:r>
            <a:r>
              <a:rPr lang="en-US" altLang="zh-TW" dirty="0"/>
              <a:t>–</a:t>
            </a:r>
            <a:r>
              <a:rPr lang="zh-TW" altLang="en-US" dirty="0"/>
              <a:t> 掃描</a:t>
            </a:r>
            <a:r>
              <a:rPr lang="en-US" altLang="zh-TW" dirty="0"/>
              <a:t>TCP</a:t>
            </a:r>
            <a:r>
              <a:rPr lang="zh-TW" altLang="en-US" dirty="0"/>
              <a:t>端口</a:t>
            </a:r>
            <a:r>
              <a:rPr lang="en-US" altLang="zh-TW" dirty="0"/>
              <a:t>(</a:t>
            </a:r>
            <a:r>
              <a:rPr lang="zh-TW" altLang="en-US" dirty="0"/>
              <a:t>偽造</a:t>
            </a:r>
            <a:r>
              <a:rPr lang="en-US" altLang="zh-TW" dirty="0"/>
              <a:t>TCP</a:t>
            </a:r>
            <a:r>
              <a:rPr lang="zh-TW" altLang="en-US" dirty="0"/>
              <a:t>掃描包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77C05-2FAE-4310-83E2-49D84606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在主機 </a:t>
            </a:r>
            <a:r>
              <a:rPr lang="en-US" altLang="zh-TW" dirty="0"/>
              <a:t>192.168.56.101</a:t>
            </a:r>
            <a:r>
              <a:rPr lang="zh-TW" altLang="en-US" dirty="0"/>
              <a:t>上構造</a:t>
            </a:r>
            <a:r>
              <a:rPr lang="en-US" altLang="zh-TW" dirty="0"/>
              <a:t>TCP</a:t>
            </a:r>
            <a:r>
              <a:rPr lang="zh-TW" altLang="en-US" dirty="0"/>
              <a:t>掃描包，探測目標主機</a:t>
            </a:r>
            <a:r>
              <a:rPr lang="en-US" altLang="zh-TW" dirty="0"/>
              <a:t>192.168.56.103</a:t>
            </a:r>
            <a:r>
              <a:rPr lang="zh-TW" altLang="en-US" dirty="0"/>
              <a:t>端口開放情況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dirty="0" err="1"/>
              <a:t>netwox</a:t>
            </a:r>
            <a:r>
              <a:rPr lang="en-US" altLang="zh-TW" dirty="0"/>
              <a:t> 68 -</a:t>
            </a:r>
            <a:r>
              <a:rPr lang="en-US" altLang="zh-TW" dirty="0" err="1"/>
              <a:t>i</a:t>
            </a:r>
            <a:r>
              <a:rPr lang="en-US" altLang="zh-TW" dirty="0"/>
              <a:t> 192.168.56.103</a:t>
            </a:r>
            <a:r>
              <a:rPr lang="zh-TW" altLang="en-US" dirty="0"/>
              <a:t> </a:t>
            </a:r>
            <a:r>
              <a:rPr lang="en-US" altLang="zh-TW" dirty="0"/>
              <a:t>-p</a:t>
            </a:r>
            <a:r>
              <a:rPr lang="zh-TW" altLang="en-US" dirty="0"/>
              <a:t> </a:t>
            </a:r>
            <a:r>
              <a:rPr lang="en-US" altLang="zh-TW" dirty="0"/>
              <a:t>20-25</a:t>
            </a:r>
            <a:r>
              <a:rPr lang="zh-TW" altLang="en-US" dirty="0"/>
              <a:t> </a:t>
            </a:r>
            <a:r>
              <a:rPr lang="en-US" altLang="zh-TW" dirty="0"/>
              <a:t>-E 11:22:33:44:55:66 -I 192.168.56.150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2832D-B2ED-4B15-89F5-825C22A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8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4CBE69-5D14-4D14-9F60-F0BC208D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netwox</a:t>
            </a:r>
            <a:endParaRPr lang="zh-TW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9D6C03-EBE9-4706-8942-D75431CE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TW" sz="2400" dirty="0" err="1">
                <a:effectLst/>
              </a:rPr>
              <a:t>sudo</a:t>
            </a:r>
            <a:r>
              <a:rPr lang="en-US" altLang="zh-TW" sz="2400" dirty="0">
                <a:effectLst/>
              </a:rPr>
              <a:t> apt-get update</a:t>
            </a:r>
          </a:p>
          <a:p>
            <a:pPr lvl="1"/>
            <a:r>
              <a:rPr lang="en-US" altLang="zh-TW" sz="2400" dirty="0" err="1">
                <a:effectLst/>
              </a:rPr>
              <a:t>sudo</a:t>
            </a:r>
            <a:r>
              <a:rPr lang="en-US" altLang="zh-TW" sz="2400" dirty="0">
                <a:effectLst/>
              </a:rPr>
              <a:t> apt-get install </a:t>
            </a:r>
            <a:r>
              <a:rPr lang="en-US" altLang="zh-TW" sz="2400" dirty="0" err="1">
                <a:effectLst/>
              </a:rPr>
              <a:t>netwox</a:t>
            </a:r>
            <a:endParaRPr lang="en-US" altLang="zh-TW" sz="2400" dirty="0">
              <a:effectLst/>
            </a:endParaRPr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9577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13A4-3AAD-4AD0-88B7-C9FAB32A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洪水攻擊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D37373-81DC-400E-917E-6E566C10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netwox</a:t>
            </a:r>
            <a:r>
              <a:rPr lang="en-US" altLang="zh-TW" dirty="0"/>
              <a:t> 79 -</a:t>
            </a:r>
            <a:r>
              <a:rPr lang="en-US" altLang="zh-TW" dirty="0" err="1"/>
              <a:t>i</a:t>
            </a:r>
            <a:r>
              <a:rPr lang="en-US" altLang="zh-TW" dirty="0"/>
              <a:t> 192.168.56.101 –p 49213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E0BC4B-546A-4B36-A9F2-C01E357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64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0EF09-C8B1-4C37-BCD4-00499704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55A865-25C7-4878-B2D0-EB89AF22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27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DCDC9-4301-4DA1-8594-065BB3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netwox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BABEF-5159-4D16-B678-32796A14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4EF68-815D-4017-ACDD-0A247260B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87" y="1580050"/>
            <a:ext cx="7590178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23FE8-7222-48F5-8ACD-4EEBB8DB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ill Sans MT" panose="020B0502020104020203" pitchFamily="34" charset="0"/>
              </a:rPr>
              <a:t>What is Internet?</a:t>
            </a:r>
            <a:endParaRPr lang="zh-TW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7BD0B-F9CC-4D7F-AB69-68FD090F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簡單的</a:t>
            </a:r>
            <a:r>
              <a:rPr lang="en-US" altLang="zh-TW" sz="3200" dirty="0"/>
              <a:t>Internet </a:t>
            </a:r>
            <a:r>
              <a:rPr lang="zh-TW" altLang="en-US" sz="3200" dirty="0"/>
              <a:t>定義： </a:t>
            </a:r>
            <a:endParaRPr lang="en-US" altLang="zh-TW" sz="3200" dirty="0"/>
          </a:p>
          <a:p>
            <a:r>
              <a:rPr lang="zh-TW" altLang="en-US" sz="3200" dirty="0"/>
              <a:t>利用</a:t>
            </a:r>
            <a:r>
              <a:rPr lang="en-US" altLang="zh-TW" sz="3200" dirty="0"/>
              <a:t>TCP/IP</a:t>
            </a:r>
            <a:r>
              <a:rPr lang="zh-TW" altLang="en-US" sz="3200" dirty="0"/>
              <a:t>架構建立的全球互連網路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AD7BC-0ED1-405F-903E-98B88163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03663-0083-4908-84D9-2B734848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0480-7FF1-47FF-BD66-9A1E5198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Internet </a:t>
            </a:r>
            <a:r>
              <a:rPr lang="zh-TW" altLang="en-US" sz="2400" dirty="0"/>
              <a:t>組成架構可區分成下三類：</a:t>
            </a:r>
            <a:endParaRPr lang="en-US" altLang="zh-TW" sz="2400" dirty="0"/>
          </a:p>
          <a:p>
            <a:r>
              <a:rPr lang="en-US" altLang="zh-TW" sz="2400" dirty="0"/>
              <a:t>1. </a:t>
            </a:r>
            <a:r>
              <a:rPr lang="zh-TW" altLang="en-US" sz="2400" dirty="0"/>
              <a:t>存取點</a:t>
            </a:r>
            <a:r>
              <a:rPr lang="en-US" altLang="zh-TW" sz="2400" dirty="0"/>
              <a:t>(ISP</a:t>
            </a:r>
            <a:r>
              <a:rPr lang="zh-TW" altLang="en-US" sz="2400" dirty="0"/>
              <a:t>，</a:t>
            </a:r>
            <a:r>
              <a:rPr lang="en-US" altLang="zh-TW" sz="2400" dirty="0"/>
              <a:t>Internet Service Providers) </a:t>
            </a:r>
          </a:p>
          <a:p>
            <a:r>
              <a:rPr lang="en-US" altLang="zh-TW" sz="2400" dirty="0"/>
              <a:t>2. WAN </a:t>
            </a:r>
            <a:r>
              <a:rPr lang="zh-TW" altLang="en-US" sz="2400" dirty="0"/>
              <a:t>連線 </a:t>
            </a:r>
            <a:endParaRPr lang="en-US" altLang="zh-TW" sz="2400" dirty="0"/>
          </a:p>
          <a:p>
            <a:r>
              <a:rPr lang="en-US" altLang="zh-TW" sz="2400" dirty="0"/>
              <a:t>3. </a:t>
            </a:r>
            <a:r>
              <a:rPr lang="zh-TW" altLang="en-US" sz="2400" dirty="0"/>
              <a:t>主幹網路</a:t>
            </a:r>
            <a:r>
              <a:rPr lang="en-US" altLang="zh-TW" sz="2400" dirty="0"/>
              <a:t>(Backbone)</a:t>
            </a:r>
            <a:r>
              <a:rPr lang="zh-TW" altLang="en-US" sz="2400" dirty="0"/>
              <a:t>提供廠商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B62DD0-72B8-45B7-9BBE-EE953F87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8" name="Picture 4" descr="https://qph.fs.quoracdn.net/main-qimg-5912c3773898eff2027885275b0a40b7-pjlq">
            <a:extLst>
              <a:ext uri="{FF2B5EF4-FFF2-40B4-BE49-F238E27FC236}">
                <a16:creationId xmlns:a16="http://schemas.microsoft.com/office/drawing/2014/main" id="{B041F887-EABF-4C93-B584-B27577D8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35" y="2708275"/>
            <a:ext cx="57340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4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46334-5990-48C8-9DF0-419880E1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網路區分 </a:t>
            </a:r>
            <a:r>
              <a:rPr lang="en-US" altLang="zh-TW" dirty="0"/>
              <a:t>- </a:t>
            </a:r>
            <a:r>
              <a:rPr lang="zh-TW" altLang="en-US" dirty="0"/>
              <a:t>地理區域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7BD41-CE1A-4214-BE3F-A67E3990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區域網路</a:t>
            </a:r>
            <a:r>
              <a:rPr lang="en-US" altLang="zh-TW" sz="2400" dirty="0">
                <a:solidFill>
                  <a:schemeClr val="tx1"/>
                </a:solidFill>
              </a:rPr>
              <a:t>(local area network</a:t>
            </a:r>
            <a:r>
              <a:rPr lang="zh-TW" altLang="en-US" sz="2400" dirty="0">
                <a:solidFill>
                  <a:schemeClr val="tx1"/>
                </a:solidFill>
              </a:rPr>
              <a:t>，</a:t>
            </a:r>
            <a:r>
              <a:rPr lang="en-US" altLang="zh-TW" sz="2400" b="1" dirty="0">
                <a:solidFill>
                  <a:schemeClr val="tx1"/>
                </a:solidFill>
              </a:rPr>
              <a:t>LAN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z="2400" b="1" dirty="0">
                <a:solidFill>
                  <a:schemeClr val="tx1"/>
                </a:solidFill>
              </a:rPr>
              <a:t>廣域網路</a:t>
            </a:r>
            <a:r>
              <a:rPr lang="en-US" altLang="zh-TW" sz="2400" dirty="0">
                <a:solidFill>
                  <a:schemeClr val="tx1"/>
                </a:solidFill>
              </a:rPr>
              <a:t>(wide area network</a:t>
            </a:r>
            <a:r>
              <a:rPr lang="zh-TW" altLang="en-US" sz="2400" dirty="0">
                <a:solidFill>
                  <a:schemeClr val="tx1"/>
                </a:solidFill>
              </a:rPr>
              <a:t>，</a:t>
            </a:r>
            <a:r>
              <a:rPr lang="en-US" altLang="zh-TW" sz="2400" b="1" dirty="0">
                <a:solidFill>
                  <a:schemeClr val="tx1"/>
                </a:solidFill>
              </a:rPr>
              <a:t>WAN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7C1F8-C065-402C-AEE4-5DA1047F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2" name="Picture 4" descr="廣域網路- 維基百科，自由的百科全書">
            <a:extLst>
              <a:ext uri="{FF2B5EF4-FFF2-40B4-BE49-F238E27FC236}">
                <a16:creationId xmlns:a16="http://schemas.microsoft.com/office/drawing/2014/main" id="{0708AE5A-7CED-45A4-AE01-78EA1D56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99" y="2322281"/>
            <a:ext cx="7522002" cy="53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6483247-35FA-4F83-BE43-F241A608375F}"/>
              </a:ext>
            </a:extLst>
          </p:cNvPr>
          <p:cNvSpPr txBox="1"/>
          <p:nvPr/>
        </p:nvSpPr>
        <p:spPr>
          <a:xfrm>
            <a:off x="4602823" y="4500081"/>
            <a:ext cx="139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Gill Sans MT" panose="020B0502020104020203" pitchFamily="34" charset="0"/>
              </a:rPr>
              <a:t>LAN</a:t>
            </a:r>
            <a:endParaRPr lang="zh-TW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DA0148-8320-4CC5-B031-970FF385DB06}"/>
              </a:ext>
            </a:extLst>
          </p:cNvPr>
          <p:cNvSpPr txBox="1"/>
          <p:nvPr/>
        </p:nvSpPr>
        <p:spPr>
          <a:xfrm>
            <a:off x="7590890" y="5791200"/>
            <a:ext cx="139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Gill Sans MT" panose="020B0502020104020203" pitchFamily="34" charset="0"/>
              </a:rPr>
              <a:t>WAN</a:t>
            </a:r>
            <a:endParaRPr lang="zh-TW" alt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4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CB4EAB-3C4D-40EC-8CFB-7883CD22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E9AB01-CC05-46B0-AB34-DAC9BDE7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63" y="1743075"/>
            <a:ext cx="9953625" cy="5114925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19B5AE69-88FA-4B58-8353-0A3A635B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CFF9C4D-F5AF-475D-8F05-3776FDE495A7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w Cen MT" panose="020B0602020104020603" pitchFamily="34" charset="0"/>
                <a:ea typeface="華康徽宗宮體 Std W5" panose="03000500000000000000" pitchFamily="66" charset="-120"/>
                <a:cs typeface="華康徽宗宮體 Std W5" panose="03000500000000000000" pitchFamily="66" charset="-12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通訊服務和應用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0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8FF87-3844-44D1-8283-06A0F21C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通訊服務和應用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4D418-5D7D-4A6D-B53A-E6EC4C01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F904-9314-4AD7-A133-110FD985FF0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D40A46-199D-4209-9E6B-F0E1D277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828800"/>
            <a:ext cx="103346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6532</TotalTime>
  <Words>844</Words>
  <Application>Microsoft Office PowerPoint</Application>
  <PresentationFormat>寬螢幕</PresentationFormat>
  <Paragraphs>141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華康徽宗宮體 Std W5</vt:lpstr>
      <vt:lpstr>微軟正黑體</vt:lpstr>
      <vt:lpstr>新細明體</vt:lpstr>
      <vt:lpstr>Calibri</vt:lpstr>
      <vt:lpstr>Calisto MT</vt:lpstr>
      <vt:lpstr>Gill Sans MT</vt:lpstr>
      <vt:lpstr>Trebuchet MS</vt:lpstr>
      <vt:lpstr>Tw Cen MT</vt:lpstr>
      <vt:lpstr>Wingdings 2</vt:lpstr>
      <vt:lpstr>石板</vt:lpstr>
      <vt:lpstr>PowerPoint 簡報</vt:lpstr>
      <vt:lpstr>Who am I?</vt:lpstr>
      <vt:lpstr>Install netwox</vt:lpstr>
      <vt:lpstr>netwox</vt:lpstr>
      <vt:lpstr>What is Internet?</vt:lpstr>
      <vt:lpstr>PowerPoint 簡報</vt:lpstr>
      <vt:lpstr>網路區分 - 地理區域</vt:lpstr>
      <vt:lpstr>PowerPoint 簡報</vt:lpstr>
      <vt:lpstr>通訊服務和應用</vt:lpstr>
      <vt:lpstr>PowerPoint 簡報</vt:lpstr>
      <vt:lpstr>PowerPoint 簡報</vt:lpstr>
      <vt:lpstr>PowerPoint 簡報</vt:lpstr>
      <vt:lpstr>網路拓樸(Topology)</vt:lpstr>
      <vt:lpstr>星狀(star)拓樸</vt:lpstr>
      <vt:lpstr>環狀(ring)拓樸</vt:lpstr>
      <vt:lpstr>匯流排(bus)拓樸</vt:lpstr>
      <vt:lpstr>OSI  DoD vs TCP/IP</vt:lpstr>
      <vt:lpstr>Three-way handshake</vt:lpstr>
      <vt:lpstr>TCP工作模式</vt:lpstr>
      <vt:lpstr>TCP工作模式</vt:lpstr>
      <vt:lpstr>TCP工作模式</vt:lpstr>
      <vt:lpstr>TCP工作模式</vt:lpstr>
      <vt:lpstr>PowerPoint 簡報</vt:lpstr>
      <vt:lpstr>PowerPoint 簡報</vt:lpstr>
      <vt:lpstr>PowerPoint 簡報</vt:lpstr>
      <vt:lpstr>TCP協議應用 – 掃描主機(構造TCP Ping包實施掃描)</vt:lpstr>
      <vt:lpstr>TCP協議應用 – 掃描主機(偽造TCP Ping包實施掃描)</vt:lpstr>
      <vt:lpstr>TCP協議應用 – 掃描TCP端口(構造TCP端口掃描包)</vt:lpstr>
      <vt:lpstr>TCP協議應用 – 掃描TCP端口(偽造TCP掃描包)</vt:lpstr>
      <vt:lpstr>TCP洪水攻擊</vt:lpstr>
      <vt:lpstr>Thank you</vt:lpstr>
    </vt:vector>
  </TitlesOfParts>
  <Company>ADL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</dc:creator>
  <cp:lastModifiedBy>楊冠彥</cp:lastModifiedBy>
  <cp:revision>282</cp:revision>
  <dcterms:created xsi:type="dcterms:W3CDTF">2018-09-02T14:25:09Z</dcterms:created>
  <dcterms:modified xsi:type="dcterms:W3CDTF">2021-12-10T09:42:42Z</dcterms:modified>
</cp:coreProperties>
</file>