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k0MuD5P4yN9Vmx+RpySYBrt/Y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239081" y="3075057"/>
            <a:ext cx="37138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 MINING</a:t>
            </a:r>
            <a:endParaRPr b="1" i="0" sz="4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0"/>
          <p:cNvGrpSpPr/>
          <p:nvPr/>
        </p:nvGrpSpPr>
        <p:grpSpPr>
          <a:xfrm>
            <a:off x="76534" y="-4651360"/>
            <a:ext cx="11695167" cy="11350741"/>
            <a:chOff x="76534" y="675675"/>
            <a:chExt cx="11695167" cy="11350741"/>
          </a:xfrm>
        </p:grpSpPr>
        <p:pic>
          <p:nvPicPr>
            <p:cNvPr descr="一張含有 建築物, 窗戶 的圖片&#10;&#10;自動產生的描述" id="168" name="Google Shape;16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15774" y="1234558"/>
              <a:ext cx="10555927" cy="103173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0"/>
            <p:cNvSpPr txBox="1"/>
            <p:nvPr/>
          </p:nvSpPr>
          <p:spPr>
            <a:xfrm>
              <a:off x="1703277" y="691304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懷孕</a:t>
              </a:r>
              <a:endParaRPr/>
            </a:p>
          </p:txBody>
        </p:sp>
        <p:sp>
          <p:nvSpPr>
            <p:cNvPr id="170" name="Google Shape;170;p10"/>
            <p:cNvSpPr txBox="1"/>
            <p:nvPr/>
          </p:nvSpPr>
          <p:spPr>
            <a:xfrm>
              <a:off x="3012253" y="691304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血糖</a:t>
              </a:r>
              <a:endParaRPr/>
            </a:p>
          </p:txBody>
        </p:sp>
        <p:sp>
          <p:nvSpPr>
            <p:cNvPr id="171" name="Google Shape;171;p10"/>
            <p:cNvSpPr txBox="1"/>
            <p:nvPr/>
          </p:nvSpPr>
          <p:spPr>
            <a:xfrm>
              <a:off x="4321228" y="675675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血壓</a:t>
              </a:r>
              <a:endParaRPr/>
            </a:p>
          </p:txBody>
        </p:sp>
        <p:sp>
          <p:nvSpPr>
            <p:cNvPr id="172" name="Google Shape;172;p10"/>
            <p:cNvSpPr txBox="1"/>
            <p:nvPr/>
          </p:nvSpPr>
          <p:spPr>
            <a:xfrm>
              <a:off x="5376224" y="69130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皮膚厚度</a:t>
              </a:r>
              <a:endParaRPr/>
            </a:p>
          </p:txBody>
        </p:sp>
        <p:sp>
          <p:nvSpPr>
            <p:cNvPr id="173" name="Google Shape;173;p10"/>
            <p:cNvSpPr txBox="1"/>
            <p:nvPr/>
          </p:nvSpPr>
          <p:spPr>
            <a:xfrm>
              <a:off x="6618774" y="69130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胰島素</a:t>
              </a:r>
              <a:endParaRPr/>
            </a:p>
          </p:txBody>
        </p:sp>
        <p:sp>
          <p:nvSpPr>
            <p:cNvPr id="174" name="Google Shape;174;p10"/>
            <p:cNvSpPr txBox="1"/>
            <p:nvPr/>
          </p:nvSpPr>
          <p:spPr>
            <a:xfrm>
              <a:off x="7994174" y="69130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BMI</a:t>
              </a:r>
              <a:endParaRPr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5" name="Google Shape;175;p10"/>
            <p:cNvSpPr txBox="1"/>
            <p:nvPr/>
          </p:nvSpPr>
          <p:spPr>
            <a:xfrm>
              <a:off x="9236725" y="69130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族譜</a:t>
              </a:r>
              <a:endParaRPr/>
            </a:p>
          </p:txBody>
        </p:sp>
        <p:sp>
          <p:nvSpPr>
            <p:cNvPr id="176" name="Google Shape;176;p10"/>
            <p:cNvSpPr txBox="1"/>
            <p:nvPr/>
          </p:nvSpPr>
          <p:spPr>
            <a:xfrm>
              <a:off x="10565237" y="69130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年齡</a:t>
              </a:r>
              <a:endParaRPr/>
            </a:p>
          </p:txBody>
        </p:sp>
        <p:sp>
          <p:nvSpPr>
            <p:cNvPr id="177" name="Google Shape;177;p10"/>
            <p:cNvSpPr txBox="1"/>
            <p:nvPr/>
          </p:nvSpPr>
          <p:spPr>
            <a:xfrm>
              <a:off x="170313" y="1820857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懷孕</a:t>
              </a:r>
              <a:endParaRPr/>
            </a:p>
          </p:txBody>
        </p:sp>
        <p:sp>
          <p:nvSpPr>
            <p:cNvPr id="178" name="Google Shape;178;p10"/>
            <p:cNvSpPr txBox="1"/>
            <p:nvPr/>
          </p:nvSpPr>
          <p:spPr>
            <a:xfrm>
              <a:off x="170312" y="2995233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血糖</a:t>
              </a:r>
              <a:endParaRPr/>
            </a:p>
          </p:txBody>
        </p:sp>
        <p:sp>
          <p:nvSpPr>
            <p:cNvPr id="179" name="Google Shape;179;p10"/>
            <p:cNvSpPr txBox="1"/>
            <p:nvPr/>
          </p:nvSpPr>
          <p:spPr>
            <a:xfrm>
              <a:off x="170312" y="4206489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血壓</a:t>
              </a:r>
              <a:endParaRPr/>
            </a:p>
          </p:txBody>
        </p:sp>
        <p:sp>
          <p:nvSpPr>
            <p:cNvPr id="180" name="Google Shape;180;p10"/>
            <p:cNvSpPr txBox="1"/>
            <p:nvPr/>
          </p:nvSpPr>
          <p:spPr>
            <a:xfrm>
              <a:off x="76534" y="5648786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皮膚厚度</a:t>
              </a:r>
              <a:endParaRPr/>
            </a:p>
          </p:txBody>
        </p:sp>
        <p:sp>
          <p:nvSpPr>
            <p:cNvPr id="181" name="Google Shape;181;p10"/>
            <p:cNvSpPr txBox="1"/>
            <p:nvPr/>
          </p:nvSpPr>
          <p:spPr>
            <a:xfrm>
              <a:off x="243485" y="6946138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胰島素</a:t>
              </a:r>
              <a:endParaRPr/>
            </a:p>
          </p:txBody>
        </p:sp>
        <p:sp>
          <p:nvSpPr>
            <p:cNvPr id="182" name="Google Shape;182;p10"/>
            <p:cNvSpPr txBox="1"/>
            <p:nvPr/>
          </p:nvSpPr>
          <p:spPr>
            <a:xfrm>
              <a:off x="243484" y="8120514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BMI</a:t>
              </a:r>
              <a:endParaRPr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3" name="Google Shape;183;p10"/>
            <p:cNvSpPr txBox="1"/>
            <p:nvPr/>
          </p:nvSpPr>
          <p:spPr>
            <a:xfrm>
              <a:off x="243484" y="9331770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族譜</a:t>
              </a:r>
              <a:endParaRPr/>
            </a:p>
          </p:txBody>
        </p:sp>
        <p:sp>
          <p:nvSpPr>
            <p:cNvPr id="184" name="Google Shape;184;p10"/>
            <p:cNvSpPr txBox="1"/>
            <p:nvPr/>
          </p:nvSpPr>
          <p:spPr>
            <a:xfrm>
              <a:off x="149706" y="10774067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年齡</a:t>
              </a:r>
              <a:endParaRPr/>
            </a:p>
          </p:txBody>
        </p:sp>
        <p:sp>
          <p:nvSpPr>
            <p:cNvPr id="185" name="Google Shape;185;p10"/>
            <p:cNvSpPr txBox="1"/>
            <p:nvPr/>
          </p:nvSpPr>
          <p:spPr>
            <a:xfrm>
              <a:off x="1703277" y="11657084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懷孕</a:t>
              </a:r>
              <a:endParaRPr/>
            </a:p>
          </p:txBody>
        </p:sp>
        <p:sp>
          <p:nvSpPr>
            <p:cNvPr id="186" name="Google Shape;186;p10"/>
            <p:cNvSpPr txBox="1"/>
            <p:nvPr/>
          </p:nvSpPr>
          <p:spPr>
            <a:xfrm>
              <a:off x="3012253" y="11657084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血糖</a:t>
              </a:r>
              <a:endParaRPr/>
            </a:p>
          </p:txBody>
        </p:sp>
        <p:sp>
          <p:nvSpPr>
            <p:cNvPr id="187" name="Google Shape;187;p10"/>
            <p:cNvSpPr txBox="1"/>
            <p:nvPr/>
          </p:nvSpPr>
          <p:spPr>
            <a:xfrm>
              <a:off x="4321228" y="11641455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血壓</a:t>
              </a:r>
              <a:endParaRPr/>
            </a:p>
          </p:txBody>
        </p:sp>
        <p:sp>
          <p:nvSpPr>
            <p:cNvPr id="188" name="Google Shape;188;p10"/>
            <p:cNvSpPr txBox="1"/>
            <p:nvPr/>
          </p:nvSpPr>
          <p:spPr>
            <a:xfrm>
              <a:off x="5376224" y="1165708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皮膚厚度</a:t>
              </a:r>
              <a:endParaRPr/>
            </a:p>
          </p:txBody>
        </p:sp>
        <p:sp>
          <p:nvSpPr>
            <p:cNvPr id="189" name="Google Shape;189;p10"/>
            <p:cNvSpPr txBox="1"/>
            <p:nvPr/>
          </p:nvSpPr>
          <p:spPr>
            <a:xfrm>
              <a:off x="6618774" y="1165708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胰島素</a:t>
              </a:r>
              <a:endParaRPr/>
            </a:p>
          </p:txBody>
        </p:sp>
        <p:sp>
          <p:nvSpPr>
            <p:cNvPr id="190" name="Google Shape;190;p10"/>
            <p:cNvSpPr txBox="1"/>
            <p:nvPr/>
          </p:nvSpPr>
          <p:spPr>
            <a:xfrm>
              <a:off x="7994174" y="1165708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BMI</a:t>
              </a:r>
              <a:endParaRPr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" name="Google Shape;191;p10"/>
            <p:cNvSpPr txBox="1"/>
            <p:nvPr/>
          </p:nvSpPr>
          <p:spPr>
            <a:xfrm>
              <a:off x="9236725" y="1165708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族譜</a:t>
              </a:r>
              <a:endParaRPr/>
            </a:p>
          </p:txBody>
        </p:sp>
        <p:sp>
          <p:nvSpPr>
            <p:cNvPr id="192" name="Google Shape;192;p10"/>
            <p:cNvSpPr txBox="1"/>
            <p:nvPr/>
          </p:nvSpPr>
          <p:spPr>
            <a:xfrm>
              <a:off x="10565237" y="1165708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年齡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/>
        </p:nvSpPr>
        <p:spPr>
          <a:xfrm>
            <a:off x="4721264" y="3075057"/>
            <a:ext cx="27494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資料預處理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-2383827" y="1619339"/>
            <a:ext cx="21483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若有空值: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-2845492" y="2783443"/>
            <a:ext cx="26100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正規化方式: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-4400369" y="3978027"/>
            <a:ext cx="41985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訓練資料/測試資料: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/>
        </p:nvSpPr>
        <p:spPr>
          <a:xfrm>
            <a:off x="3605493" y="1619339"/>
            <a:ext cx="21483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若有空值: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3143828" y="2783443"/>
            <a:ext cx="26100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正規化方式: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1588951" y="3978027"/>
            <a:ext cx="41985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訓練資料/測試資料: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12878399" y="1619339"/>
            <a:ext cx="2492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插入中位數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12878399" y="2782669"/>
            <a:ext cx="22268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Min_Max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12878399" y="3946000"/>
            <a:ext cx="18630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8/2拆分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/>
        </p:nvSpPr>
        <p:spPr>
          <a:xfrm>
            <a:off x="3605493" y="1619339"/>
            <a:ext cx="21483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若有空值: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3143828" y="2783443"/>
            <a:ext cx="26100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正規化方式: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1588951" y="3978027"/>
            <a:ext cx="41985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訓練資料/測試資料: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5852759" y="1619339"/>
            <a:ext cx="2492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插入中位數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5852759" y="2782669"/>
            <a:ext cx="22268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Min_Max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5852759" y="3946000"/>
            <a:ext cx="18630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8/2拆分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/>
        </p:nvSpPr>
        <p:spPr>
          <a:xfrm>
            <a:off x="5234225" y="3075057"/>
            <a:ext cx="17235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演算法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/>
        </p:nvSpPr>
        <p:spPr>
          <a:xfrm>
            <a:off x="4032710" y="3152878"/>
            <a:ext cx="41265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Neural Network</a:t>
            </a:r>
            <a:endParaRPr b="1" sz="4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61" y="1398769"/>
            <a:ext cx="4390614" cy="386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003" y="1253143"/>
            <a:ext cx="4555986" cy="401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/>
        </p:nvSpPr>
        <p:spPr>
          <a:xfrm>
            <a:off x="3617694" y="1978733"/>
            <a:ext cx="49566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Binary crossentropy</a:t>
            </a:r>
            <a:endParaRPr b="0" sz="4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42" name="Google Shape;2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673" y="3041780"/>
            <a:ext cx="6904653" cy="1484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3739" y="2495000"/>
            <a:ext cx="3044890" cy="18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8"/>
          <p:cNvSpPr txBox="1"/>
          <p:nvPr/>
        </p:nvSpPr>
        <p:spPr>
          <a:xfrm>
            <a:off x="5473874" y="1787114"/>
            <a:ext cx="12442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SGD</a:t>
            </a:r>
            <a:endParaRPr/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8629" y="2495000"/>
            <a:ext cx="1259632" cy="18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/>
        </p:nvSpPr>
        <p:spPr>
          <a:xfrm>
            <a:off x="4569780" y="1835406"/>
            <a:ext cx="30524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40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Momentum</a:t>
            </a:r>
            <a:endParaRPr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7221894" y="2623541"/>
            <a:ext cx="2011369" cy="1610917"/>
            <a:chOff x="8317618" y="2623541"/>
            <a:chExt cx="2011369" cy="1610917"/>
          </a:xfrm>
        </p:grpSpPr>
        <p:pic>
          <p:nvPicPr>
            <p:cNvPr id="256" name="Google Shape;256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6826" y="2623541"/>
              <a:ext cx="1552161" cy="1610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19"/>
            <p:cNvSpPr txBox="1"/>
            <p:nvPr/>
          </p:nvSpPr>
          <p:spPr>
            <a:xfrm>
              <a:off x="8317618" y="3136611"/>
              <a:ext cx="3898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2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b="1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8" name="Google Shape;2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7372" y="2495000"/>
            <a:ext cx="3044890" cy="18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2262" y="2495000"/>
            <a:ext cx="1259632" cy="18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 txBox="1"/>
          <p:nvPr/>
        </p:nvSpPr>
        <p:spPr>
          <a:xfrm>
            <a:off x="5080336" y="4560929"/>
            <a:ext cx="20313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對權重做微調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動機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/>
        </p:nvSpPr>
        <p:spPr>
          <a:xfrm>
            <a:off x="4569780" y="1191594"/>
            <a:ext cx="22685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4000">
                <a:solidFill>
                  <a:srgbClr val="BF520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Adagrad</a:t>
            </a:r>
            <a:endParaRPr b="0" sz="4000">
              <a:solidFill>
                <a:srgbClr val="BF520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66" name="Google Shape;2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2930" y="2131073"/>
            <a:ext cx="1446237" cy="130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7651" y="4191355"/>
            <a:ext cx="3818806" cy="147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6743" y="1851188"/>
            <a:ext cx="3044890" cy="18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97755" y="1851188"/>
            <a:ext cx="1259632" cy="186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20"/>
          <p:cNvCxnSpPr/>
          <p:nvPr/>
        </p:nvCxnSpPr>
        <p:spPr>
          <a:xfrm rot="10800000">
            <a:off x="7327461" y="3813197"/>
            <a:ext cx="0" cy="538688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1" name="Google Shape;271;p20"/>
          <p:cNvSpPr txBox="1"/>
          <p:nvPr/>
        </p:nvSpPr>
        <p:spPr>
          <a:xfrm>
            <a:off x="3086770" y="3691467"/>
            <a:ext cx="38716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ED7D3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對Learning Rate(n)做微調</a:t>
            </a:r>
            <a:endParaRPr/>
          </a:p>
        </p:txBody>
      </p:sp>
      <p:sp>
        <p:nvSpPr>
          <p:cNvPr id="272" name="Google Shape;272;p20"/>
          <p:cNvSpPr txBox="1"/>
          <p:nvPr/>
        </p:nvSpPr>
        <p:spPr>
          <a:xfrm>
            <a:off x="7696516" y="3890220"/>
            <a:ext cx="16530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ED7D3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 = 10^-8</a:t>
            </a:r>
            <a:endParaRPr b="1" sz="2400">
              <a:solidFill>
                <a:srgbClr val="ED7D3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/>
        </p:nvSpPr>
        <p:spPr>
          <a:xfrm>
            <a:off x="1979308" y="592384"/>
            <a:ext cx="16433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800">
                <a:solidFill>
                  <a:srgbClr val="BF520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Adagrad</a:t>
            </a:r>
            <a:endParaRPr b="0" sz="2800">
              <a:solidFill>
                <a:srgbClr val="BF520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78" name="Google Shape;2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90" y="1011524"/>
            <a:ext cx="2363473" cy="144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6065" y="1011524"/>
            <a:ext cx="977739" cy="144996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1"/>
          <p:cNvSpPr txBox="1"/>
          <p:nvPr/>
        </p:nvSpPr>
        <p:spPr>
          <a:xfrm>
            <a:off x="7646175" y="597644"/>
            <a:ext cx="21884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8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Momentum</a:t>
            </a:r>
            <a:endParaRPr/>
          </a:p>
        </p:txBody>
      </p:sp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997307"/>
            <a:ext cx="2297841" cy="140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3841" y="997308"/>
            <a:ext cx="950587" cy="140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90972" y="1094311"/>
            <a:ext cx="1171346" cy="121568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1"/>
          <p:cNvSpPr txBox="1"/>
          <p:nvPr/>
        </p:nvSpPr>
        <p:spPr>
          <a:xfrm>
            <a:off x="9344429" y="1481502"/>
            <a:ext cx="294202" cy="441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1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2127" y="1196805"/>
            <a:ext cx="1126203" cy="101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46938" y="2357405"/>
            <a:ext cx="924064" cy="88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36192" y="2357405"/>
            <a:ext cx="770053" cy="88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78853" y="2408279"/>
            <a:ext cx="587166" cy="88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276" y="1370759"/>
            <a:ext cx="2748102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7651" y="1658234"/>
            <a:ext cx="1260789" cy="130851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/>
          <p:nvPr/>
        </p:nvSpPr>
        <p:spPr>
          <a:xfrm>
            <a:off x="8478440" y="2075874"/>
            <a:ext cx="16228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174496"/>
                </a:solidFill>
                <a:latin typeface="Calibri"/>
                <a:ea typeface="Calibri"/>
                <a:cs typeface="Calibri"/>
                <a:sym typeface="Calibri"/>
              </a:rPr>
              <a:t>+ ( 1 - β )</a:t>
            </a:r>
            <a:endParaRPr sz="3200">
              <a:solidFill>
                <a:srgbClr val="174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8544" y="1550219"/>
            <a:ext cx="1315749" cy="11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88619" y="1616684"/>
            <a:ext cx="1502609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18553" y="1591548"/>
            <a:ext cx="911818" cy="13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41942" y="7408137"/>
            <a:ext cx="2896018" cy="2478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22"/>
          <p:cNvCxnSpPr/>
          <p:nvPr/>
        </p:nvCxnSpPr>
        <p:spPr>
          <a:xfrm flipH="1">
            <a:off x="12776022" y="3637312"/>
            <a:ext cx="500923" cy="566144"/>
          </a:xfrm>
          <a:prstGeom prst="straightConnector1">
            <a:avLst/>
          </a:prstGeom>
          <a:noFill/>
          <a:ln cap="flat" cmpd="sng" w="57150">
            <a:solidFill>
              <a:srgbClr val="A8D08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p22"/>
          <p:cNvCxnSpPr/>
          <p:nvPr/>
        </p:nvCxnSpPr>
        <p:spPr>
          <a:xfrm rot="10800000">
            <a:off x="-795579" y="3314827"/>
            <a:ext cx="500923" cy="566144"/>
          </a:xfrm>
          <a:prstGeom prst="straightConnector1">
            <a:avLst/>
          </a:prstGeom>
          <a:noFill/>
          <a:ln cap="flat" cmpd="sng" w="57150">
            <a:solidFill>
              <a:srgbClr val="A8D08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22"/>
          <p:cNvSpPr txBox="1"/>
          <p:nvPr/>
        </p:nvSpPr>
        <p:spPr>
          <a:xfrm>
            <a:off x="5279472" y="-1100954"/>
            <a:ext cx="16209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4000">
                <a:solidFill>
                  <a:srgbClr val="5C91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Adam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b="0" l="0" r="50928" t="0"/>
          <a:stretch/>
        </p:blipFill>
        <p:spPr>
          <a:xfrm>
            <a:off x="6403911" y="1151199"/>
            <a:ext cx="2702767" cy="22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9943" y="3864180"/>
            <a:ext cx="2896018" cy="247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3"/>
          <p:cNvPicPr preferRelativeResize="0"/>
          <p:nvPr/>
        </p:nvPicPr>
        <p:blipFill rotWithShape="1">
          <a:blip r:embed="rId5">
            <a:alphaModFix/>
          </a:blip>
          <a:srcRect b="0" l="0" r="45026" t="0"/>
          <a:stretch/>
        </p:blipFill>
        <p:spPr>
          <a:xfrm>
            <a:off x="440276" y="1172870"/>
            <a:ext cx="2778786" cy="22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3"/>
          <p:cNvPicPr preferRelativeResize="0"/>
          <p:nvPr/>
        </p:nvPicPr>
        <p:blipFill rotWithShape="1">
          <a:blip r:embed="rId6">
            <a:alphaModFix/>
          </a:blip>
          <a:srcRect b="0" l="55280" r="0" t="0"/>
          <a:stretch/>
        </p:blipFill>
        <p:spPr>
          <a:xfrm>
            <a:off x="3349690" y="1172870"/>
            <a:ext cx="2260507" cy="22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3"/>
          <p:cNvPicPr preferRelativeResize="0"/>
          <p:nvPr/>
        </p:nvPicPr>
        <p:blipFill rotWithShape="1">
          <a:blip r:embed="rId7">
            <a:alphaModFix/>
          </a:blip>
          <a:srcRect b="0" l="49522" r="25236" t="0"/>
          <a:stretch/>
        </p:blipFill>
        <p:spPr>
          <a:xfrm>
            <a:off x="9205261" y="1151198"/>
            <a:ext cx="1390261" cy="22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3"/>
          <p:cNvPicPr preferRelativeResize="0"/>
          <p:nvPr/>
        </p:nvPicPr>
        <p:blipFill rotWithShape="1">
          <a:blip r:embed="rId3">
            <a:alphaModFix/>
          </a:blip>
          <a:srcRect b="819" l="74535" r="223" t="-819"/>
          <a:stretch/>
        </p:blipFill>
        <p:spPr>
          <a:xfrm>
            <a:off x="10595522" y="1151197"/>
            <a:ext cx="1390261" cy="22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3"/>
          <p:cNvSpPr txBox="1"/>
          <p:nvPr/>
        </p:nvSpPr>
        <p:spPr>
          <a:xfrm>
            <a:off x="5285521" y="161303"/>
            <a:ext cx="16209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4000">
                <a:solidFill>
                  <a:srgbClr val="5C91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Adam</a:t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>
            <a:off x="7195360" y="4956610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C91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偏離校正</a:t>
            </a:r>
            <a:endParaRPr/>
          </a:p>
        </p:txBody>
      </p:sp>
      <p:cxnSp>
        <p:nvCxnSpPr>
          <p:cNvPr id="315" name="Google Shape;315;p23"/>
          <p:cNvCxnSpPr/>
          <p:nvPr/>
        </p:nvCxnSpPr>
        <p:spPr>
          <a:xfrm flipH="1">
            <a:off x="7125499" y="3299869"/>
            <a:ext cx="500923" cy="566144"/>
          </a:xfrm>
          <a:prstGeom prst="straightConnector1">
            <a:avLst/>
          </a:prstGeom>
          <a:noFill/>
          <a:ln cap="flat" cmpd="sng" w="57150">
            <a:solidFill>
              <a:srgbClr val="A8D08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23"/>
          <p:cNvCxnSpPr/>
          <p:nvPr/>
        </p:nvCxnSpPr>
        <p:spPr>
          <a:xfrm rot="10800000">
            <a:off x="4010883" y="3405453"/>
            <a:ext cx="500923" cy="566144"/>
          </a:xfrm>
          <a:prstGeom prst="straightConnector1">
            <a:avLst/>
          </a:prstGeom>
          <a:noFill/>
          <a:ln cap="flat" cmpd="sng" w="57150">
            <a:solidFill>
              <a:srgbClr val="A8D08C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endParaRPr b="1" sz="4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935" y="3002280"/>
            <a:ext cx="21717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435" y="3048000"/>
            <a:ext cx="21717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7935" y="3002280"/>
            <a:ext cx="21717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95435" y="3002280"/>
            <a:ext cx="21717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935176" y="2048173"/>
            <a:ext cx="15472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NN_841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0.90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3884221" y="2048172"/>
            <a:ext cx="120738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SVMR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0.77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6276483" y="2048172"/>
            <a:ext cx="229460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LGBM&amp;KNN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0.89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9776980" y="2048172"/>
            <a:ext cx="100860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0.77</a:t>
            </a:r>
            <a:endParaRPr/>
          </a:p>
        </p:txBody>
      </p:sp>
      <p:pic>
        <p:nvPicPr>
          <p:cNvPr id="334" name="Google Shape;33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1565" y="-1464647"/>
            <a:ext cx="1234440" cy="12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935" y="3002280"/>
            <a:ext cx="21717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435" y="3048000"/>
            <a:ext cx="21717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7935" y="3002280"/>
            <a:ext cx="21717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95435" y="3002280"/>
            <a:ext cx="21717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6"/>
          <p:cNvSpPr txBox="1"/>
          <p:nvPr/>
        </p:nvSpPr>
        <p:spPr>
          <a:xfrm>
            <a:off x="935176" y="1491913"/>
            <a:ext cx="15472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NN_841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0.90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44" name="Google Shape;34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1565" y="2194560"/>
            <a:ext cx="1234440" cy="12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6"/>
          <p:cNvSpPr txBox="1"/>
          <p:nvPr/>
        </p:nvSpPr>
        <p:spPr>
          <a:xfrm>
            <a:off x="3884221" y="2048172"/>
            <a:ext cx="120738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SVMR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0.77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6276483" y="2048172"/>
            <a:ext cx="229460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LGBM&amp;KNN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0.89</a:t>
            </a:r>
            <a:endParaRPr sz="2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9776980" y="2048172"/>
            <a:ext cx="100860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0.77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/>
        </p:nvSpPr>
        <p:spPr>
          <a:xfrm>
            <a:off x="5451432" y="3075057"/>
            <a:ext cx="12891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END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1594733" y="2644170"/>
            <a:ext cx="900253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本次專案所探討的「糖尿病」是一種典型且常見的慢性病，預測患者是否患有糖尿病，患者均為皮馬印第安人血統20歲以上的女性。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目的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/>
        </p:nvSpPr>
        <p:spPr>
          <a:xfrm>
            <a:off x="3182382" y="2767280"/>
            <a:ext cx="582723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使用DATA MINNG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創造一個「糖尿病函數」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/>
        </p:nvSpPr>
        <p:spPr>
          <a:xfrm>
            <a:off x="3746638" y="877520"/>
            <a:ext cx="469872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使用DATA MINNG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創造一個「糖尿病函數」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1982259" y="2177978"/>
            <a:ext cx="9299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懷孕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1113260" y="2782669"/>
            <a:ext cx="9299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血糖</a:t>
            </a:r>
            <a:endParaRPr/>
          </a:p>
        </p:txBody>
      </p:sp>
      <p:sp>
        <p:nvSpPr>
          <p:cNvPr id="112" name="Google Shape;112;p6"/>
          <p:cNvSpPr txBox="1"/>
          <p:nvPr/>
        </p:nvSpPr>
        <p:spPr>
          <a:xfrm>
            <a:off x="2484753" y="3198167"/>
            <a:ext cx="9299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血壓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621344" y="3895191"/>
            <a:ext cx="16646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皮膚厚度</a:t>
            </a: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1672797" y="4776880"/>
            <a:ext cx="11175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胰島素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2484753" y="4079856"/>
            <a:ext cx="11175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BMI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621344" y="5427735"/>
            <a:ext cx="11175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族譜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2231553" y="5658567"/>
            <a:ext cx="11175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年齡</a:t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 rot="10800000">
            <a:off x="5098073" y="3659832"/>
            <a:ext cx="1865471" cy="8463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5631019" y="4757625"/>
            <a:ext cx="9299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f(x)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3746638" y="877520"/>
            <a:ext cx="469872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使用DATA MINNG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創造一個「糖尿病函數」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5098073" y="3659832"/>
            <a:ext cx="1865471" cy="8463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8279810" y="3849023"/>
            <a:ext cx="29520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是否有糖尿病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5631019" y="4757625"/>
            <a:ext cx="9299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f(x)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/>
        </p:nvSpPr>
        <p:spPr>
          <a:xfrm>
            <a:off x="4721264" y="3075057"/>
            <a:ext cx="27494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使用資料集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76534" y="675675"/>
            <a:ext cx="11695167" cy="11350741"/>
            <a:chOff x="76534" y="675675"/>
            <a:chExt cx="11695167" cy="11350741"/>
          </a:xfrm>
        </p:grpSpPr>
        <p:pic>
          <p:nvPicPr>
            <p:cNvPr descr="一張含有 建築物, 窗戶 的圖片&#10;&#10;自動產生的描述" id="138" name="Google Shape;13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15774" y="1234558"/>
              <a:ext cx="10555927" cy="103173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9"/>
            <p:cNvSpPr txBox="1"/>
            <p:nvPr/>
          </p:nvSpPr>
          <p:spPr>
            <a:xfrm>
              <a:off x="1703277" y="691304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懷孕</a:t>
              </a:r>
              <a:endParaRPr/>
            </a:p>
          </p:txBody>
        </p:sp>
        <p:sp>
          <p:nvSpPr>
            <p:cNvPr id="140" name="Google Shape;140;p9"/>
            <p:cNvSpPr txBox="1"/>
            <p:nvPr/>
          </p:nvSpPr>
          <p:spPr>
            <a:xfrm>
              <a:off x="3012253" y="691304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血糖</a:t>
              </a:r>
              <a:endParaRPr/>
            </a:p>
          </p:txBody>
        </p:sp>
        <p:sp>
          <p:nvSpPr>
            <p:cNvPr id="141" name="Google Shape;141;p9"/>
            <p:cNvSpPr txBox="1"/>
            <p:nvPr/>
          </p:nvSpPr>
          <p:spPr>
            <a:xfrm>
              <a:off x="4321228" y="675675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血壓</a:t>
              </a:r>
              <a:endParaRPr/>
            </a:p>
          </p:txBody>
        </p:sp>
        <p:sp>
          <p:nvSpPr>
            <p:cNvPr id="142" name="Google Shape;142;p9"/>
            <p:cNvSpPr txBox="1"/>
            <p:nvPr/>
          </p:nvSpPr>
          <p:spPr>
            <a:xfrm>
              <a:off x="5376224" y="69130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皮膚厚度</a:t>
              </a:r>
              <a:endParaRPr/>
            </a:p>
          </p:txBody>
        </p:sp>
        <p:sp>
          <p:nvSpPr>
            <p:cNvPr id="143" name="Google Shape;143;p9"/>
            <p:cNvSpPr txBox="1"/>
            <p:nvPr/>
          </p:nvSpPr>
          <p:spPr>
            <a:xfrm>
              <a:off x="6618774" y="69130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胰島素</a:t>
              </a:r>
              <a:endParaRPr/>
            </a:p>
          </p:txBody>
        </p:sp>
        <p:sp>
          <p:nvSpPr>
            <p:cNvPr id="144" name="Google Shape;144;p9"/>
            <p:cNvSpPr txBox="1"/>
            <p:nvPr/>
          </p:nvSpPr>
          <p:spPr>
            <a:xfrm>
              <a:off x="7994174" y="69130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BMI</a:t>
              </a:r>
              <a:endParaRPr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" name="Google Shape;145;p9"/>
            <p:cNvSpPr txBox="1"/>
            <p:nvPr/>
          </p:nvSpPr>
          <p:spPr>
            <a:xfrm>
              <a:off x="9236725" y="69130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族譜</a:t>
              </a:r>
              <a:endParaRPr/>
            </a:p>
          </p:txBody>
        </p:sp>
        <p:sp>
          <p:nvSpPr>
            <p:cNvPr id="146" name="Google Shape;146;p9"/>
            <p:cNvSpPr txBox="1"/>
            <p:nvPr/>
          </p:nvSpPr>
          <p:spPr>
            <a:xfrm>
              <a:off x="10565237" y="69130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年齡</a:t>
              </a:r>
              <a:endParaRPr/>
            </a:p>
          </p:txBody>
        </p:sp>
        <p:sp>
          <p:nvSpPr>
            <p:cNvPr id="147" name="Google Shape;147;p9"/>
            <p:cNvSpPr txBox="1"/>
            <p:nvPr/>
          </p:nvSpPr>
          <p:spPr>
            <a:xfrm>
              <a:off x="170313" y="1820857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懷孕</a:t>
              </a:r>
              <a:endParaRPr/>
            </a:p>
          </p:txBody>
        </p:sp>
        <p:sp>
          <p:nvSpPr>
            <p:cNvPr id="148" name="Google Shape;148;p9"/>
            <p:cNvSpPr txBox="1"/>
            <p:nvPr/>
          </p:nvSpPr>
          <p:spPr>
            <a:xfrm>
              <a:off x="170312" y="2995233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血糖</a:t>
              </a:r>
              <a:endParaRPr/>
            </a:p>
          </p:txBody>
        </p:sp>
        <p:sp>
          <p:nvSpPr>
            <p:cNvPr id="149" name="Google Shape;149;p9"/>
            <p:cNvSpPr txBox="1"/>
            <p:nvPr/>
          </p:nvSpPr>
          <p:spPr>
            <a:xfrm>
              <a:off x="170312" y="4206489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血壓</a:t>
              </a:r>
              <a:endParaRPr/>
            </a:p>
          </p:txBody>
        </p:sp>
        <p:sp>
          <p:nvSpPr>
            <p:cNvPr id="150" name="Google Shape;150;p9"/>
            <p:cNvSpPr txBox="1"/>
            <p:nvPr/>
          </p:nvSpPr>
          <p:spPr>
            <a:xfrm>
              <a:off x="76534" y="5648786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皮膚厚度</a:t>
              </a:r>
              <a:endParaRPr/>
            </a:p>
          </p:txBody>
        </p:sp>
        <p:sp>
          <p:nvSpPr>
            <p:cNvPr id="151" name="Google Shape;151;p9"/>
            <p:cNvSpPr txBox="1"/>
            <p:nvPr/>
          </p:nvSpPr>
          <p:spPr>
            <a:xfrm>
              <a:off x="243485" y="6946138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胰島素</a:t>
              </a:r>
              <a:endParaRPr/>
            </a:p>
          </p:txBody>
        </p:sp>
        <p:sp>
          <p:nvSpPr>
            <p:cNvPr id="152" name="Google Shape;152;p9"/>
            <p:cNvSpPr txBox="1"/>
            <p:nvPr/>
          </p:nvSpPr>
          <p:spPr>
            <a:xfrm>
              <a:off x="243484" y="8120514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BMI</a:t>
              </a:r>
              <a:endParaRPr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3" name="Google Shape;153;p9"/>
            <p:cNvSpPr txBox="1"/>
            <p:nvPr/>
          </p:nvSpPr>
          <p:spPr>
            <a:xfrm>
              <a:off x="243484" y="9331770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族譜</a:t>
              </a:r>
              <a:endParaRPr/>
            </a:p>
          </p:txBody>
        </p:sp>
        <p:sp>
          <p:nvSpPr>
            <p:cNvPr id="154" name="Google Shape;154;p9"/>
            <p:cNvSpPr txBox="1"/>
            <p:nvPr/>
          </p:nvSpPr>
          <p:spPr>
            <a:xfrm>
              <a:off x="149706" y="10774067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年齡</a:t>
              </a:r>
              <a:endParaRPr/>
            </a:p>
          </p:txBody>
        </p:sp>
        <p:sp>
          <p:nvSpPr>
            <p:cNvPr id="155" name="Google Shape;155;p9"/>
            <p:cNvSpPr txBox="1"/>
            <p:nvPr/>
          </p:nvSpPr>
          <p:spPr>
            <a:xfrm>
              <a:off x="1703277" y="11657084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懷孕</a:t>
              </a:r>
              <a:endParaRPr/>
            </a:p>
          </p:txBody>
        </p:sp>
        <p:sp>
          <p:nvSpPr>
            <p:cNvPr id="156" name="Google Shape;156;p9"/>
            <p:cNvSpPr txBox="1"/>
            <p:nvPr/>
          </p:nvSpPr>
          <p:spPr>
            <a:xfrm>
              <a:off x="3012253" y="11657084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血糖</a:t>
              </a:r>
              <a:endParaRPr/>
            </a:p>
          </p:txBody>
        </p:sp>
        <p:sp>
          <p:nvSpPr>
            <p:cNvPr id="157" name="Google Shape;157;p9"/>
            <p:cNvSpPr txBox="1"/>
            <p:nvPr/>
          </p:nvSpPr>
          <p:spPr>
            <a:xfrm>
              <a:off x="4321228" y="11641455"/>
              <a:ext cx="9299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血壓</a:t>
              </a:r>
              <a:endParaRPr/>
            </a:p>
          </p:txBody>
        </p:sp>
        <p:sp>
          <p:nvSpPr>
            <p:cNvPr id="158" name="Google Shape;158;p9"/>
            <p:cNvSpPr txBox="1"/>
            <p:nvPr/>
          </p:nvSpPr>
          <p:spPr>
            <a:xfrm>
              <a:off x="5376224" y="1165708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皮膚厚度</a:t>
              </a:r>
              <a:endParaRPr/>
            </a:p>
          </p:txBody>
        </p:sp>
        <p:sp>
          <p:nvSpPr>
            <p:cNvPr id="159" name="Google Shape;159;p9"/>
            <p:cNvSpPr txBox="1"/>
            <p:nvPr/>
          </p:nvSpPr>
          <p:spPr>
            <a:xfrm>
              <a:off x="6618774" y="1165708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胰島素</a:t>
              </a:r>
              <a:endParaRPr/>
            </a:p>
          </p:txBody>
        </p:sp>
        <p:sp>
          <p:nvSpPr>
            <p:cNvPr id="160" name="Google Shape;160;p9"/>
            <p:cNvSpPr txBox="1"/>
            <p:nvPr/>
          </p:nvSpPr>
          <p:spPr>
            <a:xfrm>
              <a:off x="7994174" y="1165708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BMI</a:t>
              </a:r>
              <a:endParaRPr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1" name="Google Shape;161;p9"/>
            <p:cNvSpPr txBox="1"/>
            <p:nvPr/>
          </p:nvSpPr>
          <p:spPr>
            <a:xfrm>
              <a:off x="9236725" y="1165708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族譜</a:t>
              </a:r>
              <a:endParaRPr/>
            </a:p>
          </p:txBody>
        </p:sp>
        <p:sp>
          <p:nvSpPr>
            <p:cNvPr id="162" name="Google Shape;162;p9"/>
            <p:cNvSpPr txBox="1"/>
            <p:nvPr/>
          </p:nvSpPr>
          <p:spPr>
            <a:xfrm>
              <a:off x="10565237" y="11657084"/>
              <a:ext cx="1117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年齡</a:t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2021-01-05T09:01:14Z</dcterms:created>
  <dc:creator>蔡時富</dc:creator>
</cp:coreProperties>
</file>