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3" r:id="rId8"/>
    <p:sldId id="262" r:id="rId9"/>
    <p:sldId id="264" r:id="rId10"/>
    <p:sldId id="267" r:id="rId11"/>
    <p:sldId id="268" r:id="rId12"/>
    <p:sldId id="265" r:id="rId13"/>
    <p:sldId id="266" r:id="rId14"/>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10/14/2020</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6392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10/14/2020</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67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10/14/2020</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93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10/14/2020</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832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10/14/2020</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296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10/14/2020</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181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10/14/2020</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805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10/14/2020</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130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10/14/2020</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856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10/14/2020</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10/14/2020</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773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10/14/2020</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5710919"/>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10" r:id="rId8"/>
    <p:sldLayoutId id="2147483707" r:id="rId9"/>
    <p:sldLayoutId id="2147483708" r:id="rId10"/>
    <p:sldLayoutId id="214748370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a:extLst>
              <a:ext uri="{FF2B5EF4-FFF2-40B4-BE49-F238E27FC236}">
                <a16:creationId xmlns:a16="http://schemas.microsoft.com/office/drawing/2014/main" id="{DAE6B825-2827-43E0-BAE8-66D0B060FEBF}"/>
              </a:ext>
            </a:extLst>
          </p:cNvPr>
          <p:cNvPicPr>
            <a:picLocks noChangeAspect="1"/>
          </p:cNvPicPr>
          <p:nvPr/>
        </p:nvPicPr>
        <p:blipFill rotWithShape="1">
          <a:blip r:embed="rId3">
            <a:alphaModFix amt="70000"/>
          </a:blip>
          <a:srcRect t="17264" r="-1" b="32171"/>
          <a:stretch/>
        </p:blipFill>
        <p:spPr>
          <a:xfrm>
            <a:off x="18" y="-2"/>
            <a:ext cx="12188932" cy="6856614"/>
          </a:xfrm>
          <a:prstGeom prst="rect">
            <a:avLst/>
          </a:prstGeom>
        </p:spPr>
      </p:pic>
      <p:sp>
        <p:nvSpPr>
          <p:cNvPr id="2" name="Title 1">
            <a:extLst>
              <a:ext uri="{FF2B5EF4-FFF2-40B4-BE49-F238E27FC236}">
                <a16:creationId xmlns:a16="http://schemas.microsoft.com/office/drawing/2014/main" id="{04381DC6-2A6E-4CC6-8630-CEA3F9837D16}"/>
              </a:ext>
            </a:extLst>
          </p:cNvPr>
          <p:cNvSpPr>
            <a:spLocks noGrp="1"/>
          </p:cNvSpPr>
          <p:nvPr>
            <p:ph type="ctrTitle"/>
          </p:nvPr>
        </p:nvSpPr>
        <p:spPr>
          <a:xfrm>
            <a:off x="838200" y="455331"/>
            <a:ext cx="8041640" cy="3163864"/>
          </a:xfrm>
        </p:spPr>
        <p:txBody>
          <a:bodyPr>
            <a:normAutofit fontScale="90000"/>
          </a:bodyPr>
          <a:lstStyle/>
          <a:p>
            <a:pPr algn="l"/>
            <a:r>
              <a:rPr lang="en-US" b="1" kern="1800" dirty="0">
                <a:solidFill>
                  <a:schemeClr val="bg1">
                    <a:lumMod val="95000"/>
                  </a:schemeClr>
                </a:solidFill>
                <a:effectLst/>
                <a:latin typeface="Helvetica" panose="020B0604020202020204" pitchFamily="34" charset="0"/>
                <a:ea typeface="Times New Roman" panose="02020603050405020304" pitchFamily="18" charset="0"/>
                <a:cs typeface="Times New Roman" panose="02020603050405020304" pitchFamily="18" charset="0"/>
              </a:rPr>
              <a:t>Analyzing the Effects of Fintech on the Banking Industry with Foursquare Developers API</a:t>
            </a:r>
            <a:br>
              <a:rPr lang="es-HN" sz="1800" dirty="0">
                <a:effectLst/>
                <a:latin typeface="Calibri" panose="020F0502020204030204" pitchFamily="34" charset="0"/>
                <a:ea typeface="Calibri" panose="020F0502020204030204" pitchFamily="34" charset="0"/>
                <a:cs typeface="Times New Roman" panose="02020603050405020304" pitchFamily="18" charset="0"/>
              </a:rPr>
            </a:br>
            <a:endParaRPr lang="es-HN" sz="5200" dirty="0">
              <a:solidFill>
                <a:srgbClr val="FFFFFF"/>
              </a:solidFill>
            </a:endParaRPr>
          </a:p>
        </p:txBody>
      </p:sp>
      <p:sp>
        <p:nvSpPr>
          <p:cNvPr id="3" name="Subtitle 2">
            <a:extLst>
              <a:ext uri="{FF2B5EF4-FFF2-40B4-BE49-F238E27FC236}">
                <a16:creationId xmlns:a16="http://schemas.microsoft.com/office/drawing/2014/main" id="{5C3E0521-C639-4904-9BDF-067BB1A681D8}"/>
              </a:ext>
            </a:extLst>
          </p:cNvPr>
          <p:cNvSpPr>
            <a:spLocks noGrp="1"/>
          </p:cNvSpPr>
          <p:nvPr>
            <p:ph type="subTitle" idx="1"/>
          </p:nvPr>
        </p:nvSpPr>
        <p:spPr>
          <a:xfrm>
            <a:off x="452120" y="5861831"/>
            <a:ext cx="7583133" cy="670205"/>
          </a:xfrm>
        </p:spPr>
        <p:txBody>
          <a:bodyPr>
            <a:normAutofit/>
          </a:bodyPr>
          <a:lstStyle/>
          <a:p>
            <a:pPr algn="l"/>
            <a:r>
              <a:rPr lang="en-US" sz="2400" b="1" dirty="0">
                <a:solidFill>
                  <a:srgbClr val="FFFFFF"/>
                </a:solidFill>
              </a:rPr>
              <a:t>Ian Alexei Zelaya</a:t>
            </a:r>
            <a:endParaRPr lang="es-HN" sz="2400" b="1" dirty="0">
              <a:solidFill>
                <a:srgbClr val="FFFFFF"/>
              </a:solidFill>
            </a:endParaRPr>
          </a:p>
        </p:txBody>
      </p:sp>
    </p:spTree>
    <p:extLst>
      <p:ext uri="{BB962C8B-B14F-4D97-AF65-F5344CB8AC3E}">
        <p14:creationId xmlns:p14="http://schemas.microsoft.com/office/powerpoint/2010/main" val="247346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A614-2AB8-43B7-9652-B8AA5C03726F}"/>
              </a:ext>
            </a:extLst>
          </p:cNvPr>
          <p:cNvSpPr>
            <a:spLocks noGrp="1"/>
          </p:cNvSpPr>
          <p:nvPr>
            <p:ph type="title"/>
          </p:nvPr>
        </p:nvSpPr>
        <p:spPr/>
        <p:txBody>
          <a:bodyPr/>
          <a:lstStyle/>
          <a:p>
            <a:r>
              <a:rPr lang="en-US" dirty="0"/>
              <a:t>Results</a:t>
            </a:r>
            <a:endParaRPr lang="es-HN" dirty="0"/>
          </a:p>
        </p:txBody>
      </p:sp>
      <p:pic>
        <p:nvPicPr>
          <p:cNvPr id="4" name="Content Placeholder 3">
            <a:extLst>
              <a:ext uri="{FF2B5EF4-FFF2-40B4-BE49-F238E27FC236}">
                <a16:creationId xmlns:a16="http://schemas.microsoft.com/office/drawing/2014/main" id="{48582363-BB0B-4BBD-8CD9-57845CEAB79D}"/>
              </a:ext>
            </a:extLst>
          </p:cNvPr>
          <p:cNvPicPr>
            <a:picLocks noGrp="1" noChangeAspect="1"/>
          </p:cNvPicPr>
          <p:nvPr>
            <p:ph idx="1"/>
          </p:nvPr>
        </p:nvPicPr>
        <p:blipFill>
          <a:blip r:embed="rId2"/>
          <a:stretch>
            <a:fillRect/>
          </a:stretch>
        </p:blipFill>
        <p:spPr>
          <a:xfrm>
            <a:off x="240247" y="1691323"/>
            <a:ext cx="7156233" cy="4719637"/>
          </a:xfrm>
          <a:prstGeom prst="rect">
            <a:avLst/>
          </a:prstGeom>
        </p:spPr>
      </p:pic>
      <p:pic>
        <p:nvPicPr>
          <p:cNvPr id="5" name="Picture 4">
            <a:extLst>
              <a:ext uri="{FF2B5EF4-FFF2-40B4-BE49-F238E27FC236}">
                <a16:creationId xmlns:a16="http://schemas.microsoft.com/office/drawing/2014/main" id="{5EFBBB97-7013-4CCA-A5B6-01E858A2A929}"/>
              </a:ext>
            </a:extLst>
          </p:cNvPr>
          <p:cNvPicPr>
            <a:picLocks noChangeAspect="1"/>
          </p:cNvPicPr>
          <p:nvPr/>
        </p:nvPicPr>
        <p:blipFill>
          <a:blip r:embed="rId3"/>
          <a:stretch>
            <a:fillRect/>
          </a:stretch>
        </p:blipFill>
        <p:spPr>
          <a:xfrm>
            <a:off x="6096000" y="1691323"/>
            <a:ext cx="7964424" cy="4719637"/>
          </a:xfrm>
          <a:prstGeom prst="rect">
            <a:avLst/>
          </a:prstGeom>
        </p:spPr>
      </p:pic>
    </p:spTree>
    <p:extLst>
      <p:ext uri="{BB962C8B-B14F-4D97-AF65-F5344CB8AC3E}">
        <p14:creationId xmlns:p14="http://schemas.microsoft.com/office/powerpoint/2010/main" val="328183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34DD-1FB0-4D50-8C54-B7A328E4D4B9}"/>
              </a:ext>
            </a:extLst>
          </p:cNvPr>
          <p:cNvSpPr>
            <a:spLocks noGrp="1"/>
          </p:cNvSpPr>
          <p:nvPr>
            <p:ph type="title"/>
          </p:nvPr>
        </p:nvSpPr>
        <p:spPr/>
        <p:txBody>
          <a:bodyPr/>
          <a:lstStyle/>
          <a:p>
            <a:endParaRPr lang="es-HN"/>
          </a:p>
        </p:txBody>
      </p:sp>
      <p:pic>
        <p:nvPicPr>
          <p:cNvPr id="4" name="Content Placeholder 3">
            <a:extLst>
              <a:ext uri="{FF2B5EF4-FFF2-40B4-BE49-F238E27FC236}">
                <a16:creationId xmlns:a16="http://schemas.microsoft.com/office/drawing/2014/main" id="{B27F7E6C-E891-4EF1-B659-25E8B6424D1B}"/>
              </a:ext>
            </a:extLst>
          </p:cNvPr>
          <p:cNvPicPr>
            <a:picLocks noGrp="1" noChangeAspect="1"/>
          </p:cNvPicPr>
          <p:nvPr>
            <p:ph idx="1"/>
          </p:nvPr>
        </p:nvPicPr>
        <p:blipFill>
          <a:blip r:embed="rId2"/>
          <a:stretch>
            <a:fillRect/>
          </a:stretch>
        </p:blipFill>
        <p:spPr>
          <a:xfrm>
            <a:off x="1567688" y="1155275"/>
            <a:ext cx="9056624" cy="5530354"/>
          </a:xfrm>
          <a:prstGeom prst="rect">
            <a:avLst/>
          </a:prstGeom>
        </p:spPr>
      </p:pic>
    </p:spTree>
    <p:extLst>
      <p:ext uri="{BB962C8B-B14F-4D97-AF65-F5344CB8AC3E}">
        <p14:creationId xmlns:p14="http://schemas.microsoft.com/office/powerpoint/2010/main" val="391879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76AF-6600-4F84-8A03-6DE8340BEB95}"/>
              </a:ext>
            </a:extLst>
          </p:cNvPr>
          <p:cNvSpPr>
            <a:spLocks noGrp="1"/>
          </p:cNvSpPr>
          <p:nvPr>
            <p:ph type="title"/>
          </p:nvPr>
        </p:nvSpPr>
        <p:spPr/>
        <p:txBody>
          <a:bodyPr/>
          <a:lstStyle/>
          <a:p>
            <a:r>
              <a:rPr lang="en-US" dirty="0"/>
              <a:t>Discussion </a:t>
            </a:r>
            <a:endParaRPr lang="es-HN" dirty="0"/>
          </a:p>
        </p:txBody>
      </p:sp>
      <p:sp>
        <p:nvSpPr>
          <p:cNvPr id="3" name="Content Placeholder 2">
            <a:extLst>
              <a:ext uri="{FF2B5EF4-FFF2-40B4-BE49-F238E27FC236}">
                <a16:creationId xmlns:a16="http://schemas.microsoft.com/office/drawing/2014/main" id="{738F8B66-FFA8-44F3-AD30-DE473FE2A205}"/>
              </a:ext>
            </a:extLst>
          </p:cNvPr>
          <p:cNvSpPr>
            <a:spLocks noGrp="1"/>
          </p:cNvSpPr>
          <p:nvPr>
            <p:ph idx="1"/>
          </p:nvPr>
        </p:nvSpPr>
        <p:spPr/>
        <p:txBody>
          <a:bodyPr/>
          <a:lstStyle/>
          <a:p>
            <a:r>
              <a:rPr lang="en-US" dirty="0"/>
              <a:t>Time series for a city </a:t>
            </a:r>
          </a:p>
          <a:p>
            <a:endParaRPr lang="en-US" dirty="0"/>
          </a:p>
          <a:p>
            <a:r>
              <a:rPr lang="en-US" dirty="0"/>
              <a:t>Foursquare API limited free requests</a:t>
            </a:r>
          </a:p>
          <a:p>
            <a:pPr marL="0" indent="0">
              <a:buNone/>
            </a:pPr>
            <a:endParaRPr lang="en-US" dirty="0"/>
          </a:p>
          <a:p>
            <a:r>
              <a:rPr lang="en-US" dirty="0" err="1"/>
              <a:t>Openstreetmap</a:t>
            </a:r>
            <a:r>
              <a:rPr lang="en-US" dirty="0"/>
              <a:t> frequently returns none</a:t>
            </a:r>
            <a:endParaRPr lang="es-HN" dirty="0"/>
          </a:p>
        </p:txBody>
      </p:sp>
    </p:spTree>
    <p:extLst>
      <p:ext uri="{BB962C8B-B14F-4D97-AF65-F5344CB8AC3E}">
        <p14:creationId xmlns:p14="http://schemas.microsoft.com/office/powerpoint/2010/main" val="18993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3F63-D754-46E5-9828-70CA7A5F947E}"/>
              </a:ext>
            </a:extLst>
          </p:cNvPr>
          <p:cNvSpPr>
            <a:spLocks noGrp="1"/>
          </p:cNvSpPr>
          <p:nvPr>
            <p:ph type="title"/>
          </p:nvPr>
        </p:nvSpPr>
        <p:spPr/>
        <p:txBody>
          <a:bodyPr/>
          <a:lstStyle/>
          <a:p>
            <a:r>
              <a:rPr lang="en-US" dirty="0"/>
              <a:t>Conclusion </a:t>
            </a:r>
            <a:endParaRPr lang="es-HN" dirty="0"/>
          </a:p>
        </p:txBody>
      </p:sp>
      <p:sp>
        <p:nvSpPr>
          <p:cNvPr id="3" name="Content Placeholder 2">
            <a:extLst>
              <a:ext uri="{FF2B5EF4-FFF2-40B4-BE49-F238E27FC236}">
                <a16:creationId xmlns:a16="http://schemas.microsoft.com/office/drawing/2014/main" id="{E8A9FC75-5017-4A46-BB11-F5F54C25643E}"/>
              </a:ext>
            </a:extLst>
          </p:cNvPr>
          <p:cNvSpPr>
            <a:spLocks noGrp="1"/>
          </p:cNvSpPr>
          <p:nvPr>
            <p:ph idx="1"/>
          </p:nvPr>
        </p:nvSpPr>
        <p:spPr/>
        <p:txBody>
          <a:bodyPr>
            <a:normAutofit fontScale="62500" lnSpcReduction="20000"/>
          </a:bodyPr>
          <a:lstStyle/>
          <a:p>
            <a:r>
              <a:rPr lang="en-US" dirty="0"/>
              <a:t>The results for hypothesis I suggest that fintech innovation may influence the number of bank establishments in a city, but other factors such as overpopulation will also have an influence on the number of banks per capita. </a:t>
            </a:r>
          </a:p>
          <a:p>
            <a:endParaRPr lang="en-US" dirty="0"/>
          </a:p>
          <a:p>
            <a:r>
              <a:rPr lang="en-US" dirty="0"/>
              <a:t>The results for hypothesis II suggest that the size of a city affects the number of bank establishments per capita. The bigger the city, the lower the number of banks. However, this result may be due to overpopulation and not because of fintech innovation.</a:t>
            </a:r>
          </a:p>
          <a:p>
            <a:endParaRPr lang="en-US" dirty="0"/>
          </a:p>
          <a:p>
            <a:r>
              <a:rPr lang="en-US" dirty="0"/>
              <a:t>The results for hypothesis III suggest that the level of income of a neighborhood causes a change in the number of bank establishments per capita. The higher the income in a neighborhood, the greater number of banks establishments. However, this result may be due to a closer distance of high-income neighborhood to the business sector of a city in comparison with low-income neighborhood. </a:t>
            </a:r>
          </a:p>
          <a:p>
            <a:endParaRPr lang="es-HN" dirty="0"/>
          </a:p>
        </p:txBody>
      </p:sp>
    </p:spTree>
    <p:extLst>
      <p:ext uri="{BB962C8B-B14F-4D97-AF65-F5344CB8AC3E}">
        <p14:creationId xmlns:p14="http://schemas.microsoft.com/office/powerpoint/2010/main" val="326443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B2E8-45DF-4DAF-BF36-7FD254AA7E08}"/>
              </a:ext>
            </a:extLst>
          </p:cNvPr>
          <p:cNvSpPr>
            <a:spLocks noGrp="1"/>
          </p:cNvSpPr>
          <p:nvPr>
            <p:ph type="title"/>
          </p:nvPr>
        </p:nvSpPr>
        <p:spPr/>
        <p:txBody>
          <a:bodyPr/>
          <a:lstStyle/>
          <a:p>
            <a:r>
              <a:rPr lang="en-US" dirty="0"/>
              <a:t>Introduction</a:t>
            </a:r>
            <a:endParaRPr lang="es-HN" dirty="0"/>
          </a:p>
        </p:txBody>
      </p:sp>
      <p:sp>
        <p:nvSpPr>
          <p:cNvPr id="3" name="Content Placeholder 2">
            <a:extLst>
              <a:ext uri="{FF2B5EF4-FFF2-40B4-BE49-F238E27FC236}">
                <a16:creationId xmlns:a16="http://schemas.microsoft.com/office/drawing/2014/main" id="{78DB55EC-25BC-4296-9815-93F804C2AE8B}"/>
              </a:ext>
            </a:extLst>
          </p:cNvPr>
          <p:cNvSpPr>
            <a:spLocks noGrp="1"/>
          </p:cNvSpPr>
          <p:nvPr>
            <p:ph idx="1"/>
          </p:nvPr>
        </p:nvSpPr>
        <p:spPr/>
        <p:txBody>
          <a:bodyPr/>
          <a:lstStyle/>
          <a:p>
            <a:r>
              <a:rPr lang="en-US" dirty="0">
                <a:solidFill>
                  <a:schemeClr val="bg1">
                    <a:lumMod val="95000"/>
                  </a:schemeClr>
                </a:solidFill>
                <a:effectLst/>
                <a:latin typeface="Helvetica" panose="020B0604020202020204" pitchFamily="34" charset="0"/>
                <a:ea typeface="Calibri" panose="020F0502020204030204" pitchFamily="34" charset="0"/>
                <a:cs typeface="Times New Roman" panose="02020603050405020304" pitchFamily="18" charset="0"/>
              </a:rPr>
              <a:t>The fintech industry has revolutionized how the banking industry interacts with its customers. </a:t>
            </a:r>
          </a:p>
          <a:p>
            <a:endParaRPr lang="en-US" dirty="0">
              <a:solidFill>
                <a:schemeClr val="bg1">
                  <a:lumMod val="95000"/>
                </a:schemeClr>
              </a:solidFill>
            </a:endParaRPr>
          </a:p>
          <a:p>
            <a:r>
              <a:rPr lang="en-US" dirty="0"/>
              <a:t>PayPal company</a:t>
            </a:r>
          </a:p>
          <a:p>
            <a:endParaRPr lang="en-US" dirty="0"/>
          </a:p>
          <a:p>
            <a:r>
              <a:rPr lang="en-US" dirty="0"/>
              <a:t>Singapore and China</a:t>
            </a:r>
          </a:p>
        </p:txBody>
      </p:sp>
    </p:spTree>
    <p:extLst>
      <p:ext uri="{BB962C8B-B14F-4D97-AF65-F5344CB8AC3E}">
        <p14:creationId xmlns:p14="http://schemas.microsoft.com/office/powerpoint/2010/main" val="205502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948F-C3F7-4660-A336-671EBE9FFA9C}"/>
              </a:ext>
            </a:extLst>
          </p:cNvPr>
          <p:cNvSpPr>
            <a:spLocks noGrp="1"/>
          </p:cNvSpPr>
          <p:nvPr>
            <p:ph type="title"/>
          </p:nvPr>
        </p:nvSpPr>
        <p:spPr/>
        <p:txBody>
          <a:bodyPr/>
          <a:lstStyle/>
          <a:p>
            <a:r>
              <a:rPr lang="en-US" dirty="0"/>
              <a:t>Objective</a:t>
            </a:r>
            <a:endParaRPr lang="es-HN" dirty="0"/>
          </a:p>
        </p:txBody>
      </p:sp>
      <p:sp>
        <p:nvSpPr>
          <p:cNvPr id="3" name="Content Placeholder 2">
            <a:extLst>
              <a:ext uri="{FF2B5EF4-FFF2-40B4-BE49-F238E27FC236}">
                <a16:creationId xmlns:a16="http://schemas.microsoft.com/office/drawing/2014/main" id="{E4735E54-DEF2-4189-A6D0-A827B405E197}"/>
              </a:ext>
            </a:extLst>
          </p:cNvPr>
          <p:cNvSpPr>
            <a:spLocks noGrp="1"/>
          </p:cNvSpPr>
          <p:nvPr>
            <p:ph idx="1"/>
          </p:nvPr>
        </p:nvSpPr>
        <p:spPr>
          <a:xfrm>
            <a:off x="838200" y="1691323"/>
            <a:ext cx="10515600" cy="4542790"/>
          </a:xfrm>
        </p:spPr>
        <p:txBody>
          <a:bodyPr/>
          <a:lstStyle/>
          <a:p>
            <a:pPr marL="0" indent="0">
              <a:buNone/>
            </a:pPr>
            <a:r>
              <a:rPr lang="en-US" dirty="0"/>
              <a:t>In general, understand how fintech has affected the banking industry. 3 specific objectives: </a:t>
            </a:r>
          </a:p>
          <a:p>
            <a:r>
              <a:rPr lang="en-US" dirty="0"/>
              <a:t>Divergence between countries with high and low fintech innovation</a:t>
            </a:r>
          </a:p>
          <a:p>
            <a:endParaRPr lang="en-US" dirty="0"/>
          </a:p>
          <a:p>
            <a:r>
              <a:rPr lang="en-US" dirty="0"/>
              <a:t>Divergence between big and small cities</a:t>
            </a:r>
          </a:p>
          <a:p>
            <a:endParaRPr lang="en-US" dirty="0"/>
          </a:p>
          <a:p>
            <a:r>
              <a:rPr lang="en-US" dirty="0"/>
              <a:t>Divergence between neighborhoods of high and low income</a:t>
            </a:r>
          </a:p>
          <a:p>
            <a:endParaRPr lang="en-US" dirty="0"/>
          </a:p>
        </p:txBody>
      </p:sp>
    </p:spTree>
    <p:extLst>
      <p:ext uri="{BB962C8B-B14F-4D97-AF65-F5344CB8AC3E}">
        <p14:creationId xmlns:p14="http://schemas.microsoft.com/office/powerpoint/2010/main" val="113453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695C-0CB4-4C7D-887E-274056EB1E5D}"/>
              </a:ext>
            </a:extLst>
          </p:cNvPr>
          <p:cNvSpPr>
            <a:spLocks noGrp="1"/>
          </p:cNvSpPr>
          <p:nvPr>
            <p:ph type="title"/>
          </p:nvPr>
        </p:nvSpPr>
        <p:spPr/>
        <p:txBody>
          <a:bodyPr/>
          <a:lstStyle/>
          <a:p>
            <a:r>
              <a:rPr lang="en-US" dirty="0"/>
              <a:t>Data Section</a:t>
            </a:r>
            <a:endParaRPr lang="es-HN" dirty="0"/>
          </a:p>
        </p:txBody>
      </p:sp>
      <p:sp>
        <p:nvSpPr>
          <p:cNvPr id="3" name="Content Placeholder 2">
            <a:extLst>
              <a:ext uri="{FF2B5EF4-FFF2-40B4-BE49-F238E27FC236}">
                <a16:creationId xmlns:a16="http://schemas.microsoft.com/office/drawing/2014/main" id="{2953D71D-6832-4B30-A7E7-2E5F13D86FAA}"/>
              </a:ext>
            </a:extLst>
          </p:cNvPr>
          <p:cNvSpPr>
            <a:spLocks noGrp="1"/>
          </p:cNvSpPr>
          <p:nvPr>
            <p:ph idx="1"/>
          </p:nvPr>
        </p:nvSpPr>
        <p:spPr/>
        <p:txBody>
          <a:bodyPr/>
          <a:lstStyle/>
          <a:p>
            <a:r>
              <a:rPr lang="es-HN" dirty="0"/>
              <a:t>Foursquare API </a:t>
            </a:r>
          </a:p>
          <a:p>
            <a:endParaRPr lang="es-HN" dirty="0"/>
          </a:p>
          <a:p>
            <a:r>
              <a:rPr lang="es-HN" dirty="0" err="1"/>
              <a:t>Openmapstreet</a:t>
            </a:r>
            <a:r>
              <a:rPr lang="es-HN" dirty="0"/>
              <a:t> API </a:t>
            </a:r>
          </a:p>
          <a:p>
            <a:endParaRPr lang="es-HN" dirty="0"/>
          </a:p>
          <a:p>
            <a:r>
              <a:rPr lang="es-HN" dirty="0" err="1"/>
              <a:t>Statistical</a:t>
            </a:r>
            <a:r>
              <a:rPr lang="es-HN" dirty="0"/>
              <a:t> Atlas </a:t>
            </a:r>
          </a:p>
        </p:txBody>
      </p:sp>
    </p:spTree>
    <p:extLst>
      <p:ext uri="{BB962C8B-B14F-4D97-AF65-F5344CB8AC3E}">
        <p14:creationId xmlns:p14="http://schemas.microsoft.com/office/powerpoint/2010/main" val="127519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ECCE-E826-4CEA-9429-3C2B77E86B36}"/>
              </a:ext>
            </a:extLst>
          </p:cNvPr>
          <p:cNvSpPr>
            <a:spLocks noGrp="1"/>
          </p:cNvSpPr>
          <p:nvPr>
            <p:ph type="title"/>
          </p:nvPr>
        </p:nvSpPr>
        <p:spPr/>
        <p:txBody>
          <a:bodyPr/>
          <a:lstStyle/>
          <a:p>
            <a:r>
              <a:rPr lang="en-US" dirty="0"/>
              <a:t>Methodology</a:t>
            </a:r>
            <a:endParaRPr lang="es-HN" dirty="0"/>
          </a:p>
        </p:txBody>
      </p:sp>
      <p:sp>
        <p:nvSpPr>
          <p:cNvPr id="3" name="Content Placeholder 2">
            <a:extLst>
              <a:ext uri="{FF2B5EF4-FFF2-40B4-BE49-F238E27FC236}">
                <a16:creationId xmlns:a16="http://schemas.microsoft.com/office/drawing/2014/main" id="{AC602E5E-D7F6-4908-ABF5-EC2C609C3588}"/>
              </a:ext>
            </a:extLst>
          </p:cNvPr>
          <p:cNvSpPr>
            <a:spLocks noGrp="1"/>
          </p:cNvSpPr>
          <p:nvPr>
            <p:ph idx="1"/>
          </p:nvPr>
        </p:nvSpPr>
        <p:spPr/>
        <p:txBody>
          <a:bodyPr/>
          <a:lstStyle/>
          <a:p>
            <a:r>
              <a:rPr lang="en-US" dirty="0"/>
              <a:t>Part I:</a:t>
            </a:r>
          </a:p>
          <a:p>
            <a:r>
              <a:rPr lang="en-US" dirty="0"/>
              <a:t>The Institute for Financial Services Zug (IFZ) of the Lucerne University of Applied Sciences</a:t>
            </a:r>
          </a:p>
          <a:p>
            <a:r>
              <a:rPr lang="en-US" dirty="0"/>
              <a:t>Singapore, Zurich,  Amsterdam, Buenos Aires, Mumbai and Sao Paulo</a:t>
            </a:r>
          </a:p>
          <a:p>
            <a:r>
              <a:rPr lang="en-US" dirty="0" err="1"/>
              <a:t>GeoJSON</a:t>
            </a:r>
            <a:r>
              <a:rPr lang="en-US" dirty="0"/>
              <a:t> Polygons</a:t>
            </a:r>
          </a:p>
          <a:p>
            <a:r>
              <a:rPr lang="es-HN" dirty="0" err="1"/>
              <a:t>Random_Point_Generator</a:t>
            </a:r>
            <a:endParaRPr lang="es-HN" dirty="0"/>
          </a:p>
        </p:txBody>
      </p:sp>
    </p:spTree>
    <p:extLst>
      <p:ext uri="{BB962C8B-B14F-4D97-AF65-F5344CB8AC3E}">
        <p14:creationId xmlns:p14="http://schemas.microsoft.com/office/powerpoint/2010/main" val="100646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76E6-BF55-4421-B044-E65148DE5D6F}"/>
              </a:ext>
            </a:extLst>
          </p:cNvPr>
          <p:cNvSpPr>
            <a:spLocks noGrp="1"/>
          </p:cNvSpPr>
          <p:nvPr>
            <p:ph type="title"/>
          </p:nvPr>
        </p:nvSpPr>
        <p:spPr/>
        <p:txBody>
          <a:bodyPr/>
          <a:lstStyle/>
          <a:p>
            <a:endParaRPr lang="es-HN"/>
          </a:p>
        </p:txBody>
      </p:sp>
      <p:pic>
        <p:nvPicPr>
          <p:cNvPr id="4" name="Content Placeholder 3">
            <a:extLst>
              <a:ext uri="{FF2B5EF4-FFF2-40B4-BE49-F238E27FC236}">
                <a16:creationId xmlns:a16="http://schemas.microsoft.com/office/drawing/2014/main" id="{CF1019A7-4CDB-4584-9F06-073D518D7573}"/>
              </a:ext>
            </a:extLst>
          </p:cNvPr>
          <p:cNvPicPr>
            <a:picLocks noGrp="1" noChangeAspect="1"/>
          </p:cNvPicPr>
          <p:nvPr>
            <p:ph idx="1"/>
          </p:nvPr>
        </p:nvPicPr>
        <p:blipFill>
          <a:blip r:embed="rId2"/>
          <a:stretch>
            <a:fillRect/>
          </a:stretch>
        </p:blipFill>
        <p:spPr>
          <a:xfrm>
            <a:off x="2387601" y="187960"/>
            <a:ext cx="6959599" cy="6482080"/>
          </a:xfrm>
          <a:prstGeom prst="rect">
            <a:avLst/>
          </a:prstGeom>
        </p:spPr>
      </p:pic>
    </p:spTree>
    <p:extLst>
      <p:ext uri="{BB962C8B-B14F-4D97-AF65-F5344CB8AC3E}">
        <p14:creationId xmlns:p14="http://schemas.microsoft.com/office/powerpoint/2010/main" val="335918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9A1F-0B44-4D9C-B316-9B73A6D20A93}"/>
              </a:ext>
            </a:extLst>
          </p:cNvPr>
          <p:cNvSpPr>
            <a:spLocks noGrp="1"/>
          </p:cNvSpPr>
          <p:nvPr>
            <p:ph type="title"/>
          </p:nvPr>
        </p:nvSpPr>
        <p:spPr/>
        <p:txBody>
          <a:bodyPr/>
          <a:lstStyle/>
          <a:p>
            <a:endParaRPr lang="es-HN"/>
          </a:p>
        </p:txBody>
      </p:sp>
      <p:pic>
        <p:nvPicPr>
          <p:cNvPr id="4" name="Content Placeholder 3">
            <a:extLst>
              <a:ext uri="{FF2B5EF4-FFF2-40B4-BE49-F238E27FC236}">
                <a16:creationId xmlns:a16="http://schemas.microsoft.com/office/drawing/2014/main" id="{98F471A2-BD8B-4F89-9F59-3248D6C482AC}"/>
              </a:ext>
            </a:extLst>
          </p:cNvPr>
          <p:cNvPicPr>
            <a:picLocks noGrp="1" noChangeAspect="1"/>
          </p:cNvPicPr>
          <p:nvPr>
            <p:ph idx="1"/>
          </p:nvPr>
        </p:nvPicPr>
        <p:blipFill>
          <a:blip r:embed="rId2"/>
          <a:stretch>
            <a:fillRect/>
          </a:stretch>
        </p:blipFill>
        <p:spPr>
          <a:xfrm>
            <a:off x="1442720" y="365760"/>
            <a:ext cx="9458960" cy="6361485"/>
          </a:xfrm>
          <a:prstGeom prst="rect">
            <a:avLst/>
          </a:prstGeom>
        </p:spPr>
      </p:pic>
    </p:spTree>
    <p:extLst>
      <p:ext uri="{BB962C8B-B14F-4D97-AF65-F5344CB8AC3E}">
        <p14:creationId xmlns:p14="http://schemas.microsoft.com/office/powerpoint/2010/main" val="91248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F67A-D125-445A-AE51-F0628AC0BBFD}"/>
              </a:ext>
            </a:extLst>
          </p:cNvPr>
          <p:cNvSpPr>
            <a:spLocks noGrp="1"/>
          </p:cNvSpPr>
          <p:nvPr>
            <p:ph type="title"/>
          </p:nvPr>
        </p:nvSpPr>
        <p:spPr/>
        <p:txBody>
          <a:bodyPr/>
          <a:lstStyle/>
          <a:p>
            <a:r>
              <a:rPr lang="en-US" dirty="0"/>
              <a:t>Methodology (continuation)</a:t>
            </a:r>
            <a:endParaRPr lang="es-HN" dirty="0"/>
          </a:p>
        </p:txBody>
      </p:sp>
      <p:sp>
        <p:nvSpPr>
          <p:cNvPr id="3" name="Content Placeholder 2">
            <a:extLst>
              <a:ext uri="{FF2B5EF4-FFF2-40B4-BE49-F238E27FC236}">
                <a16:creationId xmlns:a16="http://schemas.microsoft.com/office/drawing/2014/main" id="{A17E1335-4D02-4E80-83D6-032B8252CB16}"/>
              </a:ext>
            </a:extLst>
          </p:cNvPr>
          <p:cNvSpPr>
            <a:spLocks noGrp="1"/>
          </p:cNvSpPr>
          <p:nvPr>
            <p:ph idx="1"/>
          </p:nvPr>
        </p:nvSpPr>
        <p:spPr/>
        <p:txBody>
          <a:bodyPr/>
          <a:lstStyle/>
          <a:p>
            <a:r>
              <a:rPr lang="en-US" dirty="0"/>
              <a:t>Part II:</a:t>
            </a:r>
          </a:p>
          <a:p>
            <a:r>
              <a:rPr lang="en-US" dirty="0"/>
              <a:t>United States </a:t>
            </a:r>
          </a:p>
          <a:p>
            <a:endParaRPr lang="en-US" dirty="0"/>
          </a:p>
          <a:p>
            <a:r>
              <a:rPr lang="en-US" dirty="0" err="1"/>
              <a:t>BeautifulSoup</a:t>
            </a:r>
            <a:r>
              <a:rPr lang="en-US" dirty="0"/>
              <a:t> </a:t>
            </a:r>
          </a:p>
          <a:p>
            <a:endParaRPr lang="en-US" dirty="0"/>
          </a:p>
          <a:p>
            <a:r>
              <a:rPr lang="en-US" dirty="0" err="1"/>
              <a:t>Venue_Extractor</a:t>
            </a:r>
            <a:endParaRPr lang="en-US" dirty="0"/>
          </a:p>
          <a:p>
            <a:endParaRPr lang="es-HN" dirty="0"/>
          </a:p>
        </p:txBody>
      </p:sp>
    </p:spTree>
    <p:extLst>
      <p:ext uri="{BB962C8B-B14F-4D97-AF65-F5344CB8AC3E}">
        <p14:creationId xmlns:p14="http://schemas.microsoft.com/office/powerpoint/2010/main" val="249045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A8B3-6910-400B-B1C5-833BE18C0BFB}"/>
              </a:ext>
            </a:extLst>
          </p:cNvPr>
          <p:cNvSpPr>
            <a:spLocks noGrp="1"/>
          </p:cNvSpPr>
          <p:nvPr>
            <p:ph type="title"/>
          </p:nvPr>
        </p:nvSpPr>
        <p:spPr/>
        <p:txBody>
          <a:bodyPr/>
          <a:lstStyle/>
          <a:p>
            <a:r>
              <a:rPr lang="en-US" dirty="0"/>
              <a:t>Methodology (continuation)</a:t>
            </a:r>
            <a:endParaRPr lang="es-HN" dirty="0"/>
          </a:p>
        </p:txBody>
      </p:sp>
      <p:sp>
        <p:nvSpPr>
          <p:cNvPr id="3" name="Content Placeholder 2">
            <a:extLst>
              <a:ext uri="{FF2B5EF4-FFF2-40B4-BE49-F238E27FC236}">
                <a16:creationId xmlns:a16="http://schemas.microsoft.com/office/drawing/2014/main" id="{C21F0527-C4AA-4303-A95D-03CD8A263808}"/>
              </a:ext>
            </a:extLst>
          </p:cNvPr>
          <p:cNvSpPr>
            <a:spLocks noGrp="1"/>
          </p:cNvSpPr>
          <p:nvPr>
            <p:ph idx="1"/>
          </p:nvPr>
        </p:nvSpPr>
        <p:spPr/>
        <p:txBody>
          <a:bodyPr/>
          <a:lstStyle/>
          <a:p>
            <a:r>
              <a:rPr lang="es-HN" dirty="0" err="1"/>
              <a:t>Part</a:t>
            </a:r>
            <a:r>
              <a:rPr lang="es-HN" dirty="0"/>
              <a:t> III: </a:t>
            </a:r>
          </a:p>
          <a:p>
            <a:r>
              <a:rPr lang="en-US" dirty="0"/>
              <a:t>Federal Reserve Bank of New York </a:t>
            </a:r>
          </a:p>
          <a:p>
            <a:endParaRPr lang="en-US" dirty="0"/>
          </a:p>
          <a:p>
            <a:r>
              <a:rPr lang="en-US" dirty="0"/>
              <a:t>New York, Washington, Chicago, Houston, and Los Angeles </a:t>
            </a:r>
          </a:p>
          <a:p>
            <a:endParaRPr lang="en-US" dirty="0"/>
          </a:p>
          <a:p>
            <a:r>
              <a:rPr lang="en-US" dirty="0"/>
              <a:t>Web Scraping – Statistical Atlas</a:t>
            </a:r>
            <a:endParaRPr lang="es-HN" dirty="0"/>
          </a:p>
        </p:txBody>
      </p:sp>
    </p:spTree>
    <p:extLst>
      <p:ext uri="{BB962C8B-B14F-4D97-AF65-F5344CB8AC3E}">
        <p14:creationId xmlns:p14="http://schemas.microsoft.com/office/powerpoint/2010/main" val="2407573138"/>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243841"/>
      </a:dk2>
      <a:lt2>
        <a:srgbClr val="E8E6E2"/>
      </a:lt2>
      <a:accent1>
        <a:srgbClr val="4269CD"/>
      </a:accent1>
      <a:accent2>
        <a:srgbClr val="3191BC"/>
      </a:accent2>
      <a:accent3>
        <a:srgbClr val="3AB3A6"/>
      </a:accent3>
      <a:accent4>
        <a:srgbClr val="30B870"/>
      </a:accent4>
      <a:accent5>
        <a:srgbClr val="3CB943"/>
      </a:accent5>
      <a:accent6>
        <a:srgbClr val="61B72F"/>
      </a:accent6>
      <a:hlink>
        <a:srgbClr val="9B7E33"/>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20</TotalTime>
  <Words>341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AvenirNext LT Pro Medium</vt:lpstr>
      <vt:lpstr>Calibri</vt:lpstr>
      <vt:lpstr>Helvetica</vt:lpstr>
      <vt:lpstr>BlockprintVTI</vt:lpstr>
      <vt:lpstr>Analyzing the Effects of Fintech on the Banking Industry with Foursquare Developers API </vt:lpstr>
      <vt:lpstr>Introduction</vt:lpstr>
      <vt:lpstr>Objective</vt:lpstr>
      <vt:lpstr>Data Section</vt:lpstr>
      <vt:lpstr>Methodology</vt:lpstr>
      <vt:lpstr>PowerPoint Presentation</vt:lpstr>
      <vt:lpstr>PowerPoint Presentation</vt:lpstr>
      <vt:lpstr>Methodology (continuation)</vt:lpstr>
      <vt:lpstr>Methodology (continuation)</vt:lpstr>
      <vt:lpstr>Results</vt:lpstr>
      <vt:lpstr>PowerPoint Presentation</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Effects of Fintech on the Banking Industry with Foursquare Developers API</dc:title>
  <dc:creator>Ian Alexei Zelaya Matute (19217)</dc:creator>
  <cp:lastModifiedBy>Ian Alexei Zelaya Matute (19217)</cp:lastModifiedBy>
  <cp:revision>3</cp:revision>
  <dcterms:created xsi:type="dcterms:W3CDTF">2020-10-15T04:39:27Z</dcterms:created>
  <dcterms:modified xsi:type="dcterms:W3CDTF">2020-10-15T04:59:36Z</dcterms:modified>
</cp:coreProperties>
</file>