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5" r:id="rId10"/>
    <p:sldId id="276" r:id="rId11"/>
    <p:sldId id="277" r:id="rId12"/>
    <p:sldId id="263" r:id="rId13"/>
    <p:sldId id="264" r:id="rId14"/>
    <p:sldId id="282" r:id="rId15"/>
    <p:sldId id="283" r:id="rId16"/>
    <p:sldId id="285" r:id="rId17"/>
    <p:sldId id="295" r:id="rId18"/>
    <p:sldId id="265" r:id="rId19"/>
    <p:sldId id="284" r:id="rId20"/>
    <p:sldId id="286" r:id="rId21"/>
    <p:sldId id="292" r:id="rId22"/>
    <p:sldId id="293" r:id="rId23"/>
    <p:sldId id="294" r:id="rId24"/>
    <p:sldId id="267" r:id="rId25"/>
    <p:sldId id="266" r:id="rId26"/>
    <p:sldId id="273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15483-0888-840B-D11D-9FBD7B72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308E3C-57A9-043F-AA9E-5816BE91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4F41A-7364-9F8A-5C57-50666C6C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450DC-2C68-4E81-EB4F-9C39DB60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B99A8-F114-9336-78A2-7F0DBA9A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5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A28E-D0C3-A111-8649-67D2F2D1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59A2C7-3427-0E07-0D4D-F41C7F0DB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B7E19-9A84-553A-67F8-3A80E025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5687C-E266-29D1-2D39-D98F4320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DC80B-F1C8-E0AC-4ECC-C7398B11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1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A0454F-9935-4615-591C-959CAF5C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443BE4-A469-BE27-4726-451918A7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26469-7137-A1C6-FC30-3319E06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F840-6744-BCD2-0CBF-358B94E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B5791-CD05-9C34-33E7-73A6FC02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13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57292-E769-79AE-9871-AE249779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98DE0-9768-94E2-7581-8AEEE380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70BA7-3343-0F8B-ECEC-F2AE572A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CF297-838A-728E-705B-70B14E2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BC06E-F497-051D-B0CD-1CD7742D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500F-3272-3A31-24A9-0D95FFD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5EA08-44FB-C1FC-262F-6260F1ED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C53B9-0702-45A9-6CCE-120919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CCBBD-D781-CF22-EDBE-8E878249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62110-6688-52D0-F3B3-CEBA527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0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6460-4810-3D88-EF87-718036A5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B33F2-B3F9-B05C-B0EB-347519A1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EA6F2-69D9-0208-E9E5-82E6E5A4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46510-B7DA-037D-04AA-DE791747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F4B36-1D12-1F2A-7AF4-8E18F03A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DAC905-73C7-83F9-F13C-EBCAC604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914C-87A9-2555-5F2A-63FC0D3B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7F288-6F5F-5372-6C74-8D9EC3F5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049F25-992D-6D26-C9D3-B7E49722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5CDBF8-435C-6054-2637-43EB724AE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C37DC4-8D06-881E-D940-83CA6A8ED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1A8CEA-343C-7322-31D3-0EECEF2F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92FF2E-6AE1-AF16-69F1-7E0369D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CBC000-E72A-F331-C823-5193410A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1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E8BAE-5135-6944-200A-CFD307F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B0AC52-3333-797B-7F88-8B584511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26AFB3-13A9-0EBA-8074-38AB5E2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CDDAC7-56E4-0A93-6013-7996D94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3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F27E37-7660-A661-2F56-F31443F4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718BBC-7D15-9568-7E18-A0C8690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A6308-BA40-848F-CC60-56C1C910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7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B999-4067-3F2A-E27E-3C189EB5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8E606-BA31-2E0B-01C9-F8C8B413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19FA3-30E6-870F-4F7D-77C6D7DB7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E7DD0-1011-8CE6-793E-1582A6F2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06BED-BAF1-D143-774B-BDDF3692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1E2F4-C7CD-E49C-C5FE-1CAB7FE1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1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3FE2-7683-479A-82BF-FC8C44E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46B5F1-DA79-D57B-DE92-BF366108D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AADBC-60B9-4834-8CA2-4629C9FD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D009F-F717-18B7-75C9-383AB565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0AEBA-E59E-8F3B-08FE-A62605EC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9D69-1C29-B2A3-0836-BEC808D7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4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B5B2C3-B495-8B60-9BAD-19775730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C5889-AF2A-86E7-193D-1144C69C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8210C-2B8B-719F-6724-AC87CF775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F00E-A477-42C9-8F70-EEC729184BBB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6584A-9504-1A4E-E0B0-9B347C616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D11D7-15E0-10F7-23A6-1DD404E08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BEA5-DED9-4BEF-93D0-05A7F557A7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5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91E33EA8-526D-CA26-DF66-F7003E9A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18C9B58-58BE-6722-855F-F4C05A26D95F}"/>
              </a:ext>
            </a:extLst>
          </p:cNvPr>
          <p:cNvSpPr txBox="1"/>
          <p:nvPr/>
        </p:nvSpPr>
        <p:spPr>
          <a:xfrm>
            <a:off x="1215851" y="261765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  <a:latin typeface="ProximaNova-Regular"/>
              </a:rPr>
              <a:t>MELI </a:t>
            </a:r>
            <a:r>
              <a:rPr lang="es-CO" sz="4400" b="1" dirty="0">
                <a:solidFill>
                  <a:schemeClr val="bg1"/>
                </a:solidFill>
              </a:rPr>
              <a:t>- </a:t>
            </a:r>
            <a:r>
              <a:rPr lang="es-CO" sz="4400" b="1" i="0" u="none" strike="noStrike" baseline="0" dirty="0">
                <a:solidFill>
                  <a:schemeClr val="bg1"/>
                </a:solidFill>
                <a:latin typeface="ProximaNova-Regular"/>
              </a:rPr>
              <a:t>Data Science Challenge</a:t>
            </a:r>
            <a:endParaRPr lang="es-CO" sz="4400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D037A7-D19E-8492-D782-17A011A2E38A}"/>
              </a:ext>
            </a:extLst>
          </p:cNvPr>
          <p:cNvSpPr txBox="1"/>
          <p:nvPr/>
        </p:nvSpPr>
        <p:spPr>
          <a:xfrm>
            <a:off x="1215851" y="3541564"/>
            <a:ext cx="92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ProximaNova-Regular"/>
              </a:rPr>
              <a:t>Data &amp; Analytics – Iván Alejandro Ortiz Cardona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3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Análisis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C844C620-BA06-4C3F-A278-E628E8D1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43" y="1431836"/>
            <a:ext cx="4057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9745F04-5FF4-3839-62A6-E6A8FF64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82" y="1431836"/>
            <a:ext cx="4057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84D99C3-538D-A098-D48A-4672F1418311}"/>
              </a:ext>
            </a:extLst>
          </p:cNvPr>
          <p:cNvSpPr/>
          <p:nvPr/>
        </p:nvSpPr>
        <p:spPr>
          <a:xfrm rot="18643586">
            <a:off x="3290549" y="2924739"/>
            <a:ext cx="2826372" cy="10085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D490A7-7C48-8D1C-FE97-88EB011C213C}"/>
              </a:ext>
            </a:extLst>
          </p:cNvPr>
          <p:cNvSpPr/>
          <p:nvPr/>
        </p:nvSpPr>
        <p:spPr>
          <a:xfrm rot="18643586">
            <a:off x="8083042" y="2924740"/>
            <a:ext cx="2826372" cy="10085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72A246C-3D71-8B3E-14BC-03C5CE5D55AF}"/>
              </a:ext>
            </a:extLst>
          </p:cNvPr>
          <p:cNvCxnSpPr/>
          <p:nvPr/>
        </p:nvCxnSpPr>
        <p:spPr>
          <a:xfrm flipV="1">
            <a:off x="2905125" y="2029035"/>
            <a:ext cx="2200275" cy="259059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1ACA51E-5B74-D8FE-9572-601A5B3DFB0F}"/>
              </a:ext>
            </a:extLst>
          </p:cNvPr>
          <p:cNvCxnSpPr>
            <a:cxnSpLocks/>
          </p:cNvCxnSpPr>
          <p:nvPr/>
        </p:nvCxnSpPr>
        <p:spPr>
          <a:xfrm flipV="1">
            <a:off x="7707347" y="2490281"/>
            <a:ext cx="1804000" cy="21240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4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Análisis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C9D89DF-88B6-985B-F49F-BDB961BE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51" y="1315104"/>
            <a:ext cx="80581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B947051-EFED-AF17-7DBF-AD1DAE08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51" y="3105804"/>
            <a:ext cx="79343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DDE2EC7-D5B6-2E80-072D-9AD2DB1D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51" y="4896504"/>
            <a:ext cx="79343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Planteamiento de solución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6225C-7378-3BD1-5C6F-3EAE2814A750}"/>
              </a:ext>
            </a:extLst>
          </p:cNvPr>
          <p:cNvSpPr txBox="1"/>
          <p:nvPr/>
        </p:nvSpPr>
        <p:spPr>
          <a:xfrm>
            <a:off x="2066452" y="2199694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PCA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28F79A-7357-5090-7AAC-4BEAC47294A6}"/>
              </a:ext>
            </a:extLst>
          </p:cNvPr>
          <p:cNvSpPr txBox="1"/>
          <p:nvPr/>
        </p:nvSpPr>
        <p:spPr>
          <a:xfrm>
            <a:off x="8145739" y="2199694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Cluster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035E7331-19CD-7E48-0D78-6EB2F2F2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56" y="2936993"/>
            <a:ext cx="1801138" cy="1801138"/>
          </a:xfrm>
          <a:prstGeom prst="rect">
            <a:avLst/>
          </a:prstGeom>
        </p:spPr>
      </p:pic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42B35EB7-8D86-31FD-9020-E16E02B21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9" y="2902955"/>
            <a:ext cx="1959804" cy="1959804"/>
          </a:xfrm>
          <a:prstGeom prst="rect">
            <a:avLst/>
          </a:prstGeom>
        </p:spPr>
      </p:pic>
      <p:pic>
        <p:nvPicPr>
          <p:cNvPr id="12" name="Imagen 11" descr="Forma&#10;&#10;Descripción generada automáticamente">
            <a:extLst>
              <a:ext uri="{FF2B5EF4-FFF2-40B4-BE49-F238E27FC236}">
                <a16:creationId xmlns:a16="http://schemas.microsoft.com/office/drawing/2014/main" id="{9802902B-E13F-7046-7CAE-1E78A4C14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86" y="3104319"/>
            <a:ext cx="1557076" cy="1557076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8D790BD6-BD74-7A2D-CF86-96124C517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07" y="3187983"/>
            <a:ext cx="1389748" cy="13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8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Solución implementada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3CB7418-B82B-ABB6-3962-D75EB2E5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41" y="1484434"/>
            <a:ext cx="65817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5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C63AD511-DE28-2015-09CE-7807C243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27" y="1503484"/>
            <a:ext cx="666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Solución implementada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91531A-C931-14E6-F5A5-22CCAF8ECB31}"/>
              </a:ext>
            </a:extLst>
          </p:cNvPr>
          <p:cNvCxnSpPr/>
          <p:nvPr/>
        </p:nvCxnSpPr>
        <p:spPr>
          <a:xfrm>
            <a:off x="2733675" y="1933575"/>
            <a:ext cx="544830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2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E54DA6AA-9087-E2E1-D030-799C35A6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96" y="1229130"/>
            <a:ext cx="65627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Solución implementada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8FEFCD0-7B20-6F03-D021-FA7A5F7CB139}"/>
              </a:ext>
            </a:extLst>
          </p:cNvPr>
          <p:cNvCxnSpPr/>
          <p:nvPr/>
        </p:nvCxnSpPr>
        <p:spPr>
          <a:xfrm flipV="1">
            <a:off x="4276725" y="1533525"/>
            <a:ext cx="0" cy="4371975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0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917AEB14-7155-87E3-4F74-965CEFAB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560831"/>
            <a:ext cx="7934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BE36ACFE-4D83-B52E-6E9E-D3C3016E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18" y="3894259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72F03E32-003E-2F75-F20E-349CD750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14" y="3777558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D383737F-981C-D73C-28A8-0F7844FA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14" y="1431836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3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7B4B91B-8DD8-8C2B-E407-132CBC73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43" y="1431836"/>
            <a:ext cx="81819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9AB0D88-D410-5D6C-86E4-DEA66ADB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68" y="3765461"/>
            <a:ext cx="79438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1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633C0A-74E7-02B1-DDB3-BB3F69C0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46" y="1328332"/>
            <a:ext cx="80200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D94CC70-7CA3-48C6-21A4-CB5EB18C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69" y="3747682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Agenda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311AB0-7610-9CF6-F98C-5A7E3402FE54}"/>
              </a:ext>
            </a:extLst>
          </p:cNvPr>
          <p:cNvSpPr txBox="1"/>
          <p:nvPr/>
        </p:nvSpPr>
        <p:spPr>
          <a:xfrm>
            <a:off x="2275553" y="1654052"/>
            <a:ext cx="92645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Caso de negocio seleccionado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Contexto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Hipotesis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Información seleccionada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Análisis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Planteamiento de solución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Solución implementada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Accionables</a:t>
            </a:r>
          </a:p>
          <a:p>
            <a:pPr marL="514350" indent="-514350">
              <a:buAutoNum type="arabicPeriod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Conclusiones</a:t>
            </a:r>
          </a:p>
          <a:p>
            <a:pPr marL="514350" indent="-514350">
              <a:buAutoNum type="arabicPeriod"/>
            </a:pP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6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9163EAD-3E8B-64EE-D58A-F2CD09FB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97" y="1560831"/>
            <a:ext cx="80200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95D4F3E-3DD0-C0E7-4938-D6E235EE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22" y="3894259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75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ACAFDD5-2BD5-917C-C817-5BB95105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560831"/>
            <a:ext cx="7934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D4E9D37-F6C3-638A-C79F-F0D1D0D5F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3837306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18B7A72-36BA-02C9-2C3B-5DC53F15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31836"/>
            <a:ext cx="80962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D19E181-7DA3-35F4-0075-B341289A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4128680"/>
            <a:ext cx="7934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5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90663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Resultados encontrados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38DE1F-F2F9-B00C-DAE3-955A06C46B92}"/>
              </a:ext>
            </a:extLst>
          </p:cNvPr>
          <p:cNvCxnSpPr>
            <a:cxnSpLocks/>
          </p:cNvCxnSpPr>
          <p:nvPr/>
        </p:nvCxnSpPr>
        <p:spPr>
          <a:xfrm>
            <a:off x="1019175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0FDDBA-1AD0-094E-73C3-1F72C8F9434D}"/>
              </a:ext>
            </a:extLst>
          </p:cNvPr>
          <p:cNvCxnSpPr>
            <a:cxnSpLocks/>
          </p:cNvCxnSpPr>
          <p:nvPr/>
        </p:nvCxnSpPr>
        <p:spPr>
          <a:xfrm>
            <a:off x="1021403" y="6167336"/>
            <a:ext cx="91245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igno menos 10">
            <a:extLst>
              <a:ext uri="{FF2B5EF4-FFF2-40B4-BE49-F238E27FC236}">
                <a16:creationId xmlns:a16="http://schemas.microsoft.com/office/drawing/2014/main" id="{93F614D7-A074-774C-CC54-5C5F46DC2613}"/>
              </a:ext>
            </a:extLst>
          </p:cNvPr>
          <p:cNvSpPr/>
          <p:nvPr/>
        </p:nvSpPr>
        <p:spPr>
          <a:xfrm>
            <a:off x="400051" y="4848225"/>
            <a:ext cx="390522" cy="318986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ED000D6D-B450-0153-95CF-84E290F5597D}"/>
              </a:ext>
            </a:extLst>
          </p:cNvPr>
          <p:cNvSpPr/>
          <p:nvPr/>
        </p:nvSpPr>
        <p:spPr>
          <a:xfrm>
            <a:off x="360420" y="2625715"/>
            <a:ext cx="361949" cy="342877"/>
          </a:xfrm>
          <a:prstGeom prst="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B5FF30E-71AA-DA59-C6CF-B7E53B0A5DA2}"/>
              </a:ext>
            </a:extLst>
          </p:cNvPr>
          <p:cNvCxnSpPr>
            <a:cxnSpLocks/>
          </p:cNvCxnSpPr>
          <p:nvPr/>
        </p:nvCxnSpPr>
        <p:spPr>
          <a:xfrm>
            <a:off x="2271881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8C93FD0-D56D-FBAD-98A0-F647FB3A5DDA}"/>
              </a:ext>
            </a:extLst>
          </p:cNvPr>
          <p:cNvCxnSpPr>
            <a:cxnSpLocks/>
          </p:cNvCxnSpPr>
          <p:nvPr/>
        </p:nvCxnSpPr>
        <p:spPr>
          <a:xfrm>
            <a:off x="3524587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FAE2140-CCDC-63BE-D1D6-DE0AF9706703}"/>
              </a:ext>
            </a:extLst>
          </p:cNvPr>
          <p:cNvCxnSpPr>
            <a:cxnSpLocks/>
          </p:cNvCxnSpPr>
          <p:nvPr/>
        </p:nvCxnSpPr>
        <p:spPr>
          <a:xfrm>
            <a:off x="4777293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3623096-DC1E-60E7-3C51-FA61CB23A002}"/>
              </a:ext>
            </a:extLst>
          </p:cNvPr>
          <p:cNvCxnSpPr>
            <a:cxnSpLocks/>
          </p:cNvCxnSpPr>
          <p:nvPr/>
        </p:nvCxnSpPr>
        <p:spPr>
          <a:xfrm>
            <a:off x="6029999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2752490-3A3A-C813-C623-951A89D7D2A4}"/>
              </a:ext>
            </a:extLst>
          </p:cNvPr>
          <p:cNvCxnSpPr>
            <a:cxnSpLocks/>
          </p:cNvCxnSpPr>
          <p:nvPr/>
        </p:nvCxnSpPr>
        <p:spPr>
          <a:xfrm>
            <a:off x="7282705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0A3174C-5068-5FCE-8575-6DDC137E11AB}"/>
              </a:ext>
            </a:extLst>
          </p:cNvPr>
          <p:cNvCxnSpPr>
            <a:cxnSpLocks/>
          </p:cNvCxnSpPr>
          <p:nvPr/>
        </p:nvCxnSpPr>
        <p:spPr>
          <a:xfrm>
            <a:off x="8535413" y="2128736"/>
            <a:ext cx="0" cy="403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4381F47-BC04-2003-48D7-F793BB89F65E}"/>
              </a:ext>
            </a:extLst>
          </p:cNvPr>
          <p:cNvSpPr/>
          <p:nvPr/>
        </p:nvSpPr>
        <p:spPr>
          <a:xfrm>
            <a:off x="1341292" y="3482502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0E2FCE4-CBD4-1C48-6F1C-38B140A31EB9}"/>
              </a:ext>
            </a:extLst>
          </p:cNvPr>
          <p:cNvSpPr/>
          <p:nvPr/>
        </p:nvSpPr>
        <p:spPr>
          <a:xfrm>
            <a:off x="1341292" y="3902662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DFC219D-7C82-9C44-75B4-17A49570D07E}"/>
              </a:ext>
            </a:extLst>
          </p:cNvPr>
          <p:cNvSpPr/>
          <p:nvPr/>
        </p:nvSpPr>
        <p:spPr>
          <a:xfrm>
            <a:off x="2713343" y="3482502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792AA3B-0363-D0B0-A769-B95206B15FE6}"/>
              </a:ext>
            </a:extLst>
          </p:cNvPr>
          <p:cNvSpPr/>
          <p:nvPr/>
        </p:nvSpPr>
        <p:spPr>
          <a:xfrm>
            <a:off x="2713343" y="3902662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91EEF3C-BA5D-27F2-64E0-24BC6BECB1D1}"/>
              </a:ext>
            </a:extLst>
          </p:cNvPr>
          <p:cNvSpPr/>
          <p:nvPr/>
        </p:nvSpPr>
        <p:spPr>
          <a:xfrm>
            <a:off x="3906376" y="3138414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517A59-CD37-32D8-3675-516F44F1785B}"/>
              </a:ext>
            </a:extLst>
          </p:cNvPr>
          <p:cNvSpPr/>
          <p:nvPr/>
        </p:nvSpPr>
        <p:spPr>
          <a:xfrm>
            <a:off x="3906376" y="4087729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30A9776-AD48-DA32-E27D-C668766D72D3}"/>
              </a:ext>
            </a:extLst>
          </p:cNvPr>
          <p:cNvSpPr/>
          <p:nvPr/>
        </p:nvSpPr>
        <p:spPr>
          <a:xfrm>
            <a:off x="5159081" y="3410789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1C059FB-4072-988A-B39D-220D69141DCB}"/>
              </a:ext>
            </a:extLst>
          </p:cNvPr>
          <p:cNvSpPr/>
          <p:nvPr/>
        </p:nvSpPr>
        <p:spPr>
          <a:xfrm>
            <a:off x="5159081" y="4087729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0C93349-E8F1-05DF-0D82-66509F619FF5}"/>
              </a:ext>
            </a:extLst>
          </p:cNvPr>
          <p:cNvSpPr/>
          <p:nvPr/>
        </p:nvSpPr>
        <p:spPr>
          <a:xfrm>
            <a:off x="6411786" y="3392901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9D7E5AF-9D17-DB1C-DB0D-CB8FD234721A}"/>
              </a:ext>
            </a:extLst>
          </p:cNvPr>
          <p:cNvSpPr/>
          <p:nvPr/>
        </p:nvSpPr>
        <p:spPr>
          <a:xfrm>
            <a:off x="6411786" y="4069841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BA3501E-7DC9-3E54-46E6-8EBEE09BDD6F}"/>
              </a:ext>
            </a:extLst>
          </p:cNvPr>
          <p:cNvSpPr/>
          <p:nvPr/>
        </p:nvSpPr>
        <p:spPr>
          <a:xfrm>
            <a:off x="7639311" y="3436429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1DEB044-E039-43A9-0ACA-CB0ECC9ACD5E}"/>
              </a:ext>
            </a:extLst>
          </p:cNvPr>
          <p:cNvSpPr/>
          <p:nvPr/>
        </p:nvSpPr>
        <p:spPr>
          <a:xfrm>
            <a:off x="7639311" y="3986908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33B3B8E-5CC4-2C59-066F-F8BFCD27A684}"/>
              </a:ext>
            </a:extLst>
          </p:cNvPr>
          <p:cNvSpPr/>
          <p:nvPr/>
        </p:nvSpPr>
        <p:spPr>
          <a:xfrm>
            <a:off x="8953956" y="2664637"/>
            <a:ext cx="489128" cy="48912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CF725C-B486-E767-D118-B0BF44E6F2DC}"/>
              </a:ext>
            </a:extLst>
          </p:cNvPr>
          <p:cNvSpPr/>
          <p:nvPr/>
        </p:nvSpPr>
        <p:spPr>
          <a:xfrm>
            <a:off x="8953956" y="4518626"/>
            <a:ext cx="489128" cy="48912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11AC51D-E07C-E8B5-D70E-9E3E56334627}"/>
              </a:ext>
            </a:extLst>
          </p:cNvPr>
          <p:cNvSpPr txBox="1"/>
          <p:nvPr/>
        </p:nvSpPr>
        <p:spPr>
          <a:xfrm rot="16200000">
            <a:off x="985373" y="5314881"/>
            <a:ext cx="1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Ventas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C22CCFE-CF77-E6AF-45F5-7D10A4C91267}"/>
              </a:ext>
            </a:extLst>
          </p:cNvPr>
          <p:cNvSpPr txBox="1"/>
          <p:nvPr/>
        </p:nvSpPr>
        <p:spPr>
          <a:xfrm rot="16200000">
            <a:off x="2253590" y="5388030"/>
            <a:ext cx="1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Inventario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DF7CEB-9DB1-74EB-B242-BEEA05D9DD4E}"/>
              </a:ext>
            </a:extLst>
          </p:cNvPr>
          <p:cNvSpPr txBox="1"/>
          <p:nvPr/>
        </p:nvSpPr>
        <p:spPr>
          <a:xfrm rot="16200000">
            <a:off x="3378032" y="5250300"/>
            <a:ext cx="158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Completadas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FF83197-F82A-8521-4D7A-43C0DD313E12}"/>
              </a:ext>
            </a:extLst>
          </p:cNvPr>
          <p:cNvSpPr txBox="1"/>
          <p:nvPr/>
        </p:nvSpPr>
        <p:spPr>
          <a:xfrm rot="16200000">
            <a:off x="4593492" y="5250301"/>
            <a:ext cx="158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Canceladas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B2A1153-7F67-6DB5-D8CF-1E1AA970AFB8}"/>
              </a:ext>
            </a:extLst>
          </p:cNvPr>
          <p:cNvSpPr txBox="1"/>
          <p:nvPr/>
        </p:nvSpPr>
        <p:spPr>
          <a:xfrm rot="16200000">
            <a:off x="5855663" y="5250300"/>
            <a:ext cx="158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Reclamos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9E4A63F-6DCD-693D-BBD8-7583390DB155}"/>
              </a:ext>
            </a:extLst>
          </p:cNvPr>
          <p:cNvSpPr txBox="1"/>
          <p:nvPr/>
        </p:nvSpPr>
        <p:spPr>
          <a:xfrm rot="16200000">
            <a:off x="7071123" y="5250300"/>
            <a:ext cx="158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Servicios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F8AA4D7-F4F9-5BAE-3A54-635E82F31186}"/>
              </a:ext>
            </a:extLst>
          </p:cNvPr>
          <p:cNvSpPr txBox="1"/>
          <p:nvPr/>
        </p:nvSpPr>
        <p:spPr>
          <a:xfrm rot="16200000">
            <a:off x="8419444" y="5250299"/>
            <a:ext cx="158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Difusión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Conclusiones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D72AF7-6254-A3AC-4CF0-2C4B74F527B9}"/>
              </a:ext>
            </a:extLst>
          </p:cNvPr>
          <p:cNvSpPr txBox="1"/>
          <p:nvPr/>
        </p:nvSpPr>
        <p:spPr>
          <a:xfrm>
            <a:off x="2275553" y="1654052"/>
            <a:ext cx="9264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encuentran 2 grupos de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sellers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características diferenciales dentro de las clasificaciones más altas de MELI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grupo con mayor potencial es diferencial en cuanto a total de ventas, ventas completadas, servicios ofertados y topes de búsqueda, sin embargo, también es diferencial en cancelaciones y reclamos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lo anterior se tiene un grupo que aporta en términos de comisiones pero que también tiene potencial de mejora en un par de aspectos</a:t>
            </a:r>
          </a:p>
        </p:txBody>
      </p:sp>
    </p:spTree>
    <p:extLst>
      <p:ext uri="{BB962C8B-B14F-4D97-AF65-F5344CB8AC3E}">
        <p14:creationId xmlns:p14="http://schemas.microsoft.com/office/powerpoint/2010/main" val="80150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Accionables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A8B005-BBD1-E23E-BE2D-B7EF57FE50EF}"/>
              </a:ext>
            </a:extLst>
          </p:cNvPr>
          <p:cNvSpPr txBox="1"/>
          <p:nvPr/>
        </p:nvSpPr>
        <p:spPr>
          <a:xfrm>
            <a:off x="2275553" y="1654052"/>
            <a:ext cx="9264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Entregar la lista de Sellers más potenciales a los comerciales con sus respectivas recomendaciones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Explorar información de otras dimensiones del negocio para nutrir el modelo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Generar modelos de nicho puedan aportar a Sellers locales con el objetivo de impulsar más ventas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6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91E33EA8-526D-CA26-DF66-F7003E9A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18C9B58-58BE-6722-855F-F4C05A26D95F}"/>
              </a:ext>
            </a:extLst>
          </p:cNvPr>
          <p:cNvSpPr txBox="1"/>
          <p:nvPr/>
        </p:nvSpPr>
        <p:spPr>
          <a:xfrm>
            <a:off x="1127361" y="3044279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  <a:latin typeface="ProximaNova-Regular"/>
              </a:rPr>
              <a:t>Gracias ¡!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Caso de negocio seleccionado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8D54E304-648D-9760-178D-9FD10F051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90" y="2484911"/>
            <a:ext cx="2418946" cy="24189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2B07FE-1054-3C69-34DE-32B111354411}"/>
              </a:ext>
            </a:extLst>
          </p:cNvPr>
          <p:cNvSpPr txBox="1"/>
          <p:nvPr/>
        </p:nvSpPr>
        <p:spPr>
          <a:xfrm>
            <a:off x="5495408" y="2170889"/>
            <a:ext cx="529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equipo comercial quiere realizar estrategias focalizadas para los </a:t>
            </a: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sellers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pero en este momento no existe una clasificación que permita identificar a aquellos que tienen un buen perfil y son relevantes para el negocio. ¿Cómo podrías ayudar al equipo comercial a identificar estos </a:t>
            </a: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sellers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Contexto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72778918-BE97-E170-5397-202C9B32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10" y="2503142"/>
            <a:ext cx="1186776" cy="1186776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EAD61D8-F7A1-EEA2-7A9A-445F4CCFA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15" y="2613282"/>
            <a:ext cx="985740" cy="98574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A2DE3DF-17A6-1E56-BF67-6373773B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2" y="2578066"/>
            <a:ext cx="1036928" cy="103692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156E4C0-58D8-685B-EED1-924B59C54AD5}"/>
              </a:ext>
            </a:extLst>
          </p:cNvPr>
          <p:cNvCxnSpPr>
            <a:endCxn id="6" idx="1"/>
          </p:cNvCxnSpPr>
          <p:nvPr/>
        </p:nvCxnSpPr>
        <p:spPr>
          <a:xfrm>
            <a:off x="2705051" y="3096530"/>
            <a:ext cx="270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14C07D7-82F3-DA4F-3FCE-856C945E4B72}"/>
              </a:ext>
            </a:extLst>
          </p:cNvPr>
          <p:cNvCxnSpPr>
            <a:endCxn id="8" idx="1"/>
          </p:cNvCxnSpPr>
          <p:nvPr/>
        </p:nvCxnSpPr>
        <p:spPr>
          <a:xfrm>
            <a:off x="6686501" y="3106152"/>
            <a:ext cx="2882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3AA2C4-3F12-00AF-396D-CD1E5433D32F}"/>
              </a:ext>
            </a:extLst>
          </p:cNvPr>
          <p:cNvSpPr txBox="1"/>
          <p:nvPr/>
        </p:nvSpPr>
        <p:spPr>
          <a:xfrm>
            <a:off x="4794429" y="1583857"/>
            <a:ext cx="24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C2C</a:t>
            </a:r>
            <a:endParaRPr lang="es-CO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2FFC87-C0AB-CB85-7605-748BC82DAE78}"/>
              </a:ext>
            </a:extLst>
          </p:cNvPr>
          <p:cNvSpPr txBox="1"/>
          <p:nvPr/>
        </p:nvSpPr>
        <p:spPr>
          <a:xfrm>
            <a:off x="4794429" y="3950486"/>
            <a:ext cx="24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B2C</a:t>
            </a:r>
            <a:endParaRPr lang="es-CO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AA4177B7-A0BD-DB2A-29D2-C2169E74F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06" y="4584528"/>
            <a:ext cx="1181002" cy="1181000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54EAC9A-5671-BB93-5A6E-28017FFDEA1D}"/>
              </a:ext>
            </a:extLst>
          </p:cNvPr>
          <p:cNvCxnSpPr>
            <a:stCxn id="6" idx="0"/>
            <a:endCxn id="15" idx="2"/>
          </p:cNvCxnSpPr>
          <p:nvPr/>
        </p:nvCxnSpPr>
        <p:spPr>
          <a:xfrm flipV="1">
            <a:off x="6001298" y="2230188"/>
            <a:ext cx="0" cy="27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EB781F4-07F3-CB89-DC80-7963B379C906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6001298" y="3689918"/>
            <a:ext cx="0" cy="26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CEB33F6-2F2B-098B-D27B-A14D89272AC7}"/>
              </a:ext>
            </a:extLst>
          </p:cNvPr>
          <p:cNvSpPr txBox="1"/>
          <p:nvPr/>
        </p:nvSpPr>
        <p:spPr>
          <a:xfrm>
            <a:off x="861627" y="1676189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Cliente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3247432-8940-14D6-E38D-D9DA1C1247FA}"/>
              </a:ext>
            </a:extLst>
          </p:cNvPr>
          <p:cNvSpPr txBox="1"/>
          <p:nvPr/>
        </p:nvSpPr>
        <p:spPr>
          <a:xfrm>
            <a:off x="8727231" y="1623170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Cliente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4EAAE15-A6C7-1502-D345-7585626ADC08}"/>
              </a:ext>
            </a:extLst>
          </p:cNvPr>
          <p:cNvSpPr txBox="1"/>
          <p:nvPr/>
        </p:nvSpPr>
        <p:spPr>
          <a:xfrm>
            <a:off x="8780080" y="3977391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Cliente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A82881-B732-02F9-F68C-AA7EE10D66A3}"/>
              </a:ext>
            </a:extLst>
          </p:cNvPr>
          <p:cNvSpPr txBox="1"/>
          <p:nvPr/>
        </p:nvSpPr>
        <p:spPr>
          <a:xfrm>
            <a:off x="861627" y="3977391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Vendedor</a:t>
            </a:r>
            <a:endParaRPr lang="es-CO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4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Hipótesis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A538BB-92F1-518E-1049-2D6145C0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8" y="2313934"/>
            <a:ext cx="5485786" cy="17569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DEBD9E-7A85-C79C-0C12-03C5AECA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52" y="3903663"/>
            <a:ext cx="4263470" cy="4803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6AB3E1-178E-E9E6-ABAB-31DBADB920E4}"/>
              </a:ext>
            </a:extLst>
          </p:cNvPr>
          <p:cNvSpPr txBox="1"/>
          <p:nvPr/>
        </p:nvSpPr>
        <p:spPr>
          <a:xfrm>
            <a:off x="6385838" y="2644170"/>
            <a:ext cx="5292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 Es posible identificar los Sellers más relevantes para el negocio dentro de las categorías ya existentes y tener claridad de acciones de mejora para estos ? 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Acotado del caso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F592992-CCC6-A45F-733F-0D8B85779E57}"/>
              </a:ext>
            </a:extLst>
          </p:cNvPr>
          <p:cNvGrpSpPr/>
          <p:nvPr/>
        </p:nvGrpSpPr>
        <p:grpSpPr>
          <a:xfrm>
            <a:off x="3675215" y="1336919"/>
            <a:ext cx="4841570" cy="4858686"/>
            <a:chOff x="4483327" y="667461"/>
            <a:chExt cx="5503622" cy="552307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548313D-B655-0E4C-789F-61B7D3BD8422}"/>
                </a:ext>
              </a:extLst>
            </p:cNvPr>
            <p:cNvSpPr/>
            <p:nvPr/>
          </p:nvSpPr>
          <p:spPr>
            <a:xfrm>
              <a:off x="5909755" y="3539773"/>
              <a:ext cx="2650766" cy="26507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466B402-0FCD-8AC5-04ED-70FE693EB5BC}"/>
                </a:ext>
              </a:extLst>
            </p:cNvPr>
            <p:cNvSpPr/>
            <p:nvPr/>
          </p:nvSpPr>
          <p:spPr>
            <a:xfrm>
              <a:off x="5365187" y="2450637"/>
              <a:ext cx="3739902" cy="373990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B49F32C-832F-DE46-6833-ECC6E9A83F4A}"/>
                </a:ext>
              </a:extLst>
            </p:cNvPr>
            <p:cNvSpPr/>
            <p:nvPr/>
          </p:nvSpPr>
          <p:spPr>
            <a:xfrm>
              <a:off x="4871781" y="1500601"/>
              <a:ext cx="4646080" cy="46460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BEF3D4C-53DE-5677-EAAB-9BA02F8849AD}"/>
                </a:ext>
              </a:extLst>
            </p:cNvPr>
            <p:cNvSpPr/>
            <p:nvPr/>
          </p:nvSpPr>
          <p:spPr>
            <a:xfrm>
              <a:off x="4483327" y="667461"/>
              <a:ext cx="5503622" cy="5503622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58BEF2-3707-8F41-A613-33F3CEB89457}"/>
              </a:ext>
            </a:extLst>
          </p:cNvPr>
          <p:cNvSpPr txBox="1"/>
          <p:nvPr/>
        </p:nvSpPr>
        <p:spPr>
          <a:xfrm>
            <a:off x="6007788" y="1213480"/>
            <a:ext cx="241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4"/>
                </a:solidFill>
                <a:latin typeface="ProximaNova-Regular"/>
              </a:rPr>
              <a:t>Total Sellers</a:t>
            </a:r>
            <a:endParaRPr lang="es-CO" sz="2400" b="1" dirty="0">
              <a:solidFill>
                <a:schemeClr val="accent4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07AA5F-1210-02DD-2A62-4DF3858F55BF}"/>
              </a:ext>
            </a:extLst>
          </p:cNvPr>
          <p:cNvSpPr txBox="1"/>
          <p:nvPr/>
        </p:nvSpPr>
        <p:spPr>
          <a:xfrm>
            <a:off x="7214657" y="2723398"/>
            <a:ext cx="296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4"/>
                </a:solidFill>
                <a:latin typeface="ProximaNova-Regular"/>
              </a:rPr>
              <a:t>Sellers categoría</a:t>
            </a:r>
            <a:endParaRPr lang="es-CO" sz="2400" b="1" dirty="0">
              <a:solidFill>
                <a:schemeClr val="accent4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0910FA-F240-39FA-37E6-BF3237D9C463}"/>
              </a:ext>
            </a:extLst>
          </p:cNvPr>
          <p:cNvSpPr txBox="1"/>
          <p:nvPr/>
        </p:nvSpPr>
        <p:spPr>
          <a:xfrm>
            <a:off x="2750280" y="3541782"/>
            <a:ext cx="296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ProximaNova-Regular"/>
              </a:rPr>
              <a:t>Sellers con ventas</a:t>
            </a:r>
            <a:endParaRPr lang="es-CO" sz="2400" b="1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9D5A8B-B771-3618-745F-40E8D3A96D89}"/>
              </a:ext>
            </a:extLst>
          </p:cNvPr>
          <p:cNvSpPr txBox="1"/>
          <p:nvPr/>
        </p:nvSpPr>
        <p:spPr>
          <a:xfrm>
            <a:off x="5808643" y="4853246"/>
            <a:ext cx="391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ProximaNova-Regular"/>
              </a:rPr>
              <a:t>Sellers mejor que la mediana</a:t>
            </a:r>
            <a:endParaRPr lang="es-CO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6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Información seleccionada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E64C3E-C840-02E2-BAF9-3D4555AF99C2}"/>
              </a:ext>
            </a:extLst>
          </p:cNvPr>
          <p:cNvSpPr txBox="1"/>
          <p:nvPr/>
        </p:nvSpPr>
        <p:spPr>
          <a:xfrm>
            <a:off x="2538201" y="1905506"/>
            <a:ext cx="9264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Difusión </a:t>
            </a:r>
          </a:p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(Resultados en primeras páginas)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Ganancias</a:t>
            </a:r>
          </a:p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(venta total, inventario en dinero, cancelaciones)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Reputacional</a:t>
            </a:r>
          </a:p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(Reclamos, nivel, categoría)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 Ofertados</a:t>
            </a:r>
          </a:p>
          <a:p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(Número de servicios ofertados)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Análisis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BABFE8-D4C1-AB13-928E-A96251240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8" t="11348" b="7944"/>
          <a:stretch/>
        </p:blipFill>
        <p:spPr bwMode="auto">
          <a:xfrm>
            <a:off x="1049136" y="1560831"/>
            <a:ext cx="4875010" cy="40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636D8-9342-773B-B899-1709C071A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8" t="11914" r="15839" b="8653"/>
          <a:stretch/>
        </p:blipFill>
        <p:spPr bwMode="auto">
          <a:xfrm>
            <a:off x="6759258" y="1592525"/>
            <a:ext cx="3980078" cy="3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5C3D6D-CF1D-2996-E6B6-C341BBA814EF}"/>
              </a:ext>
            </a:extLst>
          </p:cNvPr>
          <p:cNvSpPr/>
          <p:nvPr/>
        </p:nvSpPr>
        <p:spPr>
          <a:xfrm>
            <a:off x="1830420" y="437745"/>
            <a:ext cx="1603443" cy="9565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A3FC88-4BBC-6A52-C37C-94E068C587DA}"/>
              </a:ext>
            </a:extLst>
          </p:cNvPr>
          <p:cNvSpPr txBox="1"/>
          <p:nvPr/>
        </p:nvSpPr>
        <p:spPr>
          <a:xfrm>
            <a:off x="722369" y="662395"/>
            <a:ext cx="926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ximaNova-Regular"/>
              </a:rPr>
              <a:t>Análisis</a:t>
            </a:r>
            <a:endParaRPr lang="es-CO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CC5BE0D-98B9-8C58-7625-E0C054D7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28" y="1332486"/>
            <a:ext cx="43434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E011719-4C49-C829-22D9-8B8E7483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2486"/>
            <a:ext cx="44386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19459DA-CDBA-AE70-CD8F-1FC59791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78" y="3714717"/>
            <a:ext cx="4324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C96B18E-5E6A-DE61-9A36-72EE3781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703759"/>
            <a:ext cx="43243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805932E-F089-D79A-2822-01FD25D10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43" y="5450357"/>
            <a:ext cx="2023076" cy="10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333</Words>
  <Application>Microsoft Office PowerPoint</Application>
  <PresentationFormat>Panorámica</PresentationFormat>
  <Paragraphs>76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ProximaNova-Regular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Ortiz</dc:creator>
  <cp:lastModifiedBy>Iván Ortiz</cp:lastModifiedBy>
  <cp:revision>13</cp:revision>
  <dcterms:created xsi:type="dcterms:W3CDTF">2023-11-14T20:51:06Z</dcterms:created>
  <dcterms:modified xsi:type="dcterms:W3CDTF">2023-11-16T02:23:07Z</dcterms:modified>
</cp:coreProperties>
</file>