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5" r:id="rId6"/>
    <p:sldId id="263" r:id="rId7"/>
    <p:sldId id="266" r:id="rId8"/>
    <p:sldId id="267" r:id="rId9"/>
    <p:sldId id="269" r:id="rId10"/>
    <p:sldId id="268" r:id="rId11"/>
    <p:sldId id="271" r:id="rId12"/>
    <p:sldId id="274" r:id="rId13"/>
    <p:sldId id="275" r:id="rId14"/>
    <p:sldId id="272" r:id="rId15"/>
    <p:sldId id="314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8" r:id="rId27"/>
    <p:sldId id="287" r:id="rId28"/>
    <p:sldId id="289" r:id="rId29"/>
    <p:sldId id="290" r:id="rId30"/>
    <p:sldId id="286" r:id="rId31"/>
    <p:sldId id="292" r:id="rId32"/>
    <p:sldId id="257" r:id="rId33"/>
    <p:sldId id="294" r:id="rId34"/>
    <p:sldId id="293" r:id="rId35"/>
    <p:sldId id="295" r:id="rId36"/>
    <p:sldId id="296" r:id="rId37"/>
    <p:sldId id="297" r:id="rId38"/>
    <p:sldId id="298" r:id="rId39"/>
    <p:sldId id="299" r:id="rId40"/>
    <p:sldId id="301" r:id="rId41"/>
    <p:sldId id="300" r:id="rId42"/>
    <p:sldId id="311" r:id="rId43"/>
    <p:sldId id="302" r:id="rId44"/>
    <p:sldId id="303" r:id="rId45"/>
    <p:sldId id="310" r:id="rId46"/>
    <p:sldId id="309" r:id="rId47"/>
    <p:sldId id="312" r:id="rId48"/>
    <p:sldId id="313" r:id="rId49"/>
    <p:sldId id="305" r:id="rId50"/>
    <p:sldId id="307" r:id="rId51"/>
    <p:sldId id="308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84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E66-3C54-4BD9-BE9D-FBB596F10639}" type="datetimeFigureOut">
              <a:rPr lang="en-US" smtClean="0"/>
              <a:t>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01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E66-3C54-4BD9-BE9D-FBB596F10639}" type="datetimeFigureOut">
              <a:rPr lang="en-US" smtClean="0"/>
              <a:t>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11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E66-3C54-4BD9-BE9D-FBB596F10639}" type="datetimeFigureOut">
              <a:rPr lang="en-US" smtClean="0"/>
              <a:t>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90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E66-3C54-4BD9-BE9D-FBB596F10639}" type="datetimeFigureOut">
              <a:rPr lang="en-US" smtClean="0"/>
              <a:t>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42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E66-3C54-4BD9-BE9D-FBB596F10639}" type="datetimeFigureOut">
              <a:rPr lang="en-US" smtClean="0"/>
              <a:t>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47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E66-3C54-4BD9-BE9D-FBB596F10639}" type="datetimeFigureOut">
              <a:rPr lang="en-US" smtClean="0"/>
              <a:t>1/17/2011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8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E66-3C54-4BD9-BE9D-FBB596F10639}" type="datetimeFigureOut">
              <a:rPr lang="en-US" smtClean="0"/>
              <a:t>1/17/2011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93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E66-3C54-4BD9-BE9D-FBB596F10639}" type="datetimeFigureOut">
              <a:rPr lang="en-US" smtClean="0"/>
              <a:t>1/17/2011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93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E66-3C54-4BD9-BE9D-FBB596F10639}" type="datetimeFigureOut">
              <a:rPr lang="en-US" smtClean="0"/>
              <a:t>1/17/2011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26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E66-3C54-4BD9-BE9D-FBB596F10639}" type="datetimeFigureOut">
              <a:rPr lang="en-US" smtClean="0"/>
              <a:t>1/17/2011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7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E66-3C54-4BD9-BE9D-FBB596F10639}" type="datetimeFigureOut">
              <a:rPr lang="en-US" smtClean="0"/>
              <a:t>1/17/2011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71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74E66-3C54-4BD9-BE9D-FBB596F10639}" type="datetimeFigureOut">
              <a:rPr lang="en-US" smtClean="0"/>
              <a:t>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82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IAP C# Lecture 4</a:t>
            </a:r>
            <a:br>
              <a:rPr lang="en-US" dirty="0" smtClean="0"/>
            </a:br>
            <a:r>
              <a:rPr lang="en-US" dirty="0" err="1" smtClean="0"/>
              <a:t>Misc</a:t>
            </a:r>
            <a:r>
              <a:rPr lang="en-US" dirty="0" smtClean="0"/>
              <a:t> Syntax, then start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Windows </a:t>
            </a:r>
            <a:r>
              <a:rPr lang="en-US" dirty="0" smtClean="0"/>
              <a:t>Presentation Foundation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 smtClean="0"/>
              <a:t>Geza</a:t>
            </a:r>
            <a:r>
              <a:rPr lang="en-US" dirty="0" smtClean="0"/>
              <a:t> Kovacs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18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a type which can take one of several predefined values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90800" y="2895600"/>
            <a:ext cx="5029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North, South, East, West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8920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56357"/>
            <a:ext cx="9525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1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{ North, South, East, West }</a:t>
            </a:r>
          </a:p>
          <a:p>
            <a:endParaRPr lang="en-US" sz="2100" dirty="0">
              <a:solidFill>
                <a:prstClr val="black"/>
              </a:solidFill>
              <a:latin typeface="Consolas"/>
            </a:endParaRPr>
          </a:p>
          <a:p>
            <a:r>
              <a:rPr lang="en-US" sz="21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100" dirty="0">
              <a:solidFill>
                <a:prstClr val="black"/>
              </a:solidFill>
              <a:latin typeface="Consolas"/>
            </a:endParaRP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100" dirty="0" smtClean="0">
                <a:solidFill>
                  <a:srgbClr val="0000FF"/>
                </a:solidFill>
                <a:latin typeface="Consolas"/>
              </a:rPr>
              <a:t>    static</a:t>
            </a:r>
            <a:r>
              <a:rPr lang="en-US" sz="21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x =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IsVertical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(x)); </a:t>
            </a:r>
            <a:r>
              <a:rPr lang="en-US" sz="21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2100" dirty="0" smtClean="0">
                <a:solidFill>
                  <a:srgbClr val="008000"/>
                </a:solidFill>
                <a:latin typeface="Consolas"/>
              </a:rPr>
              <a:t>North</a:t>
            </a:r>
            <a:endParaRPr lang="en-US" sz="2100" dirty="0">
              <a:solidFill>
                <a:prstClr val="black"/>
              </a:solidFill>
              <a:latin typeface="Consolas"/>
            </a:endParaRP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1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856357"/>
          </a:xfrm>
        </p:spPr>
        <p:txBody>
          <a:bodyPr/>
          <a:lstStyle/>
          <a:p>
            <a:r>
              <a:rPr lang="en-US" dirty="0" smtClean="0"/>
              <a:t>Can declare an instance of an </a:t>
            </a:r>
            <a:r>
              <a:rPr lang="en-US" dirty="0" err="1" smtClean="0"/>
              <a:t>enum</a:t>
            </a:r>
            <a:r>
              <a:rPr lang="en-US" dirty="0" smtClean="0"/>
              <a:t>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676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56357"/>
            <a:ext cx="9525000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1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{ North, South, East, West }</a:t>
            </a:r>
          </a:p>
          <a:p>
            <a:endParaRPr lang="en-US" sz="2100" dirty="0">
              <a:solidFill>
                <a:prstClr val="black"/>
              </a:solidFill>
              <a:latin typeface="Consolas"/>
            </a:endParaRPr>
          </a:p>
          <a:p>
            <a:r>
              <a:rPr lang="en-US" sz="21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100" dirty="0">
              <a:solidFill>
                <a:prstClr val="black"/>
              </a:solidFill>
              <a:latin typeface="Consolas"/>
            </a:endParaRP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IsVertical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1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d) {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(d ==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|| d ==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.South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x =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IsVertical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(x)); </a:t>
            </a:r>
            <a:r>
              <a:rPr lang="en-US" sz="21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2100" dirty="0" smtClean="0">
                <a:solidFill>
                  <a:srgbClr val="008000"/>
                </a:solidFill>
                <a:latin typeface="Consolas"/>
              </a:rPr>
              <a:t>True</a:t>
            </a:r>
            <a:endParaRPr lang="en-US" sz="2100" dirty="0">
              <a:solidFill>
                <a:prstClr val="black"/>
              </a:solidFill>
              <a:latin typeface="Consolas"/>
            </a:endParaRP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1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856357"/>
          </a:xfrm>
        </p:spPr>
        <p:txBody>
          <a:bodyPr/>
          <a:lstStyle/>
          <a:p>
            <a:r>
              <a:rPr lang="en-US" dirty="0" smtClean="0"/>
              <a:t>Can pass them to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159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56357"/>
            <a:ext cx="9525000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1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{ North, South, East, West }</a:t>
            </a:r>
          </a:p>
          <a:p>
            <a:endParaRPr lang="en-US" sz="2100" dirty="0">
              <a:solidFill>
                <a:prstClr val="black"/>
              </a:solidFill>
              <a:latin typeface="Consolas"/>
            </a:endParaRPr>
          </a:p>
          <a:p>
            <a:r>
              <a:rPr lang="en-US" sz="21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100" dirty="0">
              <a:solidFill>
                <a:prstClr val="black"/>
              </a:solidFill>
              <a:latin typeface="Consolas"/>
            </a:endParaRP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IsVertical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d) {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(d ==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|| d ==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.South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x =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x.IsVertical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()); </a:t>
            </a:r>
            <a:r>
              <a:rPr lang="en-US" sz="21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2100" dirty="0" smtClean="0">
                <a:solidFill>
                  <a:srgbClr val="008000"/>
                </a:solidFill>
                <a:latin typeface="Consolas"/>
              </a:rPr>
              <a:t>True</a:t>
            </a:r>
            <a:endParaRPr lang="en-US" sz="2100" dirty="0">
              <a:solidFill>
                <a:prstClr val="black"/>
              </a:solidFill>
              <a:latin typeface="Consolas"/>
            </a:endParaRP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1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85635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Can add extension methods (but not regular methods)</a:t>
            </a:r>
            <a:endParaRPr lang="en-US" dirty="0"/>
          </a:p>
        </p:txBody>
      </p:sp>
      <p:sp>
        <p:nvSpPr>
          <p:cNvPr id="2" name="Rounded Rectangular Callout 1"/>
          <p:cNvSpPr/>
          <p:nvPr/>
        </p:nvSpPr>
        <p:spPr>
          <a:xfrm>
            <a:off x="3886200" y="1752600"/>
            <a:ext cx="1447800" cy="6096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Extension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354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25689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North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, South, East,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West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x =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+ 1;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(x);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// South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4525963"/>
          </a:xfrm>
        </p:spPr>
        <p:txBody>
          <a:bodyPr/>
          <a:lstStyle/>
          <a:p>
            <a:r>
              <a:rPr lang="en-US" dirty="0" smtClean="0"/>
              <a:t>Underlying implementation of </a:t>
            </a:r>
            <a:r>
              <a:rPr lang="en-US" dirty="0" err="1" smtClean="0"/>
              <a:t>enum</a:t>
            </a:r>
            <a:r>
              <a:rPr lang="en-US" dirty="0" smtClean="0"/>
              <a:t> uses integers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57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25689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byte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North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, South, East,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West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x =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+ 1;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(x);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// South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4525963"/>
          </a:xfrm>
        </p:spPr>
        <p:txBody>
          <a:bodyPr/>
          <a:lstStyle/>
          <a:p>
            <a:r>
              <a:rPr lang="en-US" dirty="0" smtClean="0"/>
              <a:t>Underlying implementation of </a:t>
            </a:r>
            <a:r>
              <a:rPr lang="en-US" dirty="0" err="1" smtClean="0"/>
              <a:t>enum</a:t>
            </a:r>
            <a:r>
              <a:rPr lang="en-US" dirty="0" smtClean="0"/>
              <a:t> uses integers</a:t>
            </a:r>
            <a:endParaRPr lang="en-US" dirty="0"/>
          </a:p>
        </p:txBody>
      </p:sp>
      <p:sp>
        <p:nvSpPr>
          <p:cNvPr id="2" name="Rounded Rectangular Callout 1"/>
          <p:cNvSpPr/>
          <p:nvPr/>
        </p:nvSpPr>
        <p:spPr>
          <a:xfrm>
            <a:off x="2133600" y="533400"/>
            <a:ext cx="6781800" cy="914400"/>
          </a:xfrm>
          <a:prstGeom prst="wedgeRoundRectCallout">
            <a:avLst>
              <a:gd name="adj1" fmla="val -30036"/>
              <a:gd name="adj2" fmla="val 736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Underlying </a:t>
            </a:r>
            <a:r>
              <a:rPr lang="en-US" dirty="0" err="1" smtClean="0"/>
              <a:t>datatype</a:t>
            </a:r>
            <a:r>
              <a:rPr lang="en-US" dirty="0" smtClean="0"/>
              <a:t> can be changed to </a:t>
            </a:r>
            <a:r>
              <a:rPr lang="en-US" dirty="0"/>
              <a:t>byte, </a:t>
            </a:r>
            <a:r>
              <a:rPr lang="en-US" dirty="0" err="1"/>
              <a:t>sbyte</a:t>
            </a:r>
            <a:r>
              <a:rPr lang="en-US" dirty="0"/>
              <a:t>, short, </a:t>
            </a:r>
            <a:r>
              <a:rPr lang="en-US" dirty="0" err="1"/>
              <a:t>ushort</a:t>
            </a:r>
            <a:r>
              <a:rPr lang="en-US" dirty="0"/>
              <a:t>, </a:t>
            </a:r>
            <a:r>
              <a:rPr lang="en-US" dirty="0" err="1"/>
              <a:t>int</a:t>
            </a:r>
            <a:r>
              <a:rPr lang="en-US" dirty="0"/>
              <a:t>, </a:t>
            </a:r>
            <a:r>
              <a:rPr lang="en-US" dirty="0" err="1"/>
              <a:t>uint</a:t>
            </a:r>
            <a:r>
              <a:rPr lang="en-US" dirty="0"/>
              <a:t>, long, and </a:t>
            </a:r>
            <a:r>
              <a:rPr lang="en-US" dirty="0" err="1" smtClean="0"/>
              <a:t>ulong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435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25689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{ North, South, East, West 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x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 (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)1;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(x);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// South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4525963"/>
          </a:xfrm>
        </p:spPr>
        <p:txBody>
          <a:bodyPr/>
          <a:lstStyle/>
          <a:p>
            <a:r>
              <a:rPr lang="en-US" dirty="0" smtClean="0"/>
              <a:t>Underlying implementation uses integers</a:t>
            </a:r>
          </a:p>
          <a:p>
            <a:pPr lvl="1"/>
            <a:r>
              <a:rPr lang="en-US" dirty="0" smtClean="0"/>
              <a:t>Values start at 0 by default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037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25689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{ North = 100, South, East, West 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     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x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 (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)102;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(x);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// East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4525963"/>
          </a:xfrm>
        </p:spPr>
        <p:txBody>
          <a:bodyPr/>
          <a:lstStyle/>
          <a:p>
            <a:r>
              <a:rPr lang="en-US" dirty="0" smtClean="0"/>
              <a:t>Underlying implementation uses integers</a:t>
            </a:r>
          </a:p>
          <a:p>
            <a:pPr lvl="1"/>
            <a:r>
              <a:rPr lang="en-US" dirty="0" smtClean="0"/>
              <a:t>Values start at 0 by default</a:t>
            </a:r>
            <a:endParaRPr lang="en-US" dirty="0"/>
          </a:p>
        </p:txBody>
      </p:sp>
      <p:sp>
        <p:nvSpPr>
          <p:cNvPr id="2" name="Rounded Rectangular Callout 1"/>
          <p:cNvSpPr/>
          <p:nvPr/>
        </p:nvSpPr>
        <p:spPr>
          <a:xfrm>
            <a:off x="3657600" y="1066800"/>
            <a:ext cx="3429000" cy="4572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 change start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032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25689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/>
              </a:rPr>
              <a:t>[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Flags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North = 1 &lt;&lt; 0,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South = 1 &lt;&lt; 1,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East = 1 &lt;&lt; 2,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West = 1 &lt;&lt; 3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latin typeface="Consolas"/>
              </a:rPr>
              <a:t> </a:t>
            </a:r>
            <a:r>
              <a:rPr lang="en-US" sz="2400" dirty="0" smtClean="0">
                <a:latin typeface="Consolas"/>
              </a:rPr>
              <a:t>     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x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|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.East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(x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// North, 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East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448800" cy="4525963"/>
          </a:xfrm>
        </p:spPr>
        <p:txBody>
          <a:bodyPr/>
          <a:lstStyle/>
          <a:p>
            <a:r>
              <a:rPr lang="en-US" dirty="0" smtClean="0"/>
              <a:t>Flagged </a:t>
            </a:r>
            <a:r>
              <a:rPr lang="en-US" dirty="0" err="1" smtClean="0"/>
              <a:t>enum</a:t>
            </a:r>
            <a:r>
              <a:rPr lang="en-US" dirty="0" smtClean="0"/>
              <a:t>: can take on multiple values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bitwse</a:t>
            </a:r>
            <a:r>
              <a:rPr lang="en-US" dirty="0" smtClean="0"/>
              <a:t> OR to combine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271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25689"/>
            <a:ext cx="9906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/>
              </a:rPr>
              <a:t>[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Flags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North = 1 &lt;&lt; 0,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South = 1 &lt;&lt; 1,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East = 1 &lt;&lt; 2,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West = 1 &lt;&lt; 3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2400" dirty="0" smtClean="0">
                <a:latin typeface="Consolas"/>
              </a:rPr>
              <a:t>      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x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|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.East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x.HasFlag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       //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True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448800" cy="4525963"/>
          </a:xfrm>
        </p:spPr>
        <p:txBody>
          <a:bodyPr/>
          <a:lstStyle/>
          <a:p>
            <a:r>
              <a:rPr lang="en-US" dirty="0" smtClean="0"/>
              <a:t>Flagged </a:t>
            </a:r>
            <a:r>
              <a:rPr lang="en-US" dirty="0" err="1" smtClean="0"/>
              <a:t>enum</a:t>
            </a:r>
            <a:r>
              <a:rPr lang="en-US" dirty="0" smtClean="0"/>
              <a:t>: can take on multiple values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HasFlag</a:t>
            </a:r>
            <a:r>
              <a:rPr lang="en-US" dirty="0" smtClean="0"/>
              <a:t>() to check for an individual flag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016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-4482"/>
            <a:ext cx="9144000" cy="4525963"/>
          </a:xfrm>
        </p:spPr>
        <p:txBody>
          <a:bodyPr/>
          <a:lstStyle/>
          <a:p>
            <a:r>
              <a:rPr lang="en-US" dirty="0" smtClean="0"/>
              <a:t>Read number and tells you if it’s odd or even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095137"/>
            <a:ext cx="9144000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System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"enter a number"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entered =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.ReadLine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number =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.Parse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(entered);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(number % 2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==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0)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400" dirty="0" smtClean="0">
                <a:solidFill>
                  <a:srgbClr val="A31515"/>
                </a:solidFill>
                <a:latin typeface="Consolas"/>
              </a:rPr>
              <a:t>even 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number entered"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else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400" dirty="0" smtClean="0">
                <a:solidFill>
                  <a:srgbClr val="A31515"/>
                </a:solidFill>
                <a:latin typeface="Consolas"/>
              </a:rPr>
              <a:t>odd 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number entered"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2745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25689"/>
            <a:ext cx="9906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/>
              </a:rPr>
              <a:t>[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Flags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North = 1 &lt;&lt; 0,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South = 1 &lt;&lt; 1,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East = 1 &lt;&lt; 2,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West = 1 &lt;&lt; 3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2400" dirty="0" smtClean="0">
                <a:latin typeface="Consolas"/>
              </a:rPr>
              <a:t>      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x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|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.East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x.HasFlag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.East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       //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True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448800" cy="4525963"/>
          </a:xfrm>
        </p:spPr>
        <p:txBody>
          <a:bodyPr/>
          <a:lstStyle/>
          <a:p>
            <a:r>
              <a:rPr lang="en-US" dirty="0" smtClean="0"/>
              <a:t>Flagged </a:t>
            </a:r>
            <a:r>
              <a:rPr lang="en-US" dirty="0" err="1" smtClean="0"/>
              <a:t>enum</a:t>
            </a:r>
            <a:r>
              <a:rPr lang="en-US" dirty="0" smtClean="0"/>
              <a:t>: can take on multiple values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HasFlag</a:t>
            </a:r>
            <a:r>
              <a:rPr lang="en-US" dirty="0" smtClean="0"/>
              <a:t>() to check for an individual flag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517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25689"/>
            <a:ext cx="9906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/>
              </a:rPr>
              <a:t>[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Flags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North = 1 &lt;&lt; 0,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South = 1 &lt;&lt; 1,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East = 1 &lt;&lt; 2,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West = 1 &lt;&lt; 3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2400" dirty="0" smtClean="0">
                <a:latin typeface="Consolas"/>
              </a:rPr>
              <a:t>      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x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|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.East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x.HasFlag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.South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       // False</a:t>
            </a:r>
            <a:endParaRPr lang="en-US" sz="2400" dirty="0">
              <a:solidFill>
                <a:srgbClr val="008000"/>
              </a:solidFill>
              <a:latin typeface="Consolas"/>
            </a:endParaRP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448800" cy="4525963"/>
          </a:xfrm>
        </p:spPr>
        <p:txBody>
          <a:bodyPr/>
          <a:lstStyle/>
          <a:p>
            <a:r>
              <a:rPr lang="en-US" dirty="0" smtClean="0"/>
              <a:t>Flagged </a:t>
            </a:r>
            <a:r>
              <a:rPr lang="en-US" dirty="0" err="1" smtClean="0"/>
              <a:t>enum</a:t>
            </a:r>
            <a:r>
              <a:rPr lang="en-US" dirty="0" smtClean="0"/>
              <a:t>: can take on multiple values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HasFlag</a:t>
            </a:r>
            <a:r>
              <a:rPr lang="en-US" dirty="0" smtClean="0"/>
              <a:t>() to check for an individual flag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19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25689"/>
            <a:ext cx="9906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/>
              </a:rPr>
              <a:t>[</a:t>
            </a:r>
            <a:r>
              <a:rPr lang="en-US" sz="2400" b="1" dirty="0">
                <a:solidFill>
                  <a:srgbClr val="2B91AF"/>
                </a:solidFill>
                <a:latin typeface="Consolas"/>
              </a:rPr>
              <a:t>Flags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North = 1 &lt;&lt; 0,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South = 1 &lt;&lt; 1,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East = 1 &lt;&lt; 2,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West = 1 &lt;&lt; 3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2400" dirty="0" smtClean="0">
                <a:latin typeface="Consolas"/>
              </a:rPr>
              <a:t>      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x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|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.East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(x); 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// North, East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448800" cy="4525963"/>
          </a:xfrm>
        </p:spPr>
        <p:txBody>
          <a:bodyPr/>
          <a:lstStyle/>
          <a:p>
            <a:r>
              <a:rPr lang="en-US" dirty="0" smtClean="0"/>
              <a:t>When making a flagged </a:t>
            </a:r>
            <a:r>
              <a:rPr lang="en-US" dirty="0" err="1" smtClean="0"/>
              <a:t>enum</a:t>
            </a:r>
            <a:r>
              <a:rPr lang="en-US" dirty="0" smtClean="0"/>
              <a:t>, need [Flags] attribute</a:t>
            </a:r>
          </a:p>
          <a:p>
            <a:pPr lvl="1"/>
            <a:r>
              <a:rPr lang="en-US" sz="2600" dirty="0" smtClean="0"/>
              <a:t>Attribute: metadata associated with a type, class, method, </a:t>
            </a:r>
            <a:r>
              <a:rPr lang="en-US" sz="2600" dirty="0" err="1" smtClean="0"/>
              <a:t>etc</a:t>
            </a:r>
            <a:endParaRPr lang="en-US" sz="2600" dirty="0"/>
          </a:p>
        </p:txBody>
      </p:sp>
      <p:sp>
        <p:nvSpPr>
          <p:cNvPr id="8" name="Left Arrow 7"/>
          <p:cNvSpPr/>
          <p:nvPr/>
        </p:nvSpPr>
        <p:spPr>
          <a:xfrm>
            <a:off x="1447800" y="1066800"/>
            <a:ext cx="25908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attribute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360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25689"/>
            <a:ext cx="9906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North = 1 &lt;&lt; 0,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South = 1 &lt;&lt; 1,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East = 1 &lt;&lt; 2,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West = 1 &lt;&lt; 3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2400" dirty="0" smtClean="0">
                <a:latin typeface="Consolas"/>
              </a:rPr>
              <a:t>      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x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|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.East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(x); 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// 5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448800" cy="4525963"/>
          </a:xfrm>
        </p:spPr>
        <p:txBody>
          <a:bodyPr/>
          <a:lstStyle/>
          <a:p>
            <a:r>
              <a:rPr lang="en-US" dirty="0" smtClean="0"/>
              <a:t>When making a flagged </a:t>
            </a:r>
            <a:r>
              <a:rPr lang="en-US" dirty="0" err="1" smtClean="0"/>
              <a:t>enum</a:t>
            </a:r>
            <a:r>
              <a:rPr lang="en-US" dirty="0" smtClean="0"/>
              <a:t>, need [Flags] attribute</a:t>
            </a:r>
          </a:p>
          <a:p>
            <a:pPr lvl="1"/>
            <a:r>
              <a:rPr lang="en-US" sz="2600" dirty="0"/>
              <a:t>Attribute: metadata associated with a type, class, method, </a:t>
            </a:r>
            <a:r>
              <a:rPr lang="en-US" sz="2600" dirty="0" err="1" smtClean="0"/>
              <a:t>etc</a:t>
            </a:r>
            <a:endParaRPr lang="en-US" sz="2600" dirty="0" smtClean="0"/>
          </a:p>
          <a:p>
            <a:pPr lvl="1"/>
            <a:r>
              <a:rPr lang="en-US" sz="2600" dirty="0" smtClean="0"/>
              <a:t>Without [Flags] attribute, various operations will fail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927109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following problem: I have a Messenger who needs to send some message to a number of listeners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594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2667000"/>
            <a:ext cx="4267200" cy="4525963"/>
          </a:xfrm>
        </p:spPr>
        <p:txBody>
          <a:bodyPr/>
          <a:lstStyle/>
          <a:p>
            <a:r>
              <a:rPr lang="en-US" dirty="0" smtClean="0"/>
              <a:t>Approach 1: a linked list of delegates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40005"/>
            <a:ext cx="9771529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System.Collections.Generic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Messenger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LinkedList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&gt;&gt; listeners =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LinkedList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&gt;&gt;();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AddListener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newListener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listeners.AddLast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newListener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SendMessage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message)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&gt; x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listeners)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    x(message);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28156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2667000"/>
            <a:ext cx="4267200" cy="4525963"/>
          </a:xfrm>
        </p:spPr>
        <p:txBody>
          <a:bodyPr/>
          <a:lstStyle/>
          <a:p>
            <a:r>
              <a:rPr lang="en-US" dirty="0" smtClean="0"/>
              <a:t>Approach 1: a linked list of delegates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40005"/>
            <a:ext cx="9771529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System.Collections.Generic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Messenger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LinkedList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&gt;&gt; listeners =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LinkedList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&gt;&gt;();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AddListener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newListener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listeners.AddLast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newListener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SendMessage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message)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&gt; x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listeners)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    x(message);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Messenger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m =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Messenger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m.AddListener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((s) =&gt;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>
                <a:solidFill>
                  <a:srgbClr val="A31515"/>
                </a:solidFill>
                <a:latin typeface="Consolas"/>
              </a:rPr>
              <a:t>"Listener1:"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+s);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});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m.AddListener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((s) =&gt;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>
                <a:solidFill>
                  <a:srgbClr val="A31515"/>
                </a:solidFill>
                <a:latin typeface="Consolas"/>
              </a:rPr>
              <a:t>"Listener2:"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+ s);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});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m.SendMessage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>
                <a:solidFill>
                  <a:srgbClr val="A31515"/>
                </a:solidFill>
                <a:latin typeface="Consolas"/>
              </a:rPr>
              <a:t>"some message"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812224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91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 Better Approach using Delegates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600200"/>
            <a:ext cx="9233646" cy="5257800"/>
          </a:xfrm>
        </p:spPr>
        <p:txBody>
          <a:bodyPr/>
          <a:lstStyle/>
          <a:p>
            <a:r>
              <a:rPr lang="en-US" dirty="0" smtClean="0"/>
              <a:t>In addition to using “=” for delegates: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Delegates also support “+=” (subscribe); multicasts calls to all methods that have subscribed: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9294" y="2209800"/>
            <a:ext cx="891091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&gt; messenger = (s) =&gt;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2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(s);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messenger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200" dirty="0" err="1">
                <a:solidFill>
                  <a:srgbClr val="A31515"/>
                </a:solidFill>
                <a:latin typeface="Consolas"/>
              </a:rPr>
              <a:t>someMessage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);</a:t>
            </a:r>
            <a:endParaRPr 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-17929" y="5334000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&gt; messenger =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messenger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+= (s) =&gt; {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"Listener1:"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+ s); };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messenger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+= (s) =&gt; {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"Listener2:"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+s); };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messenger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/>
              </a:rPr>
              <a:t>someMessage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45642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 Better Approach using Delegates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233646" cy="5257800"/>
          </a:xfrm>
        </p:spPr>
        <p:txBody>
          <a:bodyPr/>
          <a:lstStyle/>
          <a:p>
            <a:r>
              <a:rPr lang="en-US" dirty="0" smtClean="0"/>
              <a:t>Use “-=” (unsubscribe) to remove methods from those to which the delegate will multicast to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965" y="2532995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{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&gt; messenger =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&gt; listener1 = (s) =&gt;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          </a:t>
            </a:r>
            <a:r>
              <a:rPr lang="en-US" sz="20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"Listener1:"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+ s); };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&gt; listener2 = (s) =&gt;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          </a:t>
            </a:r>
            <a:r>
              <a:rPr lang="en-US" sz="20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"Listener2:"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+ s); };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messenger += listener1;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messenger += listener2;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messenger(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"first message"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messenger -= listener2;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messenger(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"second message"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01027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(used extensively in WPF)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modifier for delegates, which makes the following changes:</a:t>
            </a:r>
          </a:p>
          <a:p>
            <a:pPr lvl="1"/>
            <a:r>
              <a:rPr lang="en-US" dirty="0" smtClean="0"/>
              <a:t>Can only be subscribed (+=) or unsubscribed (-=) from, not assigned to</a:t>
            </a:r>
          </a:p>
          <a:p>
            <a:pPr lvl="1"/>
            <a:r>
              <a:rPr lang="en-US" dirty="0" smtClean="0"/>
              <a:t>Can be part of a class instance or in an interface, but not declared locally</a:t>
            </a:r>
          </a:p>
          <a:p>
            <a:pPr lvl="1"/>
            <a:r>
              <a:rPr lang="en-US" dirty="0" smtClean="0"/>
              <a:t>Can be invoked only within the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85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-4482"/>
            <a:ext cx="9144000" cy="4525963"/>
          </a:xfrm>
        </p:spPr>
        <p:txBody>
          <a:bodyPr/>
          <a:lstStyle/>
          <a:p>
            <a:r>
              <a:rPr lang="en-US" dirty="0" smtClean="0"/>
              <a:t>What if I enter something that isn’t a number?</a:t>
            </a:r>
          </a:p>
          <a:p>
            <a:pPr lvl="1"/>
            <a:r>
              <a:rPr lang="en-US" dirty="0" err="1" smtClean="0"/>
              <a:t>System.FormatException</a:t>
            </a:r>
            <a:r>
              <a:rPr lang="en-US" dirty="0" smtClean="0"/>
              <a:t> is thrown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095137"/>
            <a:ext cx="9144000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System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"enter a number"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entered =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.ReadLine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number =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.Parse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(entered);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(number % 2 == 0)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 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"even number entered"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else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"odd number entered</a:t>
            </a:r>
            <a:r>
              <a:rPr lang="en-US" sz="2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782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0" y="0"/>
            <a:ext cx="4267200" cy="4525963"/>
          </a:xfrm>
        </p:spPr>
        <p:txBody>
          <a:bodyPr/>
          <a:lstStyle/>
          <a:p>
            <a:r>
              <a:rPr lang="en-US" dirty="0" smtClean="0"/>
              <a:t>Using events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40005"/>
            <a:ext cx="9771529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Messenger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b="1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b="1" dirty="0">
                <a:solidFill>
                  <a:srgbClr val="0000FF"/>
                </a:solidFill>
                <a:latin typeface="Consolas"/>
              </a:rPr>
              <a:t>event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b="1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200" b="1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2200" b="1" dirty="0" err="1">
                <a:solidFill>
                  <a:prstClr val="black"/>
                </a:solidFill>
                <a:latin typeface="Consolas"/>
              </a:rPr>
              <a:t>MessageEvent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SendMessage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message)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MessageEvent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(message);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Messenger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Messenger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m.MessageEvent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+= (s) =&gt;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"Listener1:"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+ s);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m.MessageEvent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+= (s) =&gt;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"Listener2:"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+ s);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m.SendMessage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"some message"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884411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0" y="57934"/>
            <a:ext cx="4267200" cy="4525963"/>
          </a:xfrm>
        </p:spPr>
        <p:txBody>
          <a:bodyPr/>
          <a:lstStyle/>
          <a:p>
            <a:r>
              <a:rPr lang="en-US" dirty="0" smtClean="0"/>
              <a:t>Using events</a:t>
            </a:r>
          </a:p>
          <a:p>
            <a:pPr lvl="1"/>
            <a:r>
              <a:rPr lang="en-US" dirty="0" smtClean="0"/>
              <a:t>Events can be in interfaces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771529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5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1950" dirty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 err="1">
                <a:solidFill>
                  <a:srgbClr val="2B91AF"/>
                </a:solidFill>
                <a:latin typeface="Consolas"/>
              </a:rPr>
              <a:t>IMessenger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950" b="1" dirty="0">
                <a:solidFill>
                  <a:srgbClr val="0000FF"/>
                </a:solidFill>
                <a:latin typeface="Consolas"/>
              </a:rPr>
              <a:t>event</a:t>
            </a:r>
            <a:r>
              <a:rPr lang="en-US" sz="195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b="1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1950" b="1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950" b="1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950" b="1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1950" b="1" dirty="0" err="1">
                <a:solidFill>
                  <a:prstClr val="black"/>
                </a:solidFill>
                <a:latin typeface="Consolas"/>
              </a:rPr>
              <a:t>MessageEvent</a:t>
            </a:r>
            <a:r>
              <a:rPr lang="en-US" sz="1950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 err="1">
                <a:solidFill>
                  <a:prstClr val="black"/>
                </a:solidFill>
                <a:latin typeface="Consolas"/>
              </a:rPr>
              <a:t>SendMessage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message);</a:t>
            </a:r>
          </a:p>
          <a:p>
            <a:r>
              <a:rPr lang="en-US" sz="195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95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195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95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>
                <a:solidFill>
                  <a:srgbClr val="2B91AF"/>
                </a:solidFill>
                <a:latin typeface="Consolas"/>
              </a:rPr>
              <a:t>Messenger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event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1950" dirty="0" err="1">
                <a:solidFill>
                  <a:prstClr val="black"/>
                </a:solidFill>
                <a:latin typeface="Consolas"/>
              </a:rPr>
              <a:t>MessageEvent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 err="1">
                <a:solidFill>
                  <a:prstClr val="black"/>
                </a:solidFill>
                <a:latin typeface="Consolas"/>
              </a:rPr>
              <a:t>SendMessage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message) {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950" dirty="0" err="1">
                <a:solidFill>
                  <a:prstClr val="black"/>
                </a:solidFill>
                <a:latin typeface="Consolas"/>
              </a:rPr>
              <a:t>MessageEvent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(message);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95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950" dirty="0">
              <a:solidFill>
                <a:prstClr val="black"/>
              </a:solidFill>
              <a:latin typeface="Consolas"/>
            </a:endParaRPr>
          </a:p>
          <a:p>
            <a:r>
              <a:rPr lang="en-US" sz="195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 err="1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95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950" dirty="0" err="1" smtClean="0">
                <a:solidFill>
                  <a:srgbClr val="2B91AF"/>
                </a:solidFill>
                <a:latin typeface="Consolas"/>
              </a:rPr>
              <a:t>IMessenger</a:t>
            </a:r>
            <a:r>
              <a:rPr lang="en-US" sz="195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m = 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>
                <a:solidFill>
                  <a:srgbClr val="2B91AF"/>
                </a:solidFill>
                <a:latin typeface="Consolas"/>
              </a:rPr>
              <a:t>Messenger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950" dirty="0" err="1">
                <a:solidFill>
                  <a:prstClr val="black"/>
                </a:solidFill>
                <a:latin typeface="Consolas"/>
              </a:rPr>
              <a:t>m.MessageEvent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+= (s) =&gt; {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95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95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950" dirty="0">
                <a:solidFill>
                  <a:srgbClr val="A31515"/>
                </a:solidFill>
                <a:latin typeface="Consolas"/>
              </a:rPr>
              <a:t>"Listener1:"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+ s</a:t>
            </a:r>
            <a:r>
              <a:rPr lang="en-US" sz="195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950" dirty="0" smtClean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sz="195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950" dirty="0" err="1">
                <a:solidFill>
                  <a:prstClr val="black"/>
                </a:solidFill>
                <a:latin typeface="Consolas"/>
              </a:rPr>
              <a:t>m.MessageEvent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+= (s) =&gt; {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95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95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950" dirty="0">
                <a:solidFill>
                  <a:srgbClr val="A31515"/>
                </a:solidFill>
                <a:latin typeface="Consolas"/>
              </a:rPr>
              <a:t>"Listener2:"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+ s);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950" dirty="0" err="1">
                <a:solidFill>
                  <a:prstClr val="black"/>
                </a:solidFill>
                <a:latin typeface="Consolas"/>
              </a:rPr>
              <a:t>m.SendMessage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950" dirty="0">
                <a:solidFill>
                  <a:srgbClr val="A31515"/>
                </a:solidFill>
                <a:latin typeface="Consolas"/>
              </a:rPr>
              <a:t>"some message"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95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446525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37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What is WPF?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791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Is a </a:t>
            </a:r>
            <a:r>
              <a:rPr lang="en-US" b="1" dirty="0" smtClean="0"/>
              <a:t>library</a:t>
            </a:r>
            <a:r>
              <a:rPr lang="en-US" dirty="0" smtClean="0"/>
              <a:t> for building GUIs on Windows, Windows Phone 7, and Silverlight</a:t>
            </a:r>
          </a:p>
          <a:p>
            <a:pPr lvl="1"/>
            <a:r>
              <a:rPr lang="en-US" dirty="0" smtClean="0"/>
              <a:t>Library: a collection of classes that are available to you in a compiled .</a:t>
            </a:r>
            <a:r>
              <a:rPr lang="en-US" dirty="0" err="1" smtClean="0"/>
              <a:t>dll</a:t>
            </a:r>
            <a:r>
              <a:rPr lang="en-US" dirty="0" smtClean="0"/>
              <a:t> file (.NET calls this an </a:t>
            </a:r>
            <a:r>
              <a:rPr lang="en-US" b="1" dirty="0" smtClean="0"/>
              <a:t>assembly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You allow your application to use libraries by adding a reference to them (Project -&gt; Add Reference)</a:t>
            </a:r>
          </a:p>
          <a:p>
            <a:r>
              <a:rPr lang="en-US" dirty="0" smtClean="0"/>
              <a:t>Before using WPF, need to add a reference to the following assemblies:</a:t>
            </a:r>
          </a:p>
          <a:p>
            <a:pPr lvl="1"/>
            <a:r>
              <a:rPr lang="en-US" dirty="0" err="1" smtClean="0"/>
              <a:t>PresentationFramework</a:t>
            </a:r>
            <a:endParaRPr lang="en-US" dirty="0" smtClean="0"/>
          </a:p>
          <a:p>
            <a:pPr lvl="1"/>
            <a:r>
              <a:rPr lang="en-US" dirty="0" err="1" smtClean="0"/>
              <a:t>PresentationCore</a:t>
            </a:r>
            <a:endParaRPr lang="en-US" dirty="0" smtClean="0"/>
          </a:p>
          <a:p>
            <a:pPr lvl="1"/>
            <a:r>
              <a:rPr lang="en-US" dirty="0" err="1" smtClean="0"/>
              <a:t>WindowsBase</a:t>
            </a:r>
            <a:endParaRPr lang="en-US" dirty="0" smtClean="0"/>
          </a:p>
          <a:p>
            <a:pPr lvl="1"/>
            <a:r>
              <a:rPr lang="en-US" dirty="0" err="1" smtClean="0"/>
              <a:t>System.Xaml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35915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WPF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353282"/>
            <a:ext cx="9144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200" b="1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b="1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3657600" y="1524000"/>
            <a:ext cx="5486400" cy="762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WPF resides in the </a:t>
            </a:r>
            <a:r>
              <a:rPr lang="en-US" dirty="0" err="1" smtClean="0"/>
              <a:t>System.Windows</a:t>
            </a:r>
            <a:r>
              <a:rPr lang="en-US" dirty="0" smtClean="0"/>
              <a:t> namespace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7897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WPF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353282"/>
            <a:ext cx="9144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2200" b="1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2514600" y="2590800"/>
            <a:ext cx="6633882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STAThread</a:t>
            </a:r>
            <a:r>
              <a:rPr lang="en-US" dirty="0" smtClean="0"/>
              <a:t>: attribute having to do with threading model in COM, need to have this attribute in Main method of WPF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4132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WPF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353282"/>
            <a:ext cx="9144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b="1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b="1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b="1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5867400" y="3962400"/>
            <a:ext cx="3285564" cy="6165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Defines a Window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356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WPF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353282"/>
            <a:ext cx="9144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b="1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3657600" y="4572000"/>
            <a:ext cx="5486400" cy="609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Shows the Window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2924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WPF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353282"/>
            <a:ext cx="9144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b="1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sz="2200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b="1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6934200" y="4419600"/>
            <a:ext cx="2209800" cy="16833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 have only 1 Application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070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WPF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353282"/>
            <a:ext cx="9144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b="1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3074894" y="5334000"/>
            <a:ext cx="6096000" cy="6528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Starts WPF event loop, blocks until all windows are closed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4213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263" y="0"/>
            <a:ext cx="8229600" cy="1143000"/>
          </a:xfrm>
        </p:spPr>
        <p:txBody>
          <a:bodyPr/>
          <a:lstStyle/>
          <a:p>
            <a:r>
              <a:rPr lang="en-US" dirty="0" smtClean="0"/>
              <a:t>Hello World with a Button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063" y="948690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b="1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button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button.Content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A31515"/>
                </a:solidFill>
                <a:latin typeface="Consolas"/>
              </a:rPr>
              <a:t>"Click Me"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button.FontSize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= 32.0;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= button;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3962399" y="1371600"/>
            <a:ext cx="5194663" cy="609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Button is in namespace </a:t>
            </a:r>
            <a:r>
              <a:rPr lang="en-US" dirty="0" err="1" smtClean="0"/>
              <a:t>System.Windows.Controls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042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dirty="0" smtClean="0"/>
              <a:t>To indicate that you’ve encountered an error, throw a Exception instance (or some subclass)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590800"/>
            <a:ext cx="84582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/>
              </a:rPr>
              <a:t> </a:t>
            </a:r>
            <a:r>
              <a:rPr lang="en-US" sz="2000" dirty="0" smtClean="0">
                <a:latin typeface="Consolas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parseDigit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s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"0"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0;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"1"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1;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"2"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2;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"3"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3;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"4"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4;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"5"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5;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"6"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6;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"7"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7;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"8"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8;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"9"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9;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throw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2B91AF"/>
                </a:solidFill>
                <a:latin typeface="Consolas"/>
              </a:rPr>
              <a:t>Exception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Consolas"/>
              </a:rPr>
              <a:t>"not a digit </a:t>
            </a:r>
            <a:r>
              <a:rPr lang="en-US" sz="2000" b="1" dirty="0" smtClean="0">
                <a:solidFill>
                  <a:srgbClr val="A31515"/>
                </a:solidFill>
                <a:latin typeface="Consolas"/>
              </a:rPr>
              <a:t>from 0 </a:t>
            </a:r>
            <a:r>
              <a:rPr lang="en-US" sz="2000" b="1" dirty="0">
                <a:solidFill>
                  <a:srgbClr val="A31515"/>
                </a:solidFill>
                <a:latin typeface="Consolas"/>
              </a:rPr>
              <a:t>to 9"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05750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Subscribing to the Button’s Click 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257800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lass Button has as a member, a Click event:</a:t>
            </a:r>
          </a:p>
          <a:p>
            <a:endParaRPr lang="en-US" dirty="0"/>
          </a:p>
          <a:p>
            <a:r>
              <a:rPr lang="en-US" dirty="0" err="1" smtClean="0"/>
              <a:t>RoutedEventHandler</a:t>
            </a:r>
            <a:r>
              <a:rPr lang="en-US" dirty="0" smtClean="0"/>
              <a:t> is in turn a delegate type:</a:t>
            </a:r>
          </a:p>
          <a:p>
            <a:endParaRPr lang="en-US" dirty="0"/>
          </a:p>
          <a:p>
            <a:r>
              <a:rPr lang="en-US" dirty="0" smtClean="0"/>
              <a:t>Where </a:t>
            </a:r>
            <a:r>
              <a:rPr lang="en-US" b="1" dirty="0" smtClean="0"/>
              <a:t>sender</a:t>
            </a:r>
            <a:r>
              <a:rPr lang="en-US" dirty="0" smtClean="0"/>
              <a:t> is the instance which sent the event (in this case, the button), and </a:t>
            </a:r>
            <a:r>
              <a:rPr lang="en-US" dirty="0" err="1" smtClean="0"/>
              <a:t>RoutedEventArgs</a:t>
            </a:r>
            <a:r>
              <a:rPr lang="en-US" dirty="0" smtClean="0"/>
              <a:t> e stores info about how the event was relayed across the GUI</a:t>
            </a:r>
          </a:p>
          <a:p>
            <a:r>
              <a:rPr lang="en-US" dirty="0" smtClean="0"/>
              <a:t>Subscribe to events using the “+=” notation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2600" y="2333563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event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RoutedEventHandler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Click;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3396734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delegate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RoutedEventHandler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sender,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RoutedEventArgs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e);</a:t>
            </a:r>
          </a:p>
        </p:txBody>
      </p:sp>
    </p:spTree>
    <p:extLst>
      <p:ext uri="{BB962C8B-B14F-4D97-AF65-F5344CB8AC3E}">
        <p14:creationId xmlns:p14="http://schemas.microsoft.com/office/powerpoint/2010/main" val="3291663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Subscribing to the Button’s Click event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063" y="948690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button.Content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"Click Me"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button.FontSize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32.0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b="1" dirty="0">
                <a:latin typeface="Consolas"/>
              </a:rPr>
              <a:t> </a:t>
            </a:r>
            <a:r>
              <a:rPr lang="en-US" b="1" dirty="0" smtClean="0">
                <a:latin typeface="Consolas"/>
              </a:rPr>
              <a:t>       </a:t>
            </a:r>
            <a:r>
              <a:rPr lang="en-US" b="1" dirty="0" err="1" smtClean="0">
                <a:latin typeface="Consolas"/>
              </a:rPr>
              <a:t>button.Click</a:t>
            </a:r>
            <a:r>
              <a:rPr lang="en-US" b="1" dirty="0" smtClean="0">
                <a:latin typeface="Consolas"/>
              </a:rPr>
              <a:t> </a:t>
            </a:r>
            <a:r>
              <a:rPr lang="en-US" b="1" dirty="0">
                <a:latin typeface="Consolas"/>
              </a:rPr>
              <a:t>+= (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o, 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RoutedEventArgs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e) =&gt; {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A31515"/>
                </a:solidFill>
                <a:latin typeface="Consolas"/>
              </a:rPr>
              <a:t>"button was clicked"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button;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593881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43000"/>
          </a:xfrm>
        </p:spPr>
        <p:txBody>
          <a:bodyPr>
            <a:noAutofit/>
          </a:bodyPr>
          <a:lstStyle/>
          <a:p>
            <a:r>
              <a:rPr lang="en-US" sz="3450" dirty="0" smtClean="0"/>
              <a:t>Printing Value of Slider while Sliding</a:t>
            </a:r>
            <a:endParaRPr lang="en-US" sz="3450" dirty="0"/>
          </a:p>
        </p:txBody>
      </p:sp>
      <p:sp>
        <p:nvSpPr>
          <p:cNvPr id="4" name="Rectangle 3"/>
          <p:cNvSpPr/>
          <p:nvPr/>
        </p:nvSpPr>
        <p:spPr>
          <a:xfrm>
            <a:off x="13062" y="948690"/>
            <a:ext cx="1080733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>
                <a:solidFill>
                  <a:srgbClr val="2B91AF"/>
                </a:solidFill>
                <a:latin typeface="Consolas"/>
              </a:rPr>
              <a:t>Slider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slider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2B91AF"/>
                </a:solidFill>
                <a:latin typeface="Consolas"/>
              </a:rPr>
              <a:t>Slider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slider.Minimum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slider.Maximum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= 100;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slider.ValueChanged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+= 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 (o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e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) =&gt; {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slider.Value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slider;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744369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Printing Contents of </a:t>
            </a:r>
            <a:r>
              <a:rPr lang="en-US" dirty="0" err="1" smtClean="0"/>
              <a:t>TextBox</a:t>
            </a:r>
            <a:r>
              <a:rPr lang="en-US" dirty="0" smtClean="0"/>
              <a:t> when changed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063" y="94869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textBox.TextChanged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+= (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o, 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TextChangedEventArgs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e) =&gt; {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textBox.Text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67603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0" y="0"/>
            <a:ext cx="3809999" cy="2438400"/>
          </a:xfrm>
        </p:spPr>
        <p:txBody>
          <a:bodyPr>
            <a:noAutofit/>
          </a:bodyPr>
          <a:lstStyle/>
          <a:p>
            <a:r>
              <a:rPr lang="en-US" sz="3450" dirty="0" smtClean="0"/>
              <a:t>Printing Contents of </a:t>
            </a:r>
            <a:r>
              <a:rPr lang="en-US" sz="3450" dirty="0" err="1" smtClean="0"/>
              <a:t>TextBox</a:t>
            </a:r>
            <a:r>
              <a:rPr lang="en-US" sz="3450" dirty="0" smtClean="0"/>
              <a:t> when Return pressed</a:t>
            </a:r>
            <a:endParaRPr lang="en-US" sz="3450" dirty="0"/>
          </a:p>
        </p:txBody>
      </p:sp>
      <p:sp>
        <p:nvSpPr>
          <p:cNvPr id="4" name="Rectangle 3"/>
          <p:cNvSpPr/>
          <p:nvPr/>
        </p:nvSpPr>
        <p:spPr>
          <a:xfrm>
            <a:off x="0" y="-76200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System.Windows.Input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 smtClean="0">
                <a:latin typeface="Consolas"/>
              </a:rPr>
              <a:t>       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textBox.KeyDown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+= 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o,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KeyEventArgs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e) =&gt; 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        if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e.Key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Key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           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textBox.Text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    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100162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0" y="0"/>
            <a:ext cx="3809999" cy="2438400"/>
          </a:xfrm>
        </p:spPr>
        <p:txBody>
          <a:bodyPr>
            <a:noAutofit/>
          </a:bodyPr>
          <a:lstStyle/>
          <a:p>
            <a:r>
              <a:rPr lang="en-US" sz="3450" dirty="0" smtClean="0"/>
              <a:t>Printing Contents of </a:t>
            </a:r>
            <a:r>
              <a:rPr lang="en-US" sz="3450" dirty="0" err="1" smtClean="0"/>
              <a:t>TextBox</a:t>
            </a:r>
            <a:r>
              <a:rPr lang="en-US" sz="3450" dirty="0" smtClean="0"/>
              <a:t> when Ctrl-Shift-Return pressed</a:t>
            </a:r>
            <a:endParaRPr lang="en-US" sz="3450" dirty="0"/>
          </a:p>
        </p:txBody>
      </p:sp>
      <p:sp>
        <p:nvSpPr>
          <p:cNvPr id="4" name="Rectangle 3"/>
          <p:cNvSpPr/>
          <p:nvPr/>
        </p:nvSpPr>
        <p:spPr>
          <a:xfrm>
            <a:off x="0" y="-76200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System.Windows.Input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 smtClean="0">
                <a:latin typeface="Consolas"/>
              </a:rPr>
              <a:t>       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textBox.KeyDown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+= 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o,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KeyEventArgs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e) =&gt; 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b="1" dirty="0" err="1" smtClean="0">
                <a:solidFill>
                  <a:srgbClr val="2B91AF"/>
                </a:solidFill>
                <a:latin typeface="Consolas"/>
              </a:rPr>
              <a:t>ModifierKeys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 mod = </a:t>
            </a:r>
            <a:r>
              <a:rPr lang="en-US" b="1" dirty="0" err="1" smtClean="0">
                <a:solidFill>
                  <a:prstClr val="black"/>
                </a:solidFill>
                <a:latin typeface="Consolas"/>
              </a:rPr>
              <a:t>e.KeyboardDevice.Modifiers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b="1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mod.HasFlag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ModifierKeys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.Control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) &amp;&amp;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mod.HasFlag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ModifierKeys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.Shift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&amp;&amp;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e.Key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Key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           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textBox.Text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    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7239000" y="2667000"/>
            <a:ext cx="1981200" cy="2133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ModifierKeys</a:t>
            </a:r>
            <a:r>
              <a:rPr lang="en-US" dirty="0" smtClean="0"/>
              <a:t> is a Flagged </a:t>
            </a:r>
            <a:r>
              <a:rPr lang="en-US" dirty="0" err="1" smtClean="0"/>
              <a:t>enum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790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6200"/>
            <a:ext cx="9144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System.Windows.Input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latin typeface="Consolas"/>
              </a:rPr>
              <a:t> </a:t>
            </a:r>
            <a:r>
              <a:rPr lang="en-US" dirty="0" smtClean="0">
                <a:latin typeface="Consolas"/>
              </a:rPr>
              <a:t>      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textBox.KeyDown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+= 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o,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KeyEventArgs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e)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=&gt;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ModifierKeys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mod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e.KeyboardDevice.Modifiers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mod.HasFlag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ModifierKeys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.Control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&amp;&amp;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e.Key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Key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.Z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    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textBox.Text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343400" y="-58057"/>
            <a:ext cx="4800600" cy="2877457"/>
          </a:xfrm>
        </p:spPr>
        <p:txBody>
          <a:bodyPr>
            <a:normAutofit/>
          </a:bodyPr>
          <a:lstStyle/>
          <a:p>
            <a:r>
              <a:rPr lang="en-US" sz="2600" dirty="0" smtClean="0"/>
              <a:t>Suppose we instead want our shortcut to be Ctrl-Z: problem, already handled by undo</a:t>
            </a:r>
          </a:p>
        </p:txBody>
      </p:sp>
    </p:spTree>
    <p:extLst>
      <p:ext uri="{BB962C8B-B14F-4D97-AF65-F5344CB8AC3E}">
        <p14:creationId xmlns:p14="http://schemas.microsoft.com/office/powerpoint/2010/main" val="4883225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6200"/>
            <a:ext cx="9144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System.Windows.Input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latin typeface="Consolas"/>
              </a:rPr>
              <a:t> </a:t>
            </a:r>
            <a:r>
              <a:rPr lang="en-US" dirty="0" smtClean="0">
                <a:latin typeface="Consolas"/>
              </a:rPr>
              <a:t>      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textBox.PreviewKeyDown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+= 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o,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KeyEventArgs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e)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=&gt;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ModifierKeys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mod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e.KeyboardDevice.Modifiers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mod.HasFlag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ModifierKeys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.Control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&amp;&amp;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e.Key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Key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.Z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    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textBox.Text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343400" y="-58057"/>
            <a:ext cx="4800600" cy="2877457"/>
          </a:xfrm>
        </p:spPr>
        <p:txBody>
          <a:bodyPr>
            <a:normAutofit/>
          </a:bodyPr>
          <a:lstStyle/>
          <a:p>
            <a:r>
              <a:rPr lang="en-US" sz="2600" dirty="0" smtClean="0"/>
              <a:t>Suppose we instead want our shortcut to be Ctrl-Z: problem, already handled by undo</a:t>
            </a:r>
          </a:p>
          <a:p>
            <a:pPr lvl="1"/>
            <a:r>
              <a:rPr lang="en-US" sz="2200" dirty="0" smtClean="0"/>
              <a:t>Use </a:t>
            </a:r>
            <a:r>
              <a:rPr lang="en-US" sz="2200" dirty="0" err="1" smtClean="0"/>
              <a:t>PreviewKeyDown</a:t>
            </a:r>
            <a:r>
              <a:rPr lang="en-US" sz="2200" dirty="0" smtClean="0"/>
              <a:t> event to get to it before undo can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107812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6200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System.Windows.Input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latin typeface="Consolas"/>
              </a:rPr>
              <a:t> </a:t>
            </a:r>
            <a:r>
              <a:rPr lang="en-US" dirty="0" smtClean="0">
                <a:latin typeface="Consolas"/>
              </a:rPr>
              <a:t>      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textBox.PreviewKeyDown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+= 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o,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KeyEventArgs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e)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=&gt;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ModifierKeys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mod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e.KeyboardDevice.Modifiers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mod.HasFlag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ModifierKeys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.Control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&amp;&amp;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e.Key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Key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.Z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    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textBox.Text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                </a:t>
            </a:r>
            <a:r>
              <a:rPr lang="en-US" dirty="0" err="1" smtClean="0">
                <a:latin typeface="Consolas"/>
              </a:rPr>
              <a:t>e.Handled</a:t>
            </a:r>
            <a:r>
              <a:rPr lang="en-US" dirty="0" smtClean="0">
                <a:latin typeface="Consolas"/>
              </a:rPr>
              <a:t> </a:t>
            </a:r>
            <a:r>
              <a:rPr lang="en-US" dirty="0">
                <a:latin typeface="Consolas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343400" y="-58057"/>
            <a:ext cx="4800600" cy="2877457"/>
          </a:xfrm>
        </p:spPr>
        <p:txBody>
          <a:bodyPr>
            <a:normAutofit/>
          </a:bodyPr>
          <a:lstStyle/>
          <a:p>
            <a:r>
              <a:rPr lang="en-US" sz="2600" dirty="0" smtClean="0"/>
              <a:t>Suppose we instead want our shortcut to be Ctrl-Z: problem, already handled by undo</a:t>
            </a:r>
          </a:p>
          <a:p>
            <a:pPr lvl="1"/>
            <a:r>
              <a:rPr lang="en-US" sz="2200" dirty="0" smtClean="0"/>
              <a:t>Use </a:t>
            </a:r>
            <a:r>
              <a:rPr lang="en-US" sz="2200" dirty="0" err="1" smtClean="0"/>
              <a:t>PreviewKeyDown</a:t>
            </a:r>
            <a:r>
              <a:rPr lang="en-US" sz="2200" dirty="0" smtClean="0"/>
              <a:t> event to get to it before undo can</a:t>
            </a:r>
          </a:p>
          <a:p>
            <a:pPr lvl="1"/>
            <a:r>
              <a:rPr lang="en-US" sz="2200" dirty="0" smtClean="0"/>
              <a:t>Set Handled property to true to ensure undo ignores the event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266533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3200" y="2438400"/>
            <a:ext cx="3857171" cy="3276600"/>
          </a:xfrm>
        </p:spPr>
        <p:txBody>
          <a:bodyPr>
            <a:noAutofit/>
          </a:bodyPr>
          <a:lstStyle/>
          <a:p>
            <a:r>
              <a:rPr lang="en-US" sz="3450" dirty="0" smtClean="0"/>
              <a:t>Use a Layout for showing multiple items (ex: </a:t>
            </a:r>
            <a:r>
              <a:rPr lang="en-US" sz="3450" dirty="0" err="1" smtClean="0"/>
              <a:t>StackPanel</a:t>
            </a:r>
            <a:r>
              <a:rPr lang="en-US" sz="3450" dirty="0" smtClean="0"/>
              <a:t> for displaying 2 buttons)</a:t>
            </a:r>
            <a:endParaRPr lang="en-US" sz="3450" dirty="0"/>
          </a:p>
        </p:txBody>
      </p:sp>
      <p:sp>
        <p:nvSpPr>
          <p:cNvPr id="4" name="Rectangle 3"/>
          <p:cNvSpPr/>
          <p:nvPr/>
        </p:nvSpPr>
        <p:spPr>
          <a:xfrm>
            <a:off x="0" y="-76200"/>
            <a:ext cx="914400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button1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button1.FontSize = 36.0;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button1.Content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"Button 1"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button2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button2.FontSize = 36.0;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button2.Content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"Button 2"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StackPanel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panel =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StackPanel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panel.Children.Add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(button1);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panel.Children.Add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(button2);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= panel;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94908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dirty="0" smtClean="0"/>
              <a:t>To indicate that you’ve encountered an error, throw a Exception instance (or some subclass)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996619"/>
            <a:ext cx="84582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b="1" dirty="0" err="1">
                <a:solidFill>
                  <a:srgbClr val="2B91AF"/>
                </a:solidFill>
                <a:latin typeface="Consolas"/>
              </a:rPr>
              <a:t>NotDigitException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2000" b="1" dirty="0">
                <a:solidFill>
                  <a:srgbClr val="2B91AF"/>
                </a:solidFill>
                <a:latin typeface="Consolas"/>
              </a:rPr>
              <a:t>Exception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{}</a:t>
            </a:r>
          </a:p>
          <a:p>
            <a:endParaRPr lang="en-US" sz="2000" b="1" dirty="0">
              <a:solidFill>
                <a:srgbClr val="0000FF"/>
              </a:solidFill>
              <a:latin typeface="Consolas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    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parseDigit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s)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"0"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0;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"1"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1;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"2"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2;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"3"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3;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"4"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4;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"5"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5;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"6"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6;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"7"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7;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"8"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8;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"9"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9;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throw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NotDigitException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40442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3200" y="2438400"/>
            <a:ext cx="3857171" cy="2895600"/>
          </a:xfrm>
        </p:spPr>
        <p:txBody>
          <a:bodyPr>
            <a:noAutofit/>
          </a:bodyPr>
          <a:lstStyle/>
          <a:p>
            <a:r>
              <a:rPr lang="en-US" sz="3450" dirty="0" smtClean="0"/>
              <a:t>Use a Layout for showing multiple items (ex: </a:t>
            </a:r>
            <a:r>
              <a:rPr lang="en-US" sz="3450" dirty="0" err="1" smtClean="0"/>
              <a:t>StackPanel</a:t>
            </a:r>
            <a:r>
              <a:rPr lang="en-US" sz="3450" dirty="0" smtClean="0"/>
              <a:t> for displaying a slider and a </a:t>
            </a:r>
            <a:r>
              <a:rPr lang="en-US" sz="3450" dirty="0" err="1" smtClean="0"/>
              <a:t>TextBox</a:t>
            </a:r>
            <a:r>
              <a:rPr lang="en-US" sz="3450" dirty="0" smtClean="0"/>
              <a:t>)</a:t>
            </a:r>
            <a:endParaRPr lang="en-US" sz="3450" dirty="0"/>
          </a:p>
        </p:txBody>
      </p:sp>
      <p:sp>
        <p:nvSpPr>
          <p:cNvPr id="4" name="Rectangle 3"/>
          <p:cNvSpPr/>
          <p:nvPr/>
        </p:nvSpPr>
        <p:spPr>
          <a:xfrm>
            <a:off x="0" y="-76200"/>
            <a:ext cx="91440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Slider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slider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Slider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slider.Minimum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slider.Maximum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100;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StackPanel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panel =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StackPanel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panel.Children.Add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(slider);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panel.Children.Add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= panel;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981701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6829" y="0"/>
            <a:ext cx="3857171" cy="2895600"/>
          </a:xfrm>
        </p:spPr>
        <p:txBody>
          <a:bodyPr>
            <a:noAutofit/>
          </a:bodyPr>
          <a:lstStyle/>
          <a:p>
            <a:r>
              <a:rPr lang="en-US" sz="3450" dirty="0" smtClean="0"/>
              <a:t>A Slider and </a:t>
            </a:r>
            <a:r>
              <a:rPr lang="en-US" sz="3450" dirty="0" err="1" smtClean="0"/>
              <a:t>TextBox</a:t>
            </a:r>
            <a:r>
              <a:rPr lang="en-US" sz="3450" dirty="0" smtClean="0"/>
              <a:t> which display each others’ values</a:t>
            </a:r>
            <a:endParaRPr lang="en-US" sz="3450" dirty="0"/>
          </a:p>
        </p:txBody>
      </p:sp>
      <p:sp>
        <p:nvSpPr>
          <p:cNvPr id="4" name="Rectangle 3"/>
          <p:cNvSpPr/>
          <p:nvPr/>
        </p:nvSpPr>
        <p:spPr>
          <a:xfrm>
            <a:off x="0" y="-92035"/>
            <a:ext cx="9144000" cy="7940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{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700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Slider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slider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Slider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slider.Minimum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slider.Maximum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= 100;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slider.ValueChanged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+= (o, e) =&gt; 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700" dirty="0" err="1" smtClean="0">
                <a:solidFill>
                  <a:prstClr val="black"/>
                </a:solidFill>
                <a:latin typeface="Consolas"/>
              </a:rPr>
              <a:t>textBox.Text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700" dirty="0" err="1" smtClean="0">
                <a:solidFill>
                  <a:prstClr val="black"/>
                </a:solidFill>
                <a:latin typeface="Consolas"/>
              </a:rPr>
              <a:t>slider.Value.ToString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textBox.TextChanged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+= (o, e) =&gt;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slider.Value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700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.Parse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textBox.Text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StackPanel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panel =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StackPanel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panel.Children.Add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(slider);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panel.Children.Add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= panel;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endParaRPr lang="en-US" sz="17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90554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82" y="0"/>
            <a:ext cx="91440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"enter a number"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entered =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.ReadLine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number = 0;</a:t>
            </a:r>
          </a:p>
          <a:p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b="1" dirty="0" smtClean="0">
                <a:solidFill>
                  <a:srgbClr val="0000FF"/>
                </a:solidFill>
                <a:latin typeface="Consolas"/>
              </a:rPr>
              <a:t>try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b="1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b="1" dirty="0" err="1" smtClean="0">
                <a:solidFill>
                  <a:prstClr val="black"/>
                </a:solidFill>
                <a:latin typeface="Consolas"/>
              </a:rPr>
              <a:t>.Parse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(entered);</a:t>
            </a:r>
          </a:p>
          <a:p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        } </a:t>
            </a:r>
            <a:r>
              <a:rPr lang="en-US" sz="2000" b="1" dirty="0" smtClean="0">
                <a:solidFill>
                  <a:srgbClr val="0000FF"/>
                </a:solidFill>
                <a:latin typeface="Consolas"/>
              </a:rPr>
              <a:t>catch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2000" b="1" dirty="0" err="1" smtClean="0">
                <a:solidFill>
                  <a:srgbClr val="2B91AF"/>
                </a:solidFill>
                <a:latin typeface="Consolas"/>
              </a:rPr>
              <a:t>FormatException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 e)  {</a:t>
            </a:r>
          </a:p>
          <a:p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b="1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b="1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b="1" dirty="0" smtClean="0">
                <a:solidFill>
                  <a:srgbClr val="A31515"/>
                </a:solidFill>
                <a:latin typeface="Consolas"/>
              </a:rPr>
              <a:t>"you didn't enter a number"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b="1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(number % 2 == 0)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"odd number entered"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else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"even number entered"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962400" y="0"/>
            <a:ext cx="5414682" cy="91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Use try-catch blocks to handle exceptions</a:t>
            </a:r>
          </a:p>
        </p:txBody>
      </p:sp>
    </p:spTree>
    <p:extLst>
      <p:ext uri="{BB962C8B-B14F-4D97-AF65-F5344CB8AC3E}">
        <p14:creationId xmlns:p14="http://schemas.microsoft.com/office/powerpoint/2010/main" val="229191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82" y="0"/>
            <a:ext cx="914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System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"enter a numerator and denominator"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num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.ReadLine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den =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.ReadLine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result = 0;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try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    result = </a:t>
            </a:r>
            <a:r>
              <a:rPr lang="en-US" sz="20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b="1" dirty="0" err="1">
                <a:solidFill>
                  <a:prstClr val="black"/>
                </a:solidFill>
                <a:latin typeface="Consolas"/>
              </a:rPr>
              <a:t>.Parse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b="1" dirty="0" err="1">
                <a:solidFill>
                  <a:prstClr val="black"/>
                </a:solidFill>
                <a:latin typeface="Consolas"/>
              </a:rPr>
              <a:t>num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) / </a:t>
            </a:r>
            <a:r>
              <a:rPr lang="en-US" sz="20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b="1" dirty="0" err="1">
                <a:solidFill>
                  <a:prstClr val="black"/>
                </a:solidFill>
                <a:latin typeface="Consolas"/>
              </a:rPr>
              <a:t>.Parse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(den);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}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catch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b="1" dirty="0" smtClean="0">
                <a:solidFill>
                  <a:srgbClr val="2B91AF"/>
                </a:solidFill>
                <a:latin typeface="Consolas"/>
              </a:rPr>
              <a:t>Exception 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e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b="1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b="1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b="1" dirty="0" smtClean="0">
                <a:solidFill>
                  <a:srgbClr val="A31515"/>
                </a:solidFill>
                <a:latin typeface="Consolas"/>
              </a:rPr>
              <a:t>“bad input"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20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       }</a:t>
            </a:r>
            <a:endParaRPr lang="en-US" sz="20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(result);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62400" y="0"/>
            <a:ext cx="5414682" cy="91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Can handle all Exception is a single catch block</a:t>
            </a:r>
          </a:p>
        </p:txBody>
      </p:sp>
    </p:spTree>
    <p:extLst>
      <p:ext uri="{BB962C8B-B14F-4D97-AF65-F5344CB8AC3E}">
        <p14:creationId xmlns:p14="http://schemas.microsoft.com/office/powerpoint/2010/main" val="860753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82" y="0"/>
            <a:ext cx="9144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System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"enter a numerator and denominator"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num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.ReadLine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den =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.ReadLine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result = 0;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try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    result = </a:t>
            </a:r>
            <a:r>
              <a:rPr lang="en-US" sz="20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b="1" dirty="0" err="1">
                <a:solidFill>
                  <a:prstClr val="black"/>
                </a:solidFill>
                <a:latin typeface="Consolas"/>
              </a:rPr>
              <a:t>.Parse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b="1" dirty="0" err="1">
                <a:solidFill>
                  <a:prstClr val="black"/>
                </a:solidFill>
                <a:latin typeface="Consolas"/>
              </a:rPr>
              <a:t>num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) / </a:t>
            </a:r>
            <a:r>
              <a:rPr lang="en-US" sz="20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b="1" dirty="0" err="1">
                <a:solidFill>
                  <a:prstClr val="black"/>
                </a:solidFill>
                <a:latin typeface="Consolas"/>
              </a:rPr>
              <a:t>.Parse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(den);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}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catch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2000" b="1" dirty="0" err="1">
                <a:solidFill>
                  <a:srgbClr val="2B91AF"/>
                </a:solidFill>
                <a:latin typeface="Consolas"/>
              </a:rPr>
              <a:t>FormatException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e) {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b="1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b="1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Consolas"/>
              </a:rPr>
              <a:t>"you didn't enter a number"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}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catch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2000" b="1" dirty="0" err="1">
                <a:solidFill>
                  <a:srgbClr val="2B91AF"/>
                </a:solidFill>
                <a:latin typeface="Consolas"/>
              </a:rPr>
              <a:t>DivideByZeroException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e) {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b="1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b="1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Consolas"/>
              </a:rPr>
              <a:t>"can't divide by zero"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(result);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62400" y="0"/>
            <a:ext cx="5414682" cy="91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Or, handle each type of exception individually</a:t>
            </a:r>
          </a:p>
        </p:txBody>
      </p:sp>
    </p:spTree>
    <p:extLst>
      <p:ext uri="{BB962C8B-B14F-4D97-AF65-F5344CB8AC3E}">
        <p14:creationId xmlns:p14="http://schemas.microsoft.com/office/powerpoint/2010/main" val="4281987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92826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"enter a numerator and denominator"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num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.ReadLine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den =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.ReadLine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result =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.Parse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num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/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.Parse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(den);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(result);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377082" cy="189282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Or, don’t catch the exception at all (no “checked exceptions” like in Java)</a:t>
            </a:r>
          </a:p>
          <a:p>
            <a:pPr lvl="1"/>
            <a:r>
              <a:rPr lang="en-US" dirty="0" smtClean="0"/>
              <a:t>If an unhandled exception gets thrown, you application will just crash</a:t>
            </a:r>
          </a:p>
        </p:txBody>
      </p:sp>
    </p:spTree>
    <p:extLst>
      <p:ext uri="{BB962C8B-B14F-4D97-AF65-F5344CB8AC3E}">
        <p14:creationId xmlns:p14="http://schemas.microsoft.com/office/powerpoint/2010/main" val="3087532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4386</Words>
  <Application>Microsoft Office PowerPoint</Application>
  <PresentationFormat>On-screen Show (4:3)</PresentationFormat>
  <Paragraphs>874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IAP C# Lecture 4 Misc Syntax, then start Windows Presentation Foundation</vt:lpstr>
      <vt:lpstr>PowerPoint Presentation</vt:lpstr>
      <vt:lpstr>PowerPoint Presentation</vt:lpstr>
      <vt:lpstr>Exceptions</vt:lpstr>
      <vt:lpstr>Exceptions</vt:lpstr>
      <vt:lpstr>PowerPoint Presentation</vt:lpstr>
      <vt:lpstr>PowerPoint Presentation</vt:lpstr>
      <vt:lpstr>PowerPoint Presentation</vt:lpstr>
      <vt:lpstr>PowerPoint Presentation</vt:lpstr>
      <vt:lpstr>enum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Multicasting</vt:lpstr>
      <vt:lpstr>PowerPoint Presentation</vt:lpstr>
      <vt:lpstr>PowerPoint Presentation</vt:lpstr>
      <vt:lpstr>A Better Approach using Delegates</vt:lpstr>
      <vt:lpstr>A Better Approach using Delegates</vt:lpstr>
      <vt:lpstr>event (used extensively in WPF)</vt:lpstr>
      <vt:lpstr>PowerPoint Presentation</vt:lpstr>
      <vt:lpstr>PowerPoint Presentation</vt:lpstr>
      <vt:lpstr>What is WPF?</vt:lpstr>
      <vt:lpstr>Hello World in WPF</vt:lpstr>
      <vt:lpstr>Hello World in WPF</vt:lpstr>
      <vt:lpstr>Hello World in WPF</vt:lpstr>
      <vt:lpstr>Hello World in WPF</vt:lpstr>
      <vt:lpstr>Hello World in WPF</vt:lpstr>
      <vt:lpstr>Hello World in WPF</vt:lpstr>
      <vt:lpstr>Hello World with a Button</vt:lpstr>
      <vt:lpstr>Subscribing to the Button’s Click event</vt:lpstr>
      <vt:lpstr>Subscribing to the Button’s Click event</vt:lpstr>
      <vt:lpstr>Printing Value of Slider while Sliding</vt:lpstr>
      <vt:lpstr>Printing Contents of TextBox when changed</vt:lpstr>
      <vt:lpstr>Printing Contents of TextBox when Return pressed</vt:lpstr>
      <vt:lpstr>Printing Contents of TextBox when Ctrl-Shift-Return pressed</vt:lpstr>
      <vt:lpstr>PowerPoint Presentation</vt:lpstr>
      <vt:lpstr>PowerPoint Presentation</vt:lpstr>
      <vt:lpstr>PowerPoint Presentation</vt:lpstr>
      <vt:lpstr>Use a Layout for showing multiple items (ex: StackPanel for displaying 2 buttons)</vt:lpstr>
      <vt:lpstr>Use a Layout for showing multiple items (ex: StackPanel for displaying a slider and a TextBox)</vt:lpstr>
      <vt:lpstr>A Slider and TextBox which display each others’ values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IAP C# Lecture 4 Windows Presentation Foundation</dc:title>
  <dc:creator>Geza Kovacs</dc:creator>
  <cp:lastModifiedBy>Geza Kovacs</cp:lastModifiedBy>
  <cp:revision>327</cp:revision>
  <dcterms:created xsi:type="dcterms:W3CDTF">2011-01-17T20:06:44Z</dcterms:created>
  <dcterms:modified xsi:type="dcterms:W3CDTF">2011-01-18T06:05:58Z</dcterms:modified>
</cp:coreProperties>
</file>