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57" r:id="rId4"/>
    <p:sldId id="258" r:id="rId5"/>
    <p:sldId id="273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4" r:id="rId14"/>
    <p:sldId id="270" r:id="rId15"/>
    <p:sldId id="272" r:id="rId16"/>
    <p:sldId id="275" r:id="rId17"/>
    <p:sldId id="279" r:id="rId18"/>
    <p:sldId id="276" r:id="rId19"/>
    <p:sldId id="277" r:id="rId20"/>
    <p:sldId id="278" r:id="rId21"/>
    <p:sldId id="280" r:id="rId22"/>
    <p:sldId id="282" r:id="rId23"/>
    <p:sldId id="281" r:id="rId24"/>
    <p:sldId id="285" r:id="rId25"/>
    <p:sldId id="284" r:id="rId26"/>
    <p:sldId id="287" r:id="rId27"/>
    <p:sldId id="288" r:id="rId28"/>
    <p:sldId id="289" r:id="rId29"/>
    <p:sldId id="295" r:id="rId30"/>
    <p:sldId id="296" r:id="rId31"/>
    <p:sldId id="298" r:id="rId32"/>
    <p:sldId id="299" r:id="rId33"/>
    <p:sldId id="290" r:id="rId34"/>
    <p:sldId id="292" r:id="rId35"/>
    <p:sldId id="297" r:id="rId36"/>
    <p:sldId id="300" r:id="rId37"/>
    <p:sldId id="301" r:id="rId38"/>
    <p:sldId id="303" r:id="rId39"/>
    <p:sldId id="302" r:id="rId40"/>
    <p:sldId id="304" r:id="rId41"/>
    <p:sldId id="305" r:id="rId42"/>
    <p:sldId id="308" r:id="rId43"/>
    <p:sldId id="310" r:id="rId44"/>
    <p:sldId id="309" r:id="rId45"/>
    <p:sldId id="311" r:id="rId46"/>
    <p:sldId id="312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4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93A52-5A30-4D88-8F71-374660D9B2B2}" type="datetimeFigureOut">
              <a:rPr lang="en-US" smtClean="0"/>
              <a:t>1/20/2011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B125-4E00-47DE-9B4C-C45927F9E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34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93A52-5A30-4D88-8F71-374660D9B2B2}" type="datetimeFigureOut">
              <a:rPr lang="en-US" smtClean="0"/>
              <a:t>1/20/2011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B125-4E00-47DE-9B4C-C45927F9E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93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93A52-5A30-4D88-8F71-374660D9B2B2}" type="datetimeFigureOut">
              <a:rPr lang="en-US" smtClean="0"/>
              <a:t>1/20/2011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B125-4E00-47DE-9B4C-C45927F9E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234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93A52-5A30-4D88-8F71-374660D9B2B2}" type="datetimeFigureOut">
              <a:rPr lang="en-US" smtClean="0"/>
              <a:t>1/20/2011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B125-4E00-47DE-9B4C-C45927F9E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07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93A52-5A30-4D88-8F71-374660D9B2B2}" type="datetimeFigureOut">
              <a:rPr lang="en-US" smtClean="0"/>
              <a:t>1/20/2011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B125-4E00-47DE-9B4C-C45927F9E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66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93A52-5A30-4D88-8F71-374660D9B2B2}" type="datetimeFigureOut">
              <a:rPr lang="en-US" smtClean="0"/>
              <a:t>1/20/2011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B125-4E00-47DE-9B4C-C45927F9E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86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93A52-5A30-4D88-8F71-374660D9B2B2}" type="datetimeFigureOut">
              <a:rPr lang="en-US" smtClean="0"/>
              <a:t>1/20/2011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B125-4E00-47DE-9B4C-C45927F9E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38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93A52-5A30-4D88-8F71-374660D9B2B2}" type="datetimeFigureOut">
              <a:rPr lang="en-US" smtClean="0"/>
              <a:t>1/20/2011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B125-4E00-47DE-9B4C-C45927F9E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50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93A52-5A30-4D88-8F71-374660D9B2B2}" type="datetimeFigureOut">
              <a:rPr lang="en-US" smtClean="0"/>
              <a:t>1/20/2011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B125-4E00-47DE-9B4C-C45927F9E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77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93A52-5A30-4D88-8F71-374660D9B2B2}" type="datetimeFigureOut">
              <a:rPr lang="en-US" smtClean="0"/>
              <a:t>1/20/2011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B125-4E00-47DE-9B4C-C45927F9E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38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93A52-5A30-4D88-8F71-374660D9B2B2}" type="datetimeFigureOut">
              <a:rPr lang="en-US" smtClean="0"/>
              <a:t>1/20/2011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B125-4E00-47DE-9B4C-C45927F9E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31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93A52-5A30-4D88-8F71-374660D9B2B2}" type="datetimeFigureOut">
              <a:rPr lang="en-US" smtClean="0"/>
              <a:t>1/20/2011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6B125-4E00-47DE-9B4C-C45927F9E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8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IAP C# Lecture 5</a:t>
            </a:r>
            <a:br>
              <a:rPr lang="en-US" dirty="0" smtClean="0"/>
            </a:br>
            <a:r>
              <a:rPr lang="en-US" dirty="0" smtClean="0"/>
              <a:t>XAML and the </a:t>
            </a:r>
            <a:br>
              <a:rPr lang="en-US" dirty="0" smtClean="0"/>
            </a:br>
            <a:r>
              <a:rPr lang="en-US" dirty="0" smtClean="0"/>
              <a:t>Windows Presentation Foundation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Geza</a:t>
            </a:r>
            <a:r>
              <a:rPr lang="en-US" dirty="0" smtClean="0"/>
              <a:t> Kovacs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814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063" y="948690"/>
            <a:ext cx="9144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"Hello World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button.Content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"Click Me"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button.FontSize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= 32.0;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button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Left Arrow 5"/>
          <p:cNvSpPr/>
          <p:nvPr/>
        </p:nvSpPr>
        <p:spPr>
          <a:xfrm>
            <a:off x="4572000" y="4336482"/>
            <a:ext cx="3285564" cy="6165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Sets the button text font size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0263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Displaying  a Window with a Button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752600"/>
            <a:ext cx="230505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92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063" y="948690"/>
            <a:ext cx="9144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"Hello World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button.Content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"Click Me"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button.FontSize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32.0;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= button</a:t>
            </a:r>
            <a:r>
              <a:rPr lang="en-US" b="1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b="1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Left Arrow 5"/>
          <p:cNvSpPr/>
          <p:nvPr/>
        </p:nvSpPr>
        <p:spPr>
          <a:xfrm>
            <a:off x="4572000" y="4648200"/>
            <a:ext cx="3285564" cy="6165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Adds the button to the window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0263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Displaying  a Window with a Button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752600"/>
            <a:ext cx="230505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382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063" y="948690"/>
            <a:ext cx="9144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"Hello World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button.Content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"Click Me"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button.FontSize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32.0;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button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b="1" dirty="0" smtClean="0">
                <a:solidFill>
                  <a:prstClr val="black"/>
                </a:solidFill>
                <a:latin typeface="Consolas"/>
              </a:rPr>
              <a:t>     </a:t>
            </a:r>
            <a:r>
              <a:rPr lang="en-US" b="1" dirty="0" err="1" smtClean="0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Left Arrow 5"/>
          <p:cNvSpPr/>
          <p:nvPr/>
        </p:nvSpPr>
        <p:spPr>
          <a:xfrm>
            <a:off x="4572000" y="4946082"/>
            <a:ext cx="3285564" cy="6165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Shows the window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0263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Displaying  a Window with a Button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752600"/>
            <a:ext cx="230505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484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063" y="948690"/>
            <a:ext cx="9144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"Hello World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button.Content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"Click Me"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button.FontSize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32.0;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button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b="1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Left Arrow 5"/>
          <p:cNvSpPr/>
          <p:nvPr/>
        </p:nvSpPr>
        <p:spPr>
          <a:xfrm>
            <a:off x="5858436" y="5174682"/>
            <a:ext cx="3285564" cy="8451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Needed to start a WPF application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0263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Displaying  a Window with a Button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752600"/>
            <a:ext cx="230505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928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Adding Interactivity to an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Whenever the user does something to the GUI (like, clicking a button), an </a:t>
            </a:r>
            <a:r>
              <a:rPr lang="en-US" b="1" dirty="0" smtClean="0"/>
              <a:t>event</a:t>
            </a:r>
            <a:r>
              <a:rPr lang="en-US" dirty="0" smtClean="0"/>
              <a:t> will be triggered</a:t>
            </a:r>
          </a:p>
          <a:p>
            <a:r>
              <a:rPr lang="en-US" dirty="0" smtClean="0"/>
              <a:t>You can have a method be called whenever an event occurs (</a:t>
            </a:r>
            <a:r>
              <a:rPr lang="en-US" dirty="0" err="1" smtClean="0"/>
              <a:t>ie</a:t>
            </a:r>
            <a:r>
              <a:rPr lang="en-US" dirty="0" smtClean="0"/>
              <a:t>, a button is clicked), by </a:t>
            </a:r>
            <a:r>
              <a:rPr lang="en-US" b="1" dirty="0" smtClean="0"/>
              <a:t>subscribing</a:t>
            </a:r>
            <a:r>
              <a:rPr lang="en-US" dirty="0" smtClean="0"/>
              <a:t> to the 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767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09"/>
            <a:ext cx="8229600" cy="3344091"/>
          </a:xfrm>
        </p:spPr>
        <p:txBody>
          <a:bodyPr/>
          <a:lstStyle/>
          <a:p>
            <a:r>
              <a:rPr lang="en-US" dirty="0" smtClean="0"/>
              <a:t>Whenever the user does something to the GUI (like, clicking a button), an </a:t>
            </a:r>
            <a:r>
              <a:rPr lang="en-US" b="1" dirty="0" smtClean="0"/>
              <a:t>event</a:t>
            </a:r>
            <a:r>
              <a:rPr lang="en-US" dirty="0" smtClean="0"/>
              <a:t> will be triggered</a:t>
            </a:r>
          </a:p>
          <a:p>
            <a:r>
              <a:rPr lang="en-US" dirty="0" smtClean="0"/>
              <a:t>You can have a method be called whenever an event occurs, by </a:t>
            </a:r>
            <a:r>
              <a:rPr lang="en-US" b="1" dirty="0" smtClean="0"/>
              <a:t>subscribing</a:t>
            </a:r>
            <a:r>
              <a:rPr lang="en-US" dirty="0" smtClean="0"/>
              <a:t> to the event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3718679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PrintHelloWorld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sender,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RoutedEventArgs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e)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button.Click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+=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PrintHelloWorld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…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563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09"/>
            <a:ext cx="8229600" cy="3344091"/>
          </a:xfrm>
        </p:spPr>
        <p:txBody>
          <a:bodyPr/>
          <a:lstStyle/>
          <a:p>
            <a:r>
              <a:rPr lang="en-US" dirty="0" smtClean="0"/>
              <a:t>Whenever the user does something to the GUI (like, clicking a button), an </a:t>
            </a:r>
            <a:r>
              <a:rPr lang="en-US" b="1" dirty="0" smtClean="0"/>
              <a:t>event</a:t>
            </a:r>
            <a:r>
              <a:rPr lang="en-US" dirty="0" smtClean="0"/>
              <a:t> will be triggered</a:t>
            </a:r>
          </a:p>
          <a:p>
            <a:r>
              <a:rPr lang="en-US" dirty="0" smtClean="0"/>
              <a:t>You can have a method be called whenever an event occurs, by </a:t>
            </a:r>
            <a:r>
              <a:rPr lang="en-US" b="1" dirty="0" smtClean="0"/>
              <a:t>subscribing</a:t>
            </a:r>
            <a:r>
              <a:rPr lang="en-US" dirty="0" smtClean="0"/>
              <a:t> to the event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3718679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PrintHelloWorld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sender,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RoutedEventArgs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e)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button.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Click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+=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PrintHelloWorld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…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  <a:endParaRPr lang="en-US" dirty="0"/>
          </a:p>
        </p:txBody>
      </p:sp>
      <p:sp>
        <p:nvSpPr>
          <p:cNvPr id="2" name="Rounded Rectangular Callout 1"/>
          <p:cNvSpPr/>
          <p:nvPr/>
        </p:nvSpPr>
        <p:spPr>
          <a:xfrm>
            <a:off x="1752600" y="6096000"/>
            <a:ext cx="1524000" cy="609600"/>
          </a:xfrm>
          <a:prstGeom prst="wedgeRoundRectCallout">
            <a:avLst>
              <a:gd name="adj1" fmla="val -19976"/>
              <a:gd name="adj2" fmla="val -7678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 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102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09"/>
            <a:ext cx="8229600" cy="3344091"/>
          </a:xfrm>
        </p:spPr>
        <p:txBody>
          <a:bodyPr/>
          <a:lstStyle/>
          <a:p>
            <a:r>
              <a:rPr lang="en-US" dirty="0" smtClean="0"/>
              <a:t>Whenever the user does something to the GUI (like, clicking a button), an </a:t>
            </a:r>
            <a:r>
              <a:rPr lang="en-US" b="1" dirty="0" smtClean="0"/>
              <a:t>event</a:t>
            </a:r>
            <a:r>
              <a:rPr lang="en-US" dirty="0" smtClean="0"/>
              <a:t> will be triggered</a:t>
            </a:r>
          </a:p>
          <a:p>
            <a:r>
              <a:rPr lang="en-US" dirty="0" smtClean="0"/>
              <a:t>You can have a method be called whenever an event occurs, by </a:t>
            </a:r>
            <a:r>
              <a:rPr lang="en-US" b="1" dirty="0" smtClean="0"/>
              <a:t>subscribing</a:t>
            </a:r>
            <a:r>
              <a:rPr lang="en-US" dirty="0" smtClean="0"/>
              <a:t> to the event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3718679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PrintHelloWorld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sender,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RoutedEventArgs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e)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button.Click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+=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PrintHelloWorld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…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  <a:endParaRPr lang="en-US" dirty="0"/>
          </a:p>
        </p:txBody>
      </p:sp>
      <p:sp>
        <p:nvSpPr>
          <p:cNvPr id="2" name="Rounded Rectangular Callout 1"/>
          <p:cNvSpPr/>
          <p:nvPr/>
        </p:nvSpPr>
        <p:spPr>
          <a:xfrm>
            <a:off x="2438400" y="6096000"/>
            <a:ext cx="1524000" cy="609600"/>
          </a:xfrm>
          <a:prstGeom prst="wedgeRoundRectCallout">
            <a:avLst>
              <a:gd name="adj1" fmla="val -19976"/>
              <a:gd name="adj2" fmla="val -7678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Subscribing to an 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741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09"/>
            <a:ext cx="8229600" cy="3344091"/>
          </a:xfrm>
        </p:spPr>
        <p:txBody>
          <a:bodyPr/>
          <a:lstStyle/>
          <a:p>
            <a:r>
              <a:rPr lang="en-US" dirty="0" smtClean="0"/>
              <a:t>Whenever the user does something to the GUI (like, clicking a button), an </a:t>
            </a:r>
            <a:r>
              <a:rPr lang="en-US" b="1" dirty="0" smtClean="0"/>
              <a:t>event</a:t>
            </a:r>
            <a:r>
              <a:rPr lang="en-US" dirty="0" smtClean="0"/>
              <a:t> will be triggered</a:t>
            </a:r>
          </a:p>
          <a:p>
            <a:r>
              <a:rPr lang="en-US" dirty="0" smtClean="0"/>
              <a:t>You can have a method be called whenever an event occurs, by </a:t>
            </a:r>
            <a:r>
              <a:rPr lang="en-US" b="1" dirty="0" smtClean="0"/>
              <a:t>subscribing</a:t>
            </a:r>
            <a:r>
              <a:rPr lang="en-US" dirty="0" smtClean="0"/>
              <a:t> to the event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3718679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PrintHelloWorld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sender,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RoutedEventArgs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e)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button.Click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+=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PrintHelloWorld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…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3124200" y="6126480"/>
            <a:ext cx="2743200" cy="609600"/>
          </a:xfrm>
          <a:prstGeom prst="wedgeRoundRectCallout">
            <a:avLst>
              <a:gd name="adj1" fmla="val -19976"/>
              <a:gd name="adj2" fmla="val -7678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Which method to call whenever event occurs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694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09"/>
            <a:ext cx="8229600" cy="3344091"/>
          </a:xfrm>
        </p:spPr>
        <p:txBody>
          <a:bodyPr/>
          <a:lstStyle/>
          <a:p>
            <a:r>
              <a:rPr lang="en-US" dirty="0" smtClean="0"/>
              <a:t>Whenever the user does something to the GUI (like, clicking a button), an </a:t>
            </a:r>
            <a:r>
              <a:rPr lang="en-US" b="1" dirty="0" smtClean="0"/>
              <a:t>event</a:t>
            </a:r>
            <a:r>
              <a:rPr lang="en-US" dirty="0" smtClean="0"/>
              <a:t> will be triggered</a:t>
            </a:r>
          </a:p>
          <a:p>
            <a:r>
              <a:rPr lang="en-US" dirty="0" smtClean="0"/>
              <a:t>You can have a method be called whenever an event occurs, by </a:t>
            </a:r>
            <a:r>
              <a:rPr lang="en-US" b="1" dirty="0" smtClean="0"/>
              <a:t>subscribing</a:t>
            </a:r>
            <a:r>
              <a:rPr lang="en-US" dirty="0" smtClean="0"/>
              <a:t> to the event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3718679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PrintHelloWorld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b="1" dirty="0" smtClean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sender, </a:t>
            </a:r>
            <a:r>
              <a:rPr lang="en-US" b="1" dirty="0" err="1" smtClean="0">
                <a:solidFill>
                  <a:srgbClr val="2B91AF"/>
                </a:solidFill>
                <a:latin typeface="Consolas"/>
              </a:rPr>
              <a:t>RoutedEventArgs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button.Click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+=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PrintHelloWorld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…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5486400" y="4267200"/>
            <a:ext cx="2743200" cy="609600"/>
          </a:xfrm>
          <a:prstGeom prst="wedgeRoundRectCallout">
            <a:avLst>
              <a:gd name="adj1" fmla="val -19976"/>
              <a:gd name="adj2" fmla="val -7678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Method’s signature depends on the 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125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Windows Presentation Foundation (WPF)?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toolkit for building graphical user interfaces (GUI) for an application</a:t>
            </a:r>
          </a:p>
          <a:p>
            <a:r>
              <a:rPr lang="en-US" dirty="0" smtClean="0"/>
              <a:t>Ships as part of the .NET platform for Windows, Windows Phone 7, and Silverlight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2327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610683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PrintSomethingElse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sender,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RoutedEventArgs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e)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"Something Else"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 smtClean="0">
              <a:latin typeface="Consolas"/>
            </a:endParaRPr>
          </a:p>
          <a:p>
            <a:r>
              <a:rPr lang="en-US" dirty="0" smtClean="0"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PrintHelloWorld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sender,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RoutedEventArgs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e)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button.Click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+=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PrintHelloWorld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…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09"/>
            <a:ext cx="8229600" cy="3344091"/>
          </a:xfrm>
        </p:spPr>
        <p:txBody>
          <a:bodyPr/>
          <a:lstStyle/>
          <a:p>
            <a:r>
              <a:rPr lang="en-US" dirty="0" smtClean="0"/>
              <a:t>Whenever the user does something to the GUI (like, clicking a button), an </a:t>
            </a:r>
            <a:r>
              <a:rPr lang="en-US" b="1" dirty="0" smtClean="0"/>
              <a:t>event</a:t>
            </a:r>
            <a:r>
              <a:rPr lang="en-US" dirty="0" smtClean="0"/>
              <a:t> will be triggered</a:t>
            </a:r>
          </a:p>
          <a:p>
            <a:r>
              <a:rPr lang="en-US" dirty="0" smtClean="0"/>
              <a:t>You can have a method be called whenever an event occurs, by </a:t>
            </a:r>
            <a:r>
              <a:rPr lang="en-US" b="1" dirty="0" smtClean="0"/>
              <a:t>subscribing</a:t>
            </a:r>
            <a:r>
              <a:rPr lang="en-US" dirty="0" smtClean="0"/>
              <a:t> to the 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980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610683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PrintSomethingElse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sender,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RoutedEventArgs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e)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"Something Else"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  <a:endParaRPr lang="en-US" dirty="0" smtClean="0">
              <a:latin typeface="Consolas"/>
            </a:endParaRPr>
          </a:p>
          <a:p>
            <a:endParaRPr lang="en-US" dirty="0">
              <a:latin typeface="Consolas"/>
            </a:endParaRPr>
          </a:p>
          <a:p>
            <a:r>
              <a:rPr lang="en-US" dirty="0" smtClean="0"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PrintHelloWorld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sender,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RoutedEventArgs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e)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button.Click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+=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PrintHelloWorld</a:t>
            </a:r>
            <a:r>
              <a:rPr lang="en-US" b="1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b="1" dirty="0" smtClean="0">
                <a:latin typeface="Consolas"/>
              </a:rPr>
              <a:t>        </a:t>
            </a:r>
            <a:r>
              <a:rPr lang="en-US" b="1" dirty="0" err="1" smtClean="0">
                <a:latin typeface="Consolas"/>
              </a:rPr>
              <a:t>button.Click</a:t>
            </a:r>
            <a:r>
              <a:rPr lang="en-US" b="1" dirty="0" smtClean="0">
                <a:latin typeface="Consolas"/>
              </a:rPr>
              <a:t> += </a:t>
            </a:r>
            <a:r>
              <a:rPr lang="en-US" b="1" dirty="0" err="1" smtClean="0">
                <a:latin typeface="Consolas"/>
              </a:rPr>
              <a:t>PrintSomethingElse</a:t>
            </a:r>
            <a:r>
              <a:rPr lang="en-US" b="1" dirty="0" smtClean="0">
                <a:latin typeface="Consolas"/>
              </a:rPr>
              <a:t>;</a:t>
            </a:r>
            <a:endParaRPr lang="en-US" b="1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…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09"/>
            <a:ext cx="8229600" cy="3344091"/>
          </a:xfrm>
        </p:spPr>
        <p:txBody>
          <a:bodyPr/>
          <a:lstStyle/>
          <a:p>
            <a:r>
              <a:rPr lang="en-US" dirty="0" smtClean="0"/>
              <a:t>Whenever the user does something to the GUI (like, clicking a button), an </a:t>
            </a:r>
            <a:r>
              <a:rPr lang="en-US" b="1" dirty="0" smtClean="0"/>
              <a:t>event</a:t>
            </a:r>
            <a:r>
              <a:rPr lang="en-US" dirty="0" smtClean="0"/>
              <a:t> will be triggered</a:t>
            </a:r>
          </a:p>
          <a:p>
            <a:r>
              <a:rPr lang="en-US" dirty="0" smtClean="0"/>
              <a:t>You can have a method be called whenever an event occurs, by </a:t>
            </a:r>
            <a:r>
              <a:rPr lang="en-US" b="1" dirty="0" smtClean="0"/>
              <a:t>subscribing</a:t>
            </a:r>
            <a:r>
              <a:rPr lang="en-US" dirty="0" smtClean="0"/>
              <a:t> to the event</a:t>
            </a:r>
            <a:endParaRPr lang="en-US" dirty="0"/>
          </a:p>
        </p:txBody>
      </p:sp>
      <p:sp>
        <p:nvSpPr>
          <p:cNvPr id="2" name="Left Arrow 1"/>
          <p:cNvSpPr/>
          <p:nvPr/>
        </p:nvSpPr>
        <p:spPr>
          <a:xfrm>
            <a:off x="5562600" y="5181600"/>
            <a:ext cx="3581400" cy="1447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 subscribe multiple methods to an event; all will be called whenever button is pressed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691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063" y="41493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PrintHelloWorld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sender,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RoutedEventArgs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e)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PrintSomethingElse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sender,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RoutedEventArgs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e)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"Something Else"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smtClean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smtClean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button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button.Content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"Click Me"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button.FontSize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32.0;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button.Click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+=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PrintHelloWorld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button.Click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+=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PrintSomethingElse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button;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smtClean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45793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063" y="41493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PrintHelloWorld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sender,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RoutedEventArgs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e)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PrintSomethingElse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sender,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RoutedEventArgs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e)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"Something Else"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b="1" dirty="0" smtClean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b="1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b="1" dirty="0" smtClean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600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b="1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b="1" dirty="0" smtClean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b="1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600" dirty="0" smtClean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button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button.Content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"Click Me"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button.FontSize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32.0;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button.Click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+=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PrintHelloWorld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button.Click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+=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PrintSomethingElse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button;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smtClean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5" name="Left Arrow 4"/>
          <p:cNvSpPr/>
          <p:nvPr/>
        </p:nvSpPr>
        <p:spPr>
          <a:xfrm>
            <a:off x="4800600" y="3352800"/>
            <a:ext cx="3285564" cy="5403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Define a window, set its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420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063" y="41493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PrintHelloWorld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sender,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RoutedEventArgs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e)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PrintSomethingElse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sender,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RoutedEventArgs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e)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"Something Else"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smtClean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b="1" dirty="0" smtClean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Consolas"/>
              </a:rPr>
              <a:t>button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b="1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b="1" dirty="0" smtClean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600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b="1" dirty="0" err="1">
                <a:solidFill>
                  <a:prstClr val="black"/>
                </a:solidFill>
                <a:latin typeface="Consolas"/>
              </a:rPr>
              <a:t>button.Content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b="1" dirty="0" smtClean="0">
                <a:solidFill>
                  <a:srgbClr val="A31515"/>
                </a:solidFill>
                <a:latin typeface="Consolas"/>
              </a:rPr>
              <a:t>"Click Me"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b="1" dirty="0" err="1">
                <a:solidFill>
                  <a:prstClr val="black"/>
                </a:solidFill>
                <a:latin typeface="Consolas"/>
              </a:rPr>
              <a:t>button.FontSize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 = 32.0;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button.Click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+=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PrintHelloWorld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button.Click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+=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PrintSomethingElse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button;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smtClean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5" name="Left Arrow 4"/>
          <p:cNvSpPr/>
          <p:nvPr/>
        </p:nvSpPr>
        <p:spPr>
          <a:xfrm>
            <a:off x="4800600" y="3955482"/>
            <a:ext cx="3285564" cy="9975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Define a new button, set the button text and font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745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063" y="41493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{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PrintHelloWorld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sender,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RoutedEventArgs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e)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PrintSomethingElse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sender,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RoutedEventArgs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e)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"Something Else"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smtClean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smtClean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button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button.Content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"Click Me"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button.FontSize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32.0;</a:t>
            </a:r>
          </a:p>
          <a:p>
            <a:r>
              <a:rPr lang="en-US" sz="1600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b="1" dirty="0" err="1">
                <a:solidFill>
                  <a:prstClr val="black"/>
                </a:solidFill>
                <a:latin typeface="Consolas"/>
              </a:rPr>
              <a:t>button.Click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 += </a:t>
            </a:r>
            <a:r>
              <a:rPr lang="en-US" sz="1600" b="1" dirty="0" err="1">
                <a:solidFill>
                  <a:prstClr val="black"/>
                </a:solidFill>
                <a:latin typeface="Consolas"/>
              </a:rPr>
              <a:t>PrintHelloWorld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b="1" dirty="0" err="1">
                <a:solidFill>
                  <a:prstClr val="black"/>
                </a:solidFill>
                <a:latin typeface="Consolas"/>
              </a:rPr>
              <a:t>button.Click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 += </a:t>
            </a:r>
            <a:r>
              <a:rPr lang="en-US" sz="1600" b="1" dirty="0" err="1">
                <a:solidFill>
                  <a:prstClr val="black"/>
                </a:solidFill>
                <a:latin typeface="Consolas"/>
              </a:rPr>
              <a:t>PrintSomethingElse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 button;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smtClean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4944035" y="4191000"/>
            <a:ext cx="4213027" cy="1447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Subscribe methods to the button’s click event (both called when clicked)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672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063" y="41493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{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PrintHelloWorld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sender,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RoutedEventArgs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e)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PrintSomethingElse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sender,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RoutedEventArgs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e)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"Something Else"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smtClean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smtClean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button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button.Content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"Click Me"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button.FontSize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32.0;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button.Click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+=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PrintHelloWorld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button.Click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+=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PrintSomethingElse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b="1" dirty="0" err="1" smtClean="0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= button;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smtClean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4944035" y="5067300"/>
            <a:ext cx="4213027" cy="5715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button to the window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4710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063" y="41493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{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PrintHelloWorld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sender,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RoutedEventArgs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e)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PrintSomethingElse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sender,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RoutedEventArgs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e)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"Something Else"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smtClean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smtClean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button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button.Content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"Click Me"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button.FontSize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32.0;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button.Click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+=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PrintHelloWorld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button.Click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+=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PrintSomethingElse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 button;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b="1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smtClean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4944035" y="5295900"/>
            <a:ext cx="4213027" cy="5715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Show the window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641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063" y="41493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{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PrintHelloWorld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sender,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RoutedEventArgs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e)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PrintSomethingElse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sender,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RoutedEventArgs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e)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"Something Else"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smtClean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smtClean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button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button.Content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"Click Me"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button.FontSize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32.0;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button.Click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+=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PrintHelloWorld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button.Click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+=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PrintSomethingElse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 button;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600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b="1" dirty="0" smtClean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sz="1600" b="1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b="1" dirty="0" smtClean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600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b="1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Left Arrow 5"/>
          <p:cNvSpPr/>
          <p:nvPr/>
        </p:nvSpPr>
        <p:spPr>
          <a:xfrm>
            <a:off x="4944035" y="5715000"/>
            <a:ext cx="4213027" cy="5715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the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2550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063" y="41493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{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PrintHelloWorld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sender,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RoutedEventArgs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e)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PrintSomethingElse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sender,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RoutedEventArgs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e)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"Something Else"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smtClean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smtClean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button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button.Content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"Click Me"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button.FontSize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32.0;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button.Click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+=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PrintHelloWorld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button.Click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+=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PrintSomethingElse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 button;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600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b="1" dirty="0" smtClean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sz="1600" b="1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b="1" dirty="0" smtClean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600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b="1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Left Arrow 5"/>
          <p:cNvSpPr/>
          <p:nvPr/>
        </p:nvSpPr>
        <p:spPr>
          <a:xfrm>
            <a:off x="4944035" y="5715000"/>
            <a:ext cx="4213027" cy="5715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the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70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a GUI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frontend / interface</a:t>
            </a:r>
            <a:r>
              <a:rPr lang="en-US" dirty="0" smtClean="0"/>
              <a:t>: where are the </a:t>
            </a:r>
            <a:r>
              <a:rPr lang="en-US" b="1" dirty="0" smtClean="0"/>
              <a:t>controls</a:t>
            </a:r>
            <a:r>
              <a:rPr lang="en-US" dirty="0" smtClean="0"/>
              <a:t> (buttons, labels, sliders, text boxes) placed, how does the application look like to your user?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backend</a:t>
            </a:r>
            <a:r>
              <a:rPr lang="en-US" dirty="0" smtClean="0"/>
              <a:t> code: when the user clicks a button, what code gets executed?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3475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far, we’ve had only 1 button. What if we want multiple buttons (or textbox, label, or other controls) on screen</a:t>
            </a:r>
            <a:r>
              <a:rPr lang="en-US" dirty="0" smtClean="0"/>
              <a:t>?</a:t>
            </a:r>
          </a:p>
          <a:p>
            <a:r>
              <a:rPr lang="en-US" dirty="0" smtClean="0"/>
              <a:t>In WPF, we usually use a layout to organize multiple widgets on screen</a:t>
            </a:r>
          </a:p>
          <a:p>
            <a:pPr lvl="1"/>
            <a:r>
              <a:rPr lang="en-US" dirty="0" err="1" smtClean="0"/>
              <a:t>StackPanel</a:t>
            </a:r>
            <a:r>
              <a:rPr lang="en-US" dirty="0" smtClean="0"/>
              <a:t>: stacks items horizontally or vertically</a:t>
            </a:r>
          </a:p>
          <a:p>
            <a:pPr lvl="1"/>
            <a:r>
              <a:rPr lang="en-US" dirty="0" smtClean="0"/>
              <a:t>Grid: organizes them into columns and rows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373461"/>
            <a:ext cx="2333625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5562600"/>
            <a:ext cx="273367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68002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6200"/>
            <a:ext cx="914400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button1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button1.FontSize = 36.0;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button1.Content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"Button 1"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button2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button2.FontSize = 36.0;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button2.Content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"Button 2"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srgbClr val="2B91AF"/>
                </a:solidFill>
                <a:latin typeface="Consolas"/>
              </a:rPr>
              <a:t>StackPanel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panel = 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2B91AF"/>
                </a:solidFill>
                <a:latin typeface="Consolas"/>
              </a:rPr>
              <a:t>StackPanel</a:t>
            </a:r>
            <a:r>
              <a:rPr lang="en-US" b="1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b="1" dirty="0" err="1" smtClean="0">
                <a:solidFill>
                  <a:prstClr val="black"/>
                </a:solidFill>
                <a:latin typeface="Consolas"/>
              </a:rPr>
              <a:t>panel.Children.Add</a:t>
            </a:r>
            <a:r>
              <a:rPr lang="en-US" b="1" dirty="0" smtClean="0">
                <a:solidFill>
                  <a:prstClr val="black"/>
                </a:solidFill>
                <a:latin typeface="Consolas"/>
              </a:rPr>
              <a:t>(button2);</a:t>
            </a:r>
            <a:endParaRPr lang="en-US" b="1" dirty="0">
              <a:solidFill>
                <a:prstClr val="black"/>
              </a:solidFill>
              <a:latin typeface="Consolas"/>
            </a:endParaRP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 smtClean="0">
                <a:solidFill>
                  <a:prstClr val="black"/>
                </a:solidFill>
                <a:latin typeface="Consolas"/>
              </a:rPr>
              <a:t>panel.Children.Add</a:t>
            </a:r>
            <a:r>
              <a:rPr lang="en-US" b="1" dirty="0" smtClean="0">
                <a:solidFill>
                  <a:prstClr val="black"/>
                </a:solidFill>
                <a:latin typeface="Consolas"/>
              </a:rPr>
              <a:t>(button1);</a:t>
            </a:r>
            <a:endParaRPr lang="en-US" b="1" dirty="0">
              <a:solidFill>
                <a:prstClr val="black"/>
              </a:solidFill>
              <a:latin typeface="Consolas"/>
            </a:endParaRP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= panel;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676400"/>
            <a:ext cx="2333625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Left Arrow 6"/>
          <p:cNvSpPr/>
          <p:nvPr/>
        </p:nvSpPr>
        <p:spPr>
          <a:xfrm>
            <a:off x="5943600" y="4267200"/>
            <a:ext cx="3200400" cy="1295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StackPanel</a:t>
            </a:r>
            <a:r>
              <a:rPr lang="en-US" dirty="0" smtClean="0"/>
              <a:t> is a layout for organizing our 2 buttons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76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6200"/>
            <a:ext cx="9144000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button1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button1.FontSize = 36.0;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button1.Content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"Button 1"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button2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button2.FontSize = 36.0;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button2.Content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"Button 2"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StackPanel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panel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StackPanel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 smtClean="0">
                <a:solidFill>
                  <a:prstClr val="black"/>
                </a:solidFill>
                <a:latin typeface="Consolas"/>
              </a:rPr>
              <a:t>panel.Orientation</a:t>
            </a:r>
            <a:r>
              <a:rPr lang="en-US" b="1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b="1" dirty="0" err="1" smtClean="0">
                <a:solidFill>
                  <a:srgbClr val="2B91AF"/>
                </a:solidFill>
                <a:latin typeface="Consolas"/>
              </a:rPr>
              <a:t>Orientation</a:t>
            </a:r>
            <a:r>
              <a:rPr lang="en-US" b="1" dirty="0" err="1" smtClean="0">
                <a:solidFill>
                  <a:prstClr val="black"/>
                </a:solidFill>
                <a:latin typeface="Consolas"/>
              </a:rPr>
              <a:t>.Horizontal</a:t>
            </a:r>
            <a:r>
              <a:rPr lang="en-US" b="1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b="1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panel.Children.Add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(button2);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panel.Children.Add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(button1);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panel;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905000"/>
            <a:ext cx="273367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Left Arrow 6"/>
          <p:cNvSpPr/>
          <p:nvPr/>
        </p:nvSpPr>
        <p:spPr>
          <a:xfrm>
            <a:off x="6629400" y="4572000"/>
            <a:ext cx="25908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 change orientation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47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Separation of frontend and backend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The frontend / interface: where are the buttons placed, how does the application look like to your user?</a:t>
            </a:r>
          </a:p>
          <a:p>
            <a:r>
              <a:rPr lang="en-US" dirty="0" smtClean="0"/>
              <a:t>The backend code: when the user clicks a button, what code gets executed?</a:t>
            </a:r>
          </a:p>
          <a:p>
            <a:r>
              <a:rPr lang="en-US" dirty="0" smtClean="0"/>
              <a:t>GUI applications should try to keep these are separate as possible</a:t>
            </a:r>
          </a:p>
          <a:p>
            <a:pPr lvl="1"/>
            <a:r>
              <a:rPr lang="en-US" dirty="0" smtClean="0"/>
              <a:t>Makes it easy to replace interface while keeping the backend code working correctly</a:t>
            </a:r>
          </a:p>
          <a:p>
            <a:r>
              <a:rPr lang="en-US" dirty="0" smtClean="0"/>
              <a:t>In WPF, this is accomplished via </a:t>
            </a:r>
            <a:r>
              <a:rPr lang="en-US" b="1" dirty="0" smtClean="0"/>
              <a:t>XAML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12762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specialized </a:t>
            </a:r>
            <a:r>
              <a:rPr lang="en-US" dirty="0" smtClean="0"/>
              <a:t>(XML-based) language </a:t>
            </a:r>
            <a:r>
              <a:rPr lang="en-US" dirty="0" smtClean="0"/>
              <a:t>for defining an interface in WPF</a:t>
            </a:r>
          </a:p>
          <a:p>
            <a:pPr lvl="1"/>
            <a:r>
              <a:rPr lang="en-US" dirty="0" smtClean="0"/>
              <a:t>Can describe an interface more concisely than simply using C#</a:t>
            </a:r>
          </a:p>
          <a:p>
            <a:r>
              <a:rPr lang="en-US" dirty="0" smtClean="0"/>
              <a:t>Ex: defining a button in WPF </a:t>
            </a:r>
            <a:r>
              <a:rPr lang="en-US" dirty="0" err="1" smtClean="0"/>
              <a:t>vs</a:t>
            </a:r>
            <a:r>
              <a:rPr lang="en-US" dirty="0" smtClean="0"/>
              <a:t> in C#: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00200" y="4583668"/>
            <a:ext cx="59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dirty="0" smtClean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="Click Me"</a:t>
            </a:r>
            <a:r>
              <a:rPr lang="en-US" dirty="0" smtClean="0">
                <a:solidFill>
                  <a:srgbClr val="FF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nsolas"/>
              </a:rPr>
              <a:t>FontSize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32"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/&gt;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1600200" y="5562600"/>
            <a:ext cx="5943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button.Content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"Click Me"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button.FontSize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32.0;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3722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Defining </a:t>
            </a:r>
            <a:r>
              <a:rPr lang="en-US" dirty="0" smtClean="0"/>
              <a:t>a stack layout in </a:t>
            </a:r>
            <a:r>
              <a:rPr lang="en-US" dirty="0" smtClean="0"/>
              <a:t>XAML </a:t>
            </a:r>
            <a:r>
              <a:rPr lang="en-US" dirty="0" err="1" smtClean="0"/>
              <a:t>vs</a:t>
            </a:r>
            <a:r>
              <a:rPr lang="en-US" dirty="0" smtClean="0"/>
              <a:t> C#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447800"/>
            <a:ext cx="7848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&lt;</a:t>
            </a:r>
            <a:r>
              <a:rPr lang="en-US" dirty="0" err="1" smtClean="0">
                <a:solidFill>
                  <a:srgbClr val="A31515"/>
                </a:solidFill>
                <a:latin typeface="Consolas"/>
              </a:rPr>
              <a:t>StackPanel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A31515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="Button 2"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FontSize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="32" /&gt;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A31515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="Button 1"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FontSize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="32" /&gt;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A31515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StackPanel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0" y="3505199"/>
            <a:ext cx="5943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button1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button1.FontSize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36.0;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button1.Content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"Button 1"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button2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button2.FontSize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36.0;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button2.Content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"Button 2"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StackPanel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panel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StackPanel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err="1" smtClean="0">
                <a:solidFill>
                  <a:prstClr val="black"/>
                </a:solidFill>
                <a:latin typeface="Consolas"/>
              </a:rPr>
              <a:t>panel.Children.Add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(button2);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 smtClean="0">
                <a:solidFill>
                  <a:prstClr val="black"/>
                </a:solidFill>
                <a:latin typeface="Consolas"/>
              </a:rPr>
              <a:t>panel.Children.Add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(button1);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114800"/>
            <a:ext cx="2333625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43472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Defining </a:t>
            </a:r>
            <a:r>
              <a:rPr lang="en-US" dirty="0" smtClean="0"/>
              <a:t>a stack layout in </a:t>
            </a:r>
            <a:r>
              <a:rPr lang="en-US" dirty="0" smtClean="0"/>
              <a:t>XAML </a:t>
            </a:r>
            <a:r>
              <a:rPr lang="en-US" dirty="0" err="1" smtClean="0"/>
              <a:t>vs</a:t>
            </a:r>
            <a:r>
              <a:rPr lang="en-US" dirty="0" smtClean="0"/>
              <a:t> C#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447800"/>
            <a:ext cx="7848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&lt;</a:t>
            </a:r>
            <a:r>
              <a:rPr lang="en-US" dirty="0" err="1" smtClean="0">
                <a:solidFill>
                  <a:srgbClr val="A31515"/>
                </a:solidFill>
                <a:latin typeface="Consolas"/>
              </a:rPr>
              <a:t>StackPanel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nsolas"/>
              </a:rPr>
              <a:t>Orientation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="Horizontal</a:t>
            </a:r>
            <a:r>
              <a:rPr lang="en-US" b="1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A31515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="Button 2"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FontSize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="32" /&gt;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A31515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="Button 1"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FontSize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="32" /&gt;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A31515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StackPanel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0" y="3505199"/>
            <a:ext cx="6781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button1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button1.FontSize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36.0;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button1.Content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"Button 1"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button2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button2.FontSize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36.0;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button2.Content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"Button 2"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StackPanel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panel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StackPanel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b="1" dirty="0" err="1" smtClean="0">
                <a:solidFill>
                  <a:prstClr val="black"/>
                </a:solidFill>
                <a:latin typeface="Consolas"/>
              </a:rPr>
              <a:t>panel.Orientation</a:t>
            </a:r>
            <a:r>
              <a:rPr lang="en-US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b="1" dirty="0" err="1">
                <a:solidFill>
                  <a:srgbClr val="2B91AF"/>
                </a:solidFill>
                <a:latin typeface="Consolas"/>
              </a:rPr>
              <a:t>Orientation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.Horizontal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 smtClean="0">
                <a:solidFill>
                  <a:prstClr val="black"/>
                </a:solidFill>
                <a:latin typeface="Consolas"/>
              </a:rPr>
              <a:t>panel.Children.Add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(button2);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 smtClean="0">
                <a:solidFill>
                  <a:prstClr val="black"/>
                </a:solidFill>
                <a:latin typeface="Consolas"/>
              </a:rPr>
              <a:t>panel.Children.Add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(button1);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4" y="4369235"/>
            <a:ext cx="273367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81634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Window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x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: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="MyWindow"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FF0000"/>
                </a:solidFill>
                <a:latin typeface="Consolas"/>
              </a:rPr>
              <a:t>xmlns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="http://schemas.microsoft.com/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winfx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/2006/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xaml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/presentation"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FF0000"/>
                </a:solidFill>
                <a:latin typeface="Consolas"/>
              </a:rPr>
              <a:t>xmlns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:</a:t>
            </a:r>
            <a:r>
              <a:rPr lang="en-US" dirty="0" err="1" smtClean="0">
                <a:solidFill>
                  <a:srgbClr val="FF0000"/>
                </a:solidFill>
                <a:latin typeface="Consolas"/>
              </a:rPr>
              <a:t>x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="http://schemas.microsoft.com/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winfx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/2006/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xaml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"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Consolas"/>
              </a:rPr>
              <a:t>  Title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MainWindow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"&gt;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A31515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StackPanel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Orientation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="Horizontal"&gt;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A31515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="Button 2"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FontSize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="32" /&gt;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A31515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="Button 1"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FontSize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="32" /&gt;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A31515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StackPanel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Window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Left Arrow 5"/>
          <p:cNvSpPr/>
          <p:nvPr/>
        </p:nvSpPr>
        <p:spPr>
          <a:xfrm>
            <a:off x="7086600" y="1066800"/>
            <a:ext cx="2057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MyWindow.xaml</a:t>
            </a:r>
            <a:r>
              <a:rPr lang="en-US" dirty="0" smtClean="0"/>
              <a:t> – the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5366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Window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x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: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="MyWindow"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FF0000"/>
                </a:solidFill>
                <a:latin typeface="Consolas"/>
              </a:rPr>
              <a:t>xmlns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="http://schemas.microsoft.com/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winfx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/2006/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xaml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/presentation"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FF0000"/>
                </a:solidFill>
                <a:latin typeface="Consolas"/>
              </a:rPr>
              <a:t>xmlns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:</a:t>
            </a:r>
            <a:r>
              <a:rPr lang="en-US" dirty="0" err="1" smtClean="0">
                <a:solidFill>
                  <a:srgbClr val="FF0000"/>
                </a:solidFill>
                <a:latin typeface="Consolas"/>
              </a:rPr>
              <a:t>x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="http://schemas.microsoft.com/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winfx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/2006/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xaml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"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Consolas"/>
              </a:rPr>
              <a:t>  Title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MainWindow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"&gt;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A31515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StackPanel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Orientation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="Horizontal"&gt;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A31515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="Button 2"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FontSize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="32" /&gt;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A31515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="Button 1"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FontSize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="32" /&gt;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A31515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StackPanel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Window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Left Arrow 5"/>
          <p:cNvSpPr/>
          <p:nvPr/>
        </p:nvSpPr>
        <p:spPr>
          <a:xfrm>
            <a:off x="7086600" y="1066800"/>
            <a:ext cx="2057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MyWindow.xaml</a:t>
            </a:r>
            <a:r>
              <a:rPr lang="en-US" dirty="0" smtClean="0"/>
              <a:t> – the interface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2742962"/>
            <a:ext cx="70104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partial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MyWindow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MyWindow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InitializeComponent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8" name="Left Arrow 7"/>
          <p:cNvSpPr/>
          <p:nvPr/>
        </p:nvSpPr>
        <p:spPr>
          <a:xfrm>
            <a:off x="5638800" y="2841655"/>
            <a:ext cx="3505200" cy="15017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MyWindow.xaml.cs</a:t>
            </a:r>
            <a:r>
              <a:rPr lang="en-US" dirty="0" smtClean="0"/>
              <a:t> – the backend logic for </a:t>
            </a:r>
            <a:r>
              <a:rPr lang="en-US" dirty="0" err="1" smtClean="0"/>
              <a:t>MyWindow</a:t>
            </a:r>
            <a:r>
              <a:rPr lang="en-US" dirty="0" smtClean="0"/>
              <a:t> (none at the moment)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580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Window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x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: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="MyWindow"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FF0000"/>
                </a:solidFill>
                <a:latin typeface="Consolas"/>
              </a:rPr>
              <a:t>xmlns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="http://schemas.microsoft.com/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winfx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/2006/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xaml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/presentation"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FF0000"/>
                </a:solidFill>
                <a:latin typeface="Consolas"/>
              </a:rPr>
              <a:t>xmlns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:</a:t>
            </a:r>
            <a:r>
              <a:rPr lang="en-US" dirty="0" err="1" smtClean="0">
                <a:solidFill>
                  <a:srgbClr val="FF0000"/>
                </a:solidFill>
                <a:latin typeface="Consolas"/>
              </a:rPr>
              <a:t>x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="http://schemas.microsoft.com/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winfx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/2006/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xaml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"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Consolas"/>
              </a:rPr>
              <a:t>  Title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MainWindow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"&gt;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A31515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StackPanel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Orientation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="Horizontal"&gt;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A31515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="Button 2"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FontSize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="32" /&gt;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A31515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="Button 1"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FontSize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="32" /&gt;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A31515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StackPanel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Window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Left Arrow 5"/>
          <p:cNvSpPr/>
          <p:nvPr/>
        </p:nvSpPr>
        <p:spPr>
          <a:xfrm>
            <a:off x="7086600" y="1066800"/>
            <a:ext cx="2057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MyWindow.xaml</a:t>
            </a:r>
            <a:r>
              <a:rPr lang="en-US" dirty="0" smtClean="0"/>
              <a:t> – the interface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2742962"/>
            <a:ext cx="70104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partial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MyWindow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MyWindow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InitializeComponent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8" name="Left Arrow 7"/>
          <p:cNvSpPr/>
          <p:nvPr/>
        </p:nvSpPr>
        <p:spPr>
          <a:xfrm>
            <a:off x="5638800" y="2841655"/>
            <a:ext cx="3505200" cy="15017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MyWindow.xaml.cs</a:t>
            </a:r>
            <a:r>
              <a:rPr lang="en-US" dirty="0" smtClean="0"/>
              <a:t> – the backend logic for </a:t>
            </a:r>
            <a:r>
              <a:rPr lang="en-US" dirty="0" err="1" smtClean="0"/>
              <a:t>MyWindow</a:t>
            </a:r>
            <a:r>
              <a:rPr lang="en-US" dirty="0" smtClean="0"/>
              <a:t> (none at the moment)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4611231"/>
            <a:ext cx="9296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MyWindow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window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MyWindow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().Run();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10" name="Left Arrow 9"/>
          <p:cNvSpPr/>
          <p:nvPr/>
        </p:nvSpPr>
        <p:spPr>
          <a:xfrm>
            <a:off x="4800600" y="5105400"/>
            <a:ext cx="4343400" cy="1295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MyMainClass.cs</a:t>
            </a:r>
            <a:r>
              <a:rPr lang="en-US" dirty="0" smtClean="0"/>
              <a:t> – creates a </a:t>
            </a:r>
            <a:r>
              <a:rPr lang="en-US" dirty="0" err="1" smtClean="0"/>
              <a:t>MyWindow</a:t>
            </a:r>
            <a:r>
              <a:rPr lang="en-US" dirty="0" smtClean="0"/>
              <a:t>, shows it, and starts the WPF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694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a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control (button, label, slider, text box) is represented by an object</a:t>
            </a:r>
          </a:p>
          <a:p>
            <a:r>
              <a:rPr lang="en-US" dirty="0" smtClean="0"/>
              <a:t>Each object representing a control has some properties: (ex: the text on a button)</a:t>
            </a:r>
          </a:p>
          <a:p>
            <a:r>
              <a:rPr lang="en-US" dirty="0" smtClean="0"/>
              <a:t>Writing an GUI in C#: create objects representing your Window and each of the controls, set all their properties, then show the interface</a:t>
            </a:r>
          </a:p>
        </p:txBody>
      </p:sp>
    </p:spTree>
    <p:extLst>
      <p:ext uri="{BB962C8B-B14F-4D97-AF65-F5344CB8AC3E}">
        <p14:creationId xmlns:p14="http://schemas.microsoft.com/office/powerpoint/2010/main" val="16446810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Window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x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: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="MyWindow"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FF0000"/>
                </a:solidFill>
                <a:latin typeface="Consolas"/>
              </a:rPr>
              <a:t>xmlns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="http://schemas.microsoft.com/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winfx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/2006/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xaml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/presentation"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FF0000"/>
                </a:solidFill>
                <a:latin typeface="Consolas"/>
              </a:rPr>
              <a:t>xmlns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:</a:t>
            </a:r>
            <a:r>
              <a:rPr lang="en-US" dirty="0" err="1" smtClean="0">
                <a:solidFill>
                  <a:srgbClr val="FF0000"/>
                </a:solidFill>
                <a:latin typeface="Consolas"/>
              </a:rPr>
              <a:t>x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="http://schemas.microsoft.com/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winfx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/2006/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xaml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"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Consolas"/>
              </a:rPr>
              <a:t>  Title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MainWindow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"&gt;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A31515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StackPanel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Orientation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="Horizontal"&gt;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A31515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="Button 2"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FontSize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="32" /&gt;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A31515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="Button 1"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FontSize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="32" /&gt;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A31515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StackPanel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Window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2742962"/>
            <a:ext cx="70104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partial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MyWindow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MyWindow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InitializeComponent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nsolas"/>
              </a:rPr>
              <a:t>    public</a:t>
            </a:r>
            <a:r>
              <a:rPr lang="en-US" sz="14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 DoSomething1(</a:t>
            </a:r>
            <a:r>
              <a:rPr lang="en-US" sz="1400" b="1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 sender, </a:t>
            </a:r>
            <a:r>
              <a:rPr lang="en-US" sz="1400" b="1" dirty="0" err="1">
                <a:solidFill>
                  <a:srgbClr val="2B91AF"/>
                </a:solidFill>
                <a:latin typeface="Consolas"/>
              </a:rPr>
              <a:t>RoutedEventArgs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 e) {</a:t>
            </a:r>
          </a:p>
          <a:p>
            <a:r>
              <a:rPr lang="en-US" sz="1400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b="1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400" b="1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b="1" dirty="0">
                <a:solidFill>
                  <a:srgbClr val="A31515"/>
                </a:solidFill>
                <a:latin typeface="Consolas"/>
              </a:rPr>
              <a:t>"button 1 clicked"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b="1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endParaRPr lang="en-US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981200"/>
          </a:xfrm>
        </p:spPr>
        <p:txBody>
          <a:bodyPr>
            <a:normAutofit/>
          </a:bodyPr>
          <a:lstStyle/>
          <a:p>
            <a:r>
              <a:rPr lang="en-US" dirty="0" smtClean="0"/>
              <a:t>Suppose we want some method in </a:t>
            </a:r>
            <a:r>
              <a:rPr lang="en-US" dirty="0" err="1" smtClean="0"/>
              <a:t>MyWindow.xaml.cs</a:t>
            </a:r>
            <a:r>
              <a:rPr lang="en-US" dirty="0" smtClean="0"/>
              <a:t> to be called whenever button 1 gets clicked (an event)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9150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829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Window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x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: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="MyWindow"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FF0000"/>
                </a:solidFill>
                <a:latin typeface="Consolas"/>
              </a:rPr>
              <a:t>xmlns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="http://schemas.microsoft.com/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winfx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/2006/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xaml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/presentation"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FF0000"/>
                </a:solidFill>
                <a:latin typeface="Consolas"/>
              </a:rPr>
              <a:t>xmlns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:</a:t>
            </a:r>
            <a:r>
              <a:rPr lang="en-US" dirty="0" err="1" smtClean="0">
                <a:solidFill>
                  <a:srgbClr val="FF0000"/>
                </a:solidFill>
                <a:latin typeface="Consolas"/>
              </a:rPr>
              <a:t>x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="http://schemas.microsoft.com/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winfx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/2006/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xaml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"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Consolas"/>
              </a:rPr>
              <a:t>  Title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MainWindow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"&gt;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A31515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StackPanel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Orientation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="Horizontal"&gt;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A31515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="Button 2"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FontSize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="32" /&gt;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A31515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   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Button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="Button 1"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FontSize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="32"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nsolas"/>
              </a:rPr>
              <a:t>Click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="DoSomething1"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/&gt;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     </a:t>
            </a:r>
          </a:p>
          <a:p>
            <a:r>
              <a:rPr lang="en-US" dirty="0">
                <a:solidFill>
                  <a:srgbClr val="A31515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dirty="0" err="1" smtClean="0">
                <a:solidFill>
                  <a:srgbClr val="A31515"/>
                </a:solidFill>
                <a:latin typeface="Consolas"/>
              </a:rPr>
              <a:t>StackPanel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Window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2742962"/>
            <a:ext cx="70104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partial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MyWindow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MyWindow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InitializeComponent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nsolas"/>
              </a:rPr>
              <a:t>    public</a:t>
            </a:r>
            <a:r>
              <a:rPr lang="en-US" sz="14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 DoSomething1(</a:t>
            </a:r>
            <a:r>
              <a:rPr lang="en-US" sz="1400" b="1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 sender, </a:t>
            </a:r>
            <a:r>
              <a:rPr lang="en-US" sz="1400" b="1" dirty="0" err="1">
                <a:solidFill>
                  <a:srgbClr val="2B91AF"/>
                </a:solidFill>
                <a:latin typeface="Consolas"/>
              </a:rPr>
              <a:t>RoutedEventArgs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 e) {</a:t>
            </a:r>
          </a:p>
          <a:p>
            <a:r>
              <a:rPr lang="en-US" sz="1400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b="1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400" b="1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b="1" dirty="0">
                <a:solidFill>
                  <a:srgbClr val="A31515"/>
                </a:solidFill>
                <a:latin typeface="Consolas"/>
              </a:rPr>
              <a:t>"button 1 clicked"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b="1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endParaRPr lang="en-US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0" y="4876800"/>
            <a:ext cx="9144000" cy="1981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Suppose we want some method in </a:t>
            </a:r>
            <a:r>
              <a:rPr lang="en-US" dirty="0" err="1" smtClean="0"/>
              <a:t>MyWindow.xaml.cs</a:t>
            </a:r>
            <a:r>
              <a:rPr lang="en-US" dirty="0" smtClean="0"/>
              <a:t> to be called whenever button 1 gets clicked</a:t>
            </a:r>
          </a:p>
          <a:p>
            <a:pPr lvl="1"/>
            <a:r>
              <a:rPr lang="en-US" dirty="0" smtClean="0"/>
              <a:t>Add “Click=DoSomething1” in XAML to subscribe the method to the event</a:t>
            </a:r>
            <a:endParaRPr lang="en-US" dirty="0"/>
          </a:p>
        </p:txBody>
      </p:sp>
      <p:sp>
        <p:nvSpPr>
          <p:cNvPr id="2" name="Rounded Rectangular Callout 1"/>
          <p:cNvSpPr/>
          <p:nvPr/>
        </p:nvSpPr>
        <p:spPr>
          <a:xfrm>
            <a:off x="6705600" y="2100560"/>
            <a:ext cx="2438400" cy="761762"/>
          </a:xfrm>
          <a:prstGeom prst="wedgeRoundRectCallout">
            <a:avLst>
              <a:gd name="adj1" fmla="val -42262"/>
              <a:gd name="adj2" fmla="val -695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Subscribes DoSomething1 method to button1’s Click event</a:t>
            </a:r>
            <a:endParaRPr lang="en-US" dirty="0"/>
          </a:p>
        </p:txBody>
      </p:sp>
      <p:sp>
        <p:nvSpPr>
          <p:cNvPr id="10" name="Left Arrow 9"/>
          <p:cNvSpPr/>
          <p:nvPr/>
        </p:nvSpPr>
        <p:spPr>
          <a:xfrm>
            <a:off x="5105400" y="4114800"/>
            <a:ext cx="4010297" cy="40355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Executed whenever button is clicked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0851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829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Window</a:t>
            </a:r>
            <a:r>
              <a:rPr lang="en-US" dirty="0" smtClean="0">
                <a:solidFill>
                  <a:srgbClr val="FF0000"/>
                </a:solidFill>
                <a:latin typeface="Consolas"/>
              </a:rPr>
              <a:t> x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:</a:t>
            </a:r>
            <a:r>
              <a:rPr lang="en-US" dirty="0" smtClean="0">
                <a:solidFill>
                  <a:srgbClr val="FF0000"/>
                </a:solidFill>
                <a:latin typeface="Consolas"/>
              </a:rPr>
              <a:t>Class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="MyWindow"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FF0000"/>
                </a:solidFill>
                <a:latin typeface="Consolas"/>
              </a:rPr>
              <a:t>xmlns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="http://schemas.microsoft.com/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winfx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/2006/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xaml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/presentation"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FF0000"/>
                </a:solidFill>
                <a:latin typeface="Consolas"/>
              </a:rPr>
              <a:t>xmlns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:</a:t>
            </a:r>
            <a:r>
              <a:rPr lang="en-US" dirty="0" err="1" smtClean="0">
                <a:solidFill>
                  <a:srgbClr val="FF0000"/>
                </a:solidFill>
                <a:latin typeface="Consolas"/>
              </a:rPr>
              <a:t>x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="http://schemas.microsoft.com/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winfx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/2006/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xaml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"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Consolas"/>
              </a:rPr>
              <a:t>  Title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MainWindow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"&gt;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A31515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 err="1" smtClean="0">
                <a:solidFill>
                  <a:srgbClr val="A31515"/>
                </a:solidFill>
                <a:latin typeface="Consolas"/>
              </a:rPr>
              <a:t>StackPanel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b="1" dirty="0">
                <a:solidFill>
                  <a:srgbClr val="A31515"/>
                </a:solidFill>
                <a:latin typeface="Consolas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b="1" dirty="0">
                <a:solidFill>
                  <a:srgbClr val="A31515"/>
                </a:solidFill>
                <a:latin typeface="Consolas"/>
              </a:rPr>
              <a:t>Label</a:t>
            </a:r>
            <a:r>
              <a:rPr lang="en-US" b="1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="Enter Text" /&gt;</a:t>
            </a:r>
            <a:endParaRPr lang="en-US" b="1" dirty="0">
              <a:solidFill>
                <a:prstClr val="black"/>
              </a:solidFill>
              <a:latin typeface="Consolas"/>
            </a:endParaRPr>
          </a:p>
          <a:p>
            <a:r>
              <a:rPr lang="en-US" b="1" dirty="0">
                <a:solidFill>
                  <a:srgbClr val="A31515"/>
                </a:solidFill>
                <a:latin typeface="Consolas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b="1" dirty="0" err="1">
                <a:solidFill>
                  <a:srgbClr val="A31515"/>
                </a:solidFill>
                <a:latin typeface="Consolas"/>
              </a:rPr>
              <a:t>TextBox</a:t>
            </a:r>
            <a:r>
              <a:rPr lang="en-US" b="1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nsolas"/>
              </a:rPr>
              <a:t>/&gt;</a:t>
            </a:r>
            <a:endParaRPr lang="en-US" b="1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A31515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StackPanel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Window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2742962"/>
            <a:ext cx="9601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partial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MyWindow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MyWindow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InitializeComponent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0" y="5420618"/>
            <a:ext cx="9144000" cy="1437382"/>
          </a:xfrm>
        </p:spPr>
        <p:txBody>
          <a:bodyPr>
            <a:normAutofit/>
          </a:bodyPr>
          <a:lstStyle/>
          <a:p>
            <a:r>
              <a:rPr lang="en-US" dirty="0" err="1" smtClean="0"/>
              <a:t>TextBox</a:t>
            </a:r>
            <a:r>
              <a:rPr lang="en-US" dirty="0" smtClean="0"/>
              <a:t> control – user can enter text in it</a:t>
            </a:r>
          </a:p>
          <a:p>
            <a:r>
              <a:rPr lang="en-US" dirty="0" smtClean="0"/>
              <a:t>Label control – displays some message</a:t>
            </a:r>
            <a:endParaRPr lang="en-US" dirty="0"/>
          </a:p>
        </p:txBody>
      </p:sp>
      <p:sp>
        <p:nvSpPr>
          <p:cNvPr id="3" name="Left Arrow 2"/>
          <p:cNvSpPr/>
          <p:nvPr/>
        </p:nvSpPr>
        <p:spPr>
          <a:xfrm>
            <a:off x="5029200" y="1431160"/>
            <a:ext cx="2209148" cy="32143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Label</a:t>
            </a:r>
            <a:endParaRPr lang="en-US" dirty="0"/>
          </a:p>
        </p:txBody>
      </p:sp>
      <p:sp>
        <p:nvSpPr>
          <p:cNvPr id="8" name="Left Arrow 7"/>
          <p:cNvSpPr/>
          <p:nvPr/>
        </p:nvSpPr>
        <p:spPr>
          <a:xfrm>
            <a:off x="2667000" y="1676400"/>
            <a:ext cx="22098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TextBox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048000"/>
            <a:ext cx="215265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48106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829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Window</a:t>
            </a:r>
            <a:r>
              <a:rPr lang="en-US" dirty="0" smtClean="0">
                <a:solidFill>
                  <a:srgbClr val="FF0000"/>
                </a:solidFill>
                <a:latin typeface="Consolas"/>
              </a:rPr>
              <a:t> x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:</a:t>
            </a:r>
            <a:r>
              <a:rPr lang="en-US" dirty="0" smtClean="0">
                <a:solidFill>
                  <a:srgbClr val="FF0000"/>
                </a:solidFill>
                <a:latin typeface="Consolas"/>
              </a:rPr>
              <a:t>Class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="MyWindow"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FF0000"/>
                </a:solidFill>
                <a:latin typeface="Consolas"/>
              </a:rPr>
              <a:t>xmlns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="http://schemas.microsoft.com/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winfx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/2006/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xaml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/presentation"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FF0000"/>
                </a:solidFill>
                <a:latin typeface="Consolas"/>
              </a:rPr>
              <a:t>xmlns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:</a:t>
            </a:r>
            <a:r>
              <a:rPr lang="en-US" dirty="0" err="1" smtClean="0">
                <a:solidFill>
                  <a:srgbClr val="FF0000"/>
                </a:solidFill>
                <a:latin typeface="Consolas"/>
              </a:rPr>
              <a:t>x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="http://schemas.microsoft.com/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winfx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/2006/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xaml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"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Consolas"/>
              </a:rPr>
              <a:t>  Title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MainWindow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"&gt;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A31515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 err="1" smtClean="0">
                <a:solidFill>
                  <a:srgbClr val="A31515"/>
                </a:solidFill>
                <a:latin typeface="Consolas"/>
              </a:rPr>
              <a:t>StackPanel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A31515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Label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="Enter Text" /&gt;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A31515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TextBox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nsolas"/>
              </a:rPr>
              <a:t>TextChanged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b="1" dirty="0" err="1" smtClean="0">
                <a:solidFill>
                  <a:srgbClr val="0000FF"/>
                </a:solidFill>
                <a:latin typeface="Consolas"/>
              </a:rPr>
              <a:t>RunWhenTextChanges</a:t>
            </a:r>
            <a:r>
              <a:rPr lang="en-US" b="1" dirty="0" smtClean="0">
                <a:solidFill>
                  <a:srgbClr val="0000FF"/>
                </a:solidFill>
                <a:latin typeface="Consolas"/>
              </a:rPr>
              <a:t>“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/&gt;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A31515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StackPanel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Window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2742962"/>
            <a:ext cx="9601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partial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MyWindow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MyWindow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InitializeComponent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400" b="1" dirty="0">
                <a:latin typeface="Consolas"/>
              </a:rPr>
              <a:t> </a:t>
            </a:r>
            <a:r>
              <a:rPr lang="en-US" sz="1400" b="1" dirty="0" smtClean="0">
                <a:latin typeface="Consolas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onsolas"/>
              </a:rPr>
              <a:t>RunWhenTextChanges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b="1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 sender, </a:t>
            </a:r>
            <a:r>
              <a:rPr lang="en-US" sz="1400" b="1" dirty="0" err="1">
                <a:solidFill>
                  <a:srgbClr val="2B91AF"/>
                </a:solidFill>
                <a:latin typeface="Consolas"/>
              </a:rPr>
              <a:t>TextChangedEventArgs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 e) {</a:t>
            </a:r>
          </a:p>
          <a:p>
            <a:r>
              <a:rPr lang="en-US" sz="1400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b="1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400" b="1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b="1" dirty="0">
                <a:solidFill>
                  <a:srgbClr val="A31515"/>
                </a:solidFill>
                <a:latin typeface="Consolas"/>
              </a:rPr>
              <a:t>"text changed"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b="1" dirty="0">
                <a:solidFill>
                  <a:prstClr val="black"/>
                </a:solidFill>
                <a:latin typeface="Consolas"/>
              </a:rPr>
              <a:t>    }</a:t>
            </a:r>
            <a:endParaRPr lang="en-US" sz="1400" b="1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0" y="5420618"/>
            <a:ext cx="9144000" cy="1437382"/>
          </a:xfrm>
        </p:spPr>
        <p:txBody>
          <a:bodyPr>
            <a:normAutofit/>
          </a:bodyPr>
          <a:lstStyle/>
          <a:p>
            <a:r>
              <a:rPr lang="en-US" dirty="0" err="1" smtClean="0"/>
              <a:t>TextBox’s</a:t>
            </a:r>
            <a:r>
              <a:rPr lang="en-US" dirty="0" smtClean="0"/>
              <a:t> </a:t>
            </a:r>
            <a:r>
              <a:rPr lang="en-US" dirty="0" err="1" smtClean="0"/>
              <a:t>TextChanged</a:t>
            </a:r>
            <a:r>
              <a:rPr lang="en-US" dirty="0" smtClean="0"/>
              <a:t> event is triggered whenever user enters text into the textbox</a:t>
            </a:r>
            <a:endParaRPr lang="en-US" dirty="0"/>
          </a:p>
        </p:txBody>
      </p:sp>
      <p:sp>
        <p:nvSpPr>
          <p:cNvPr id="2" name="Rounded Rectangular Callout 1"/>
          <p:cNvSpPr/>
          <p:nvPr/>
        </p:nvSpPr>
        <p:spPr>
          <a:xfrm>
            <a:off x="3048000" y="2133600"/>
            <a:ext cx="4343400" cy="457200"/>
          </a:xfrm>
          <a:prstGeom prst="wedgeRoundRectCallout">
            <a:avLst>
              <a:gd name="adj1" fmla="val -33942"/>
              <a:gd name="adj2" fmla="val -746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Subscribe </a:t>
            </a:r>
            <a:r>
              <a:rPr lang="en-US" dirty="0" err="1" smtClean="0"/>
              <a:t>RunWhenTextChanges</a:t>
            </a:r>
            <a:r>
              <a:rPr lang="en-US" dirty="0" smtClean="0"/>
              <a:t> to </a:t>
            </a:r>
            <a:r>
              <a:rPr lang="en-US" dirty="0" err="1" smtClean="0"/>
              <a:t>TextChanged</a:t>
            </a:r>
            <a:r>
              <a:rPr lang="en-US" dirty="0" smtClean="0"/>
              <a:t> event</a:t>
            </a:r>
            <a:endParaRPr lang="en-US" dirty="0"/>
          </a:p>
        </p:txBody>
      </p:sp>
      <p:sp>
        <p:nvSpPr>
          <p:cNvPr id="4" name="Left Arrow 3"/>
          <p:cNvSpPr/>
          <p:nvPr/>
        </p:nvSpPr>
        <p:spPr>
          <a:xfrm>
            <a:off x="4914900" y="4495800"/>
            <a:ext cx="3467100" cy="533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Executed whenever text changes</a:t>
            </a:r>
            <a:endParaRPr 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048000"/>
            <a:ext cx="215265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63052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829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Window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x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: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="MyWindow"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xmlns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="http://schemas.microsoft.com/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winfx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/2006/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xaml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/presentation"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xmlns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: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x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="http://schemas.microsoft.com/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winfx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/2006/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xaml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"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Title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MainWindow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"&gt;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A31515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StackPanel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A31515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Label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="Enter Text" /&gt;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A31515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TextBox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TextChanged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RunWhenTextChanges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b="1" dirty="0" err="1" smtClean="0">
                <a:solidFill>
                  <a:srgbClr val="0000FF"/>
                </a:solidFill>
                <a:latin typeface="Consolas"/>
              </a:rPr>
              <a:t>textBoxA</a:t>
            </a:r>
            <a:r>
              <a:rPr lang="en-US" b="1" dirty="0" smtClean="0">
                <a:solidFill>
                  <a:srgbClr val="0000FF"/>
                </a:solidFill>
                <a:latin typeface="Consolas"/>
              </a:rPr>
              <a:t>"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/&gt;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A31515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StackPanel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Window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2742962"/>
            <a:ext cx="96012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partial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MyWindow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MyWindow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InitializeComponent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RunWhenTextChanges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sender,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TextChangedEventArgs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e)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b="1" dirty="0" err="1">
                <a:solidFill>
                  <a:prstClr val="black"/>
                </a:solidFill>
                <a:latin typeface="Consolas"/>
              </a:rPr>
              <a:t>textBoxA.Text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0" y="5420618"/>
            <a:ext cx="9144000" cy="143738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Suppose we want to retrieve text from the </a:t>
            </a:r>
            <a:r>
              <a:rPr lang="en-US" dirty="0" err="1" smtClean="0"/>
              <a:t>TextBox</a:t>
            </a:r>
            <a:r>
              <a:rPr lang="en-US" dirty="0" smtClean="0"/>
              <a:t> – we’ll need the name of the instance. Can specify this in XAML using the “Name” property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048000"/>
            <a:ext cx="215265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6324600" y="2120900"/>
            <a:ext cx="2819400" cy="457200"/>
          </a:xfrm>
          <a:prstGeom prst="wedgeRoundRectCallout">
            <a:avLst>
              <a:gd name="adj1" fmla="val -30199"/>
              <a:gd name="adj2" fmla="val -847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 refer to this </a:t>
            </a:r>
            <a:r>
              <a:rPr lang="en-US" dirty="0" err="1" smtClean="0"/>
              <a:t>TextBox</a:t>
            </a:r>
            <a:r>
              <a:rPr lang="en-US" dirty="0" smtClean="0"/>
              <a:t> as </a:t>
            </a:r>
            <a:r>
              <a:rPr lang="en-US" dirty="0" err="1" smtClean="0"/>
              <a:t>textBoxA</a:t>
            </a:r>
            <a:r>
              <a:rPr lang="en-US" dirty="0" smtClean="0"/>
              <a:t> in code</a:t>
            </a:r>
            <a:endParaRPr lang="en-US" dirty="0"/>
          </a:p>
        </p:txBody>
      </p:sp>
      <p:sp>
        <p:nvSpPr>
          <p:cNvPr id="6" name="Left Arrow 5"/>
          <p:cNvSpPr/>
          <p:nvPr/>
        </p:nvSpPr>
        <p:spPr>
          <a:xfrm>
            <a:off x="4533900" y="4495800"/>
            <a:ext cx="4610100" cy="3429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textBoxA.Text</a:t>
            </a:r>
            <a:r>
              <a:rPr lang="en-US" dirty="0" smtClean="0"/>
              <a:t>: text entered in the </a:t>
            </a:r>
            <a:r>
              <a:rPr lang="en-US" dirty="0" err="1" smtClean="0"/>
              <a:t>TextBox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414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829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Window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x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: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="MyWindow"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xmlns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="http://schemas.microsoft.com/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winfx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/2006/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xaml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/presentation"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xmlns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: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x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="http://schemas.microsoft.com/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winfx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/2006/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xaml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"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Title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MainWindow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"&gt;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A31515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StackPanel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A31515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Label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="Enter Text" /&gt;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A31515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TextBox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TextChanged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RunWhenTextChanges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b="1" dirty="0" err="1" smtClean="0">
                <a:solidFill>
                  <a:srgbClr val="0000FF"/>
                </a:solidFill>
                <a:latin typeface="Consolas"/>
              </a:rPr>
              <a:t>textBoxA</a:t>
            </a:r>
            <a:r>
              <a:rPr lang="en-US" b="1" dirty="0" smtClean="0">
                <a:solidFill>
                  <a:srgbClr val="0000FF"/>
                </a:solidFill>
                <a:latin typeface="Consolas"/>
              </a:rPr>
              <a:t>"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/&gt;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A31515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StackPanel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Window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2742962"/>
            <a:ext cx="96012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partial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MyWindow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MyWindow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InitializeComponent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RunWhenTextChanges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sender,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TextChangedEventArgs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e)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b="1" dirty="0" err="1">
                <a:solidFill>
                  <a:prstClr val="black"/>
                </a:solidFill>
                <a:latin typeface="Consolas"/>
              </a:rPr>
              <a:t>textBoxA.Text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0" y="5420618"/>
            <a:ext cx="9144000" cy="143738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Suppose we want to retrieve text from the </a:t>
            </a:r>
            <a:r>
              <a:rPr lang="en-US" dirty="0" err="1" smtClean="0"/>
              <a:t>TextBox</a:t>
            </a:r>
            <a:r>
              <a:rPr lang="en-US" dirty="0" smtClean="0"/>
              <a:t> – we’ll need the name of the instance. Can specify this in XAML using the “Name” property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048000"/>
            <a:ext cx="215265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6324600" y="2120900"/>
            <a:ext cx="2819400" cy="457200"/>
          </a:xfrm>
          <a:prstGeom prst="wedgeRoundRectCallout">
            <a:avLst>
              <a:gd name="adj1" fmla="val -30199"/>
              <a:gd name="adj2" fmla="val -847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 refer to this </a:t>
            </a:r>
            <a:r>
              <a:rPr lang="en-US" dirty="0" err="1" smtClean="0"/>
              <a:t>TextBox</a:t>
            </a:r>
            <a:r>
              <a:rPr lang="en-US" dirty="0" smtClean="0"/>
              <a:t> as </a:t>
            </a:r>
            <a:r>
              <a:rPr lang="en-US" dirty="0" err="1" smtClean="0"/>
              <a:t>textBoxA</a:t>
            </a:r>
            <a:r>
              <a:rPr lang="en-US" dirty="0" smtClean="0"/>
              <a:t> in code</a:t>
            </a:r>
            <a:endParaRPr lang="en-US" dirty="0"/>
          </a:p>
        </p:txBody>
      </p:sp>
      <p:sp>
        <p:nvSpPr>
          <p:cNvPr id="6" name="Left Arrow 5"/>
          <p:cNvSpPr/>
          <p:nvPr/>
        </p:nvSpPr>
        <p:spPr>
          <a:xfrm>
            <a:off x="4533900" y="4495800"/>
            <a:ext cx="4610100" cy="3429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textBoxA.Text</a:t>
            </a:r>
            <a:r>
              <a:rPr lang="en-US" dirty="0" smtClean="0"/>
              <a:t>: text entered in the </a:t>
            </a:r>
            <a:r>
              <a:rPr lang="en-US" dirty="0" err="1" smtClean="0"/>
              <a:t>TextBox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0707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829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Window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x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: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="MyWindow"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xmlns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="http://schemas.microsoft.com/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winfx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/2006/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xaml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/presentation"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xmlns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: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x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="http://schemas.microsoft.com/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winfx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/2006/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xaml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"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Title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MainWindow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"&gt;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A31515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StackPanel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A31515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Label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Content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="Slide the slider" /&gt;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A31515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Slider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Minimum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="0"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Maximum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="100"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Name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sliderA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"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  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ValueChanged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sliderA_ValueChanged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" /&gt;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A31515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StackPanel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Window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2742962"/>
            <a:ext cx="96012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partial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MyWindow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MyWindow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InitializeComponent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sliderA_ValueChanged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sender,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RoutedPropertyChangedEventArgs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&gt; e)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sliderA.Value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0" y="5420618"/>
            <a:ext cx="9144000" cy="143738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Slider: can be slid by user, between a Minimum and Maximum value. </a:t>
            </a:r>
            <a:r>
              <a:rPr lang="en-US" dirty="0" err="1" smtClean="0"/>
              <a:t>ValueChanged</a:t>
            </a:r>
            <a:r>
              <a:rPr lang="en-US" dirty="0" smtClean="0"/>
              <a:t> event occurs when user slides the slider</a:t>
            </a:r>
            <a:endParaRPr lang="en-US" dirty="0"/>
          </a:p>
        </p:txBody>
      </p:sp>
      <p:sp>
        <p:nvSpPr>
          <p:cNvPr id="6" name="Left Arrow 5"/>
          <p:cNvSpPr/>
          <p:nvPr/>
        </p:nvSpPr>
        <p:spPr>
          <a:xfrm>
            <a:off x="4533900" y="4495800"/>
            <a:ext cx="4610100" cy="3429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sliderA.Value</a:t>
            </a:r>
            <a:r>
              <a:rPr lang="en-US" dirty="0" smtClean="0"/>
              <a:t>: value in the slider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925" y="2900363"/>
            <a:ext cx="2190750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2317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063" y="948690"/>
            <a:ext cx="9144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"Hello World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button.Content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"Click Me"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button.FontSize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32.0;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button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0263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Displaying  a Window with a Button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752600"/>
            <a:ext cx="230505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112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063" y="948690"/>
            <a:ext cx="9144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"Hello World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button.Content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"Click Me"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button.FontSize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32.0;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button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Left Arrow 5"/>
          <p:cNvSpPr/>
          <p:nvPr/>
        </p:nvSpPr>
        <p:spPr>
          <a:xfrm>
            <a:off x="4800600" y="3286827"/>
            <a:ext cx="3285564" cy="6165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Defines a Window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0263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Displaying  a Window with a Button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752600"/>
            <a:ext cx="230505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604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063" y="948690"/>
            <a:ext cx="9144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b="1" dirty="0">
                <a:solidFill>
                  <a:srgbClr val="A31515"/>
                </a:solidFill>
                <a:latin typeface="Consolas"/>
              </a:rPr>
              <a:t>"Hello World</a:t>
            </a:r>
            <a:r>
              <a:rPr lang="en-US" b="1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b="1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b="1" dirty="0">
              <a:solidFill>
                <a:prstClr val="black"/>
              </a:solidFill>
              <a:latin typeface="Consolas"/>
            </a:endParaRP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button.Content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"Click Me"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button.FontSize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32.0;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button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Left Arrow 5"/>
          <p:cNvSpPr/>
          <p:nvPr/>
        </p:nvSpPr>
        <p:spPr>
          <a:xfrm>
            <a:off x="4800600" y="3574482"/>
            <a:ext cx="3285564" cy="6165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Sets the Window’s title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0263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Displaying  a Window with a Button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752600"/>
            <a:ext cx="230505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53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063" y="948690"/>
            <a:ext cx="9144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"Hello World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button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button.Content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"Click Me"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button.FontSize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32.0;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button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Left Arrow 5"/>
          <p:cNvSpPr/>
          <p:nvPr/>
        </p:nvSpPr>
        <p:spPr>
          <a:xfrm>
            <a:off x="4800600" y="3879282"/>
            <a:ext cx="3285564" cy="6165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Defines a Button control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0263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Displaying  a Window with a Button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752600"/>
            <a:ext cx="230505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630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063" y="948690"/>
            <a:ext cx="9144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"Hello World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button.Content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b="1" dirty="0">
                <a:solidFill>
                  <a:srgbClr val="A31515"/>
                </a:solidFill>
                <a:latin typeface="Consolas"/>
              </a:rPr>
              <a:t>"Click Me"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button.FontSize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32.0;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button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Left Arrow 5"/>
          <p:cNvSpPr/>
          <p:nvPr/>
        </p:nvSpPr>
        <p:spPr>
          <a:xfrm>
            <a:off x="4800600" y="4114800"/>
            <a:ext cx="3285564" cy="6165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Sets the text in the button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0263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Displaying  a Window with a Button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752600"/>
            <a:ext cx="230505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850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4560</Words>
  <Application>Microsoft Office PowerPoint</Application>
  <PresentationFormat>On-screen Show (4:3)</PresentationFormat>
  <Paragraphs>844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IAP C# Lecture 5 XAML and the  Windows Presentation Foundation</vt:lpstr>
      <vt:lpstr>What is Windows Presentation Foundation (WPF)?</vt:lpstr>
      <vt:lpstr>Elements of a GUI application</vt:lpstr>
      <vt:lpstr>Coding a GUI</vt:lpstr>
      <vt:lpstr>Displaying  a Window with a Button</vt:lpstr>
      <vt:lpstr>Displaying  a Window with a Button</vt:lpstr>
      <vt:lpstr>Displaying  a Window with a Button</vt:lpstr>
      <vt:lpstr>Displaying  a Window with a Button</vt:lpstr>
      <vt:lpstr>Displaying  a Window with a Button</vt:lpstr>
      <vt:lpstr>Displaying  a Window with a Button</vt:lpstr>
      <vt:lpstr>Displaying  a Window with a Button</vt:lpstr>
      <vt:lpstr>Displaying  a Window with a Button</vt:lpstr>
      <vt:lpstr>Displaying  a Window with a Button</vt:lpstr>
      <vt:lpstr>Adding Interactivity to an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Layouts</vt:lpstr>
      <vt:lpstr>PowerPoint Presentation</vt:lpstr>
      <vt:lpstr>PowerPoint Presentation</vt:lpstr>
      <vt:lpstr>Separation of frontend and backend</vt:lpstr>
      <vt:lpstr>XAML</vt:lpstr>
      <vt:lpstr>Defining a stack layout in XAML vs C#</vt:lpstr>
      <vt:lpstr>Defining a stack layout in XAML vs C#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IAP C# Lecture 5 XAML and the  Windows Presentation Founcation</dc:title>
  <dc:creator>Geza Kovacs</dc:creator>
  <cp:lastModifiedBy>Geza Kovacs</cp:lastModifiedBy>
  <cp:revision>219</cp:revision>
  <dcterms:created xsi:type="dcterms:W3CDTF">2011-01-19T20:46:35Z</dcterms:created>
  <dcterms:modified xsi:type="dcterms:W3CDTF">2011-01-20T07:38:13Z</dcterms:modified>
</cp:coreProperties>
</file>