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6" r:id="rId8"/>
    <p:sldId id="267" r:id="rId9"/>
    <p:sldId id="269" r:id="rId10"/>
    <p:sldId id="268" r:id="rId11"/>
    <p:sldId id="271" r:id="rId12"/>
    <p:sldId id="274" r:id="rId13"/>
    <p:sldId id="275" r:id="rId14"/>
    <p:sldId id="272" r:id="rId15"/>
    <p:sldId id="31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7" r:id="rId28"/>
    <p:sldId id="289" r:id="rId29"/>
    <p:sldId id="290" r:id="rId30"/>
    <p:sldId id="286" r:id="rId31"/>
    <p:sldId id="292" r:id="rId32"/>
    <p:sldId id="257" r:id="rId33"/>
    <p:sldId id="294" r:id="rId34"/>
    <p:sldId id="293" r:id="rId35"/>
    <p:sldId id="295" r:id="rId36"/>
    <p:sldId id="296" r:id="rId37"/>
    <p:sldId id="297" r:id="rId38"/>
    <p:sldId id="298" r:id="rId39"/>
    <p:sldId id="299" r:id="rId40"/>
    <p:sldId id="301" r:id="rId41"/>
    <p:sldId id="300" r:id="rId42"/>
    <p:sldId id="311" r:id="rId43"/>
    <p:sldId id="302" r:id="rId44"/>
    <p:sldId id="303" r:id="rId45"/>
    <p:sldId id="310" r:id="rId46"/>
    <p:sldId id="309" r:id="rId47"/>
    <p:sldId id="312" r:id="rId48"/>
    <p:sldId id="313" r:id="rId49"/>
    <p:sldId id="305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4</a:t>
            </a:r>
            <a:br>
              <a:rPr lang="en-US" dirty="0" smtClean="0"/>
            </a:br>
            <a:r>
              <a:rPr lang="en-US" dirty="0" err="1" smtClean="0"/>
              <a:t>Misc</a:t>
            </a:r>
            <a:r>
              <a:rPr lang="en-US" dirty="0" smtClean="0"/>
              <a:t> Syntax, then start</a:t>
            </a:r>
            <a:br>
              <a:rPr lang="en-US" dirty="0" smtClean="0"/>
            </a:br>
            <a:r>
              <a:rPr lang="en-US" dirty="0" smtClean="0"/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type which can take one of several predefined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North, South, East, West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2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North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declare an instance of an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pass them to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x.IsVertical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856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add extension methods (but not regular methods)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86200" y="1752600"/>
            <a:ext cx="14478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byte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533400"/>
            <a:ext cx="6781800" cy="914400"/>
          </a:xfrm>
          <a:prstGeom prst="wedgeRoundRectCallout">
            <a:avLst>
              <a:gd name="adj1" fmla="val -30036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</a:t>
            </a:r>
            <a:r>
              <a:rPr lang="en-US" dirty="0" err="1" smtClean="0"/>
              <a:t>datatype</a:t>
            </a:r>
            <a:r>
              <a:rPr lang="en-US" dirty="0" smtClean="0"/>
              <a:t> can be changed to </a:t>
            </a:r>
            <a:r>
              <a:rPr lang="en-US" dirty="0"/>
              <a:t>byte, </a:t>
            </a:r>
            <a:r>
              <a:rPr lang="en-US" dirty="0" err="1"/>
              <a:t>sbyte</a:t>
            </a:r>
            <a:r>
              <a:rPr lang="en-US" dirty="0"/>
              <a:t>, short, </a:t>
            </a:r>
            <a:r>
              <a:rPr lang="en-US" dirty="0" err="1"/>
              <a:t>ushort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uint</a:t>
            </a:r>
            <a:r>
              <a:rPr lang="en-US" dirty="0"/>
              <a:t>, long, and </a:t>
            </a:r>
            <a:r>
              <a:rPr lang="en-US" dirty="0" err="1" smtClean="0"/>
              <a:t>ulong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dirty="0" smtClean="0"/>
              <a:t>Underlying implementation uses integers</a:t>
            </a:r>
          </a:p>
          <a:p>
            <a:pPr lvl="1"/>
            <a:r>
              <a:rPr lang="en-US" dirty="0" smtClean="0"/>
              <a:t>Values start at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 = 100,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)102;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dirty="0" smtClean="0"/>
              <a:t>Underlying implementation uses integers</a:t>
            </a:r>
          </a:p>
          <a:p>
            <a:pPr lvl="1"/>
            <a:r>
              <a:rPr lang="en-US" dirty="0" smtClean="0"/>
              <a:t>Values start at 0 by default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1066800"/>
            <a:ext cx="3429000" cy="457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start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North,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bitwse</a:t>
            </a:r>
            <a:r>
              <a:rPr lang="en-US" dirty="0" smtClean="0"/>
              <a:t> OR to combine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Read number and tells you if it’s odd or even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even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odd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7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False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/>
              </a:rPr>
              <a:t>[</a:t>
            </a:r>
            <a:r>
              <a:rPr lang="en-US" sz="2400" b="1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North, East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 smtClean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/>
          </a:p>
        </p:txBody>
      </p:sp>
      <p:sp>
        <p:nvSpPr>
          <p:cNvPr id="8" name="Left Arrow 7"/>
          <p:cNvSpPr/>
          <p:nvPr/>
        </p:nvSpPr>
        <p:spPr>
          <a:xfrm>
            <a:off x="1447800" y="1066800"/>
            <a:ext cx="2590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5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pPr lvl="1"/>
            <a:r>
              <a:rPr lang="en-US" sz="2600" dirty="0" smtClean="0"/>
              <a:t>Without [Flags] attribute, various operations will fail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710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 I have a Messenger who needs to send some message to a number of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4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815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+s);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22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233646" cy="5257800"/>
          </a:xfrm>
        </p:spPr>
        <p:txBody>
          <a:bodyPr/>
          <a:lstStyle/>
          <a:p>
            <a:r>
              <a:rPr lang="en-US" dirty="0" smtClean="0"/>
              <a:t>In addition to using “=” for delegates: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also support “+=” (subscribe); multicasts calls to all methods that have subscribed: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294" y="2209800"/>
            <a:ext cx="89109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messenger = (s) 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-17929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4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“-=” (unsubscribe) to remove methods from those to which the delegate will multicast 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53299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-=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"second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02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(used extensively in 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modifier for delegates, which makes the following changes:</a:t>
            </a:r>
          </a:p>
          <a:p>
            <a:pPr lvl="1"/>
            <a:r>
              <a:rPr lang="en-US" dirty="0" smtClean="0"/>
              <a:t>Can only be subscribed (+=) or unsubscribed (-=) from, not assigned to</a:t>
            </a:r>
          </a:p>
          <a:p>
            <a:pPr lvl="1"/>
            <a:r>
              <a:rPr lang="en-US" dirty="0" smtClean="0"/>
              <a:t>Can be part of a class instance or in an interface, but not declared locally</a:t>
            </a:r>
          </a:p>
          <a:p>
            <a:pPr lvl="1"/>
            <a:r>
              <a:rPr lang="en-US" dirty="0" smtClean="0"/>
              <a:t>Can be invoked only within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What if I enter something that isn’t a number?</a:t>
            </a:r>
          </a:p>
          <a:p>
            <a:pPr lvl="1"/>
            <a:r>
              <a:rPr lang="en-US" dirty="0" err="1" smtClean="0"/>
              <a:t>System.FormatException</a:t>
            </a:r>
            <a:r>
              <a:rPr lang="en-US" dirty="0" smtClean="0"/>
              <a:t> is 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"odd number entered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0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44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7934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</a:p>
          <a:p>
            <a:pPr lvl="1"/>
            <a:r>
              <a:rPr lang="en-US" dirty="0" smtClean="0"/>
              <a:t>Events can be in interfaces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7152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95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>
              <a:solidFill>
                <a:prstClr val="black"/>
              </a:solidFill>
              <a:latin typeface="Consolas"/>
            </a:endParaRP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m =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65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library</a:t>
            </a:r>
            <a:r>
              <a:rPr lang="en-US" dirty="0" smtClean="0"/>
              <a:t> for building GUIs on Windows, Windows Phone 7, and Silverlight</a:t>
            </a:r>
          </a:p>
          <a:p>
            <a:pPr lvl="1"/>
            <a:r>
              <a:rPr lang="en-US" dirty="0" smtClean="0"/>
              <a:t>Library: a collection of classes that are available to you in a compiled .</a:t>
            </a:r>
            <a:r>
              <a:rPr lang="en-US" dirty="0" err="1" smtClean="0"/>
              <a:t>dll</a:t>
            </a:r>
            <a:r>
              <a:rPr lang="en-US" dirty="0" smtClean="0"/>
              <a:t> file (.NET calls this an </a:t>
            </a:r>
            <a:r>
              <a:rPr lang="en-US" b="1" dirty="0" smtClean="0"/>
              <a:t>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allow your application to use libraries by adding a reference to them (Project -&gt; Add Reference)</a:t>
            </a:r>
          </a:p>
          <a:p>
            <a:r>
              <a:rPr lang="en-US" dirty="0" smtClean="0"/>
              <a:t>Before using WPF, need to add a reference to the following assemblies:</a:t>
            </a:r>
          </a:p>
          <a:p>
            <a:pPr lvl="1"/>
            <a:r>
              <a:rPr lang="en-US" dirty="0" err="1" smtClean="0"/>
              <a:t>PresentationFramework</a:t>
            </a:r>
            <a:endParaRPr lang="en-US" dirty="0" smtClean="0"/>
          </a:p>
          <a:p>
            <a:pPr lvl="1"/>
            <a:r>
              <a:rPr lang="en-US" dirty="0" err="1" smtClean="0"/>
              <a:t>PresentationCore</a:t>
            </a:r>
            <a:endParaRPr lang="en-US" dirty="0" smtClean="0"/>
          </a:p>
          <a:p>
            <a:pPr lvl="1"/>
            <a:r>
              <a:rPr lang="en-US" dirty="0" err="1" smtClean="0"/>
              <a:t>WindowsBase</a:t>
            </a:r>
            <a:endParaRPr lang="en-US" dirty="0" smtClean="0"/>
          </a:p>
          <a:p>
            <a:pPr lvl="1"/>
            <a:r>
              <a:rPr lang="en-US" dirty="0" err="1" smtClean="0"/>
              <a:t>System.Xaml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1524000"/>
            <a:ext cx="548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resides in the </a:t>
            </a:r>
            <a:r>
              <a:rPr lang="en-US" dirty="0" err="1" smtClean="0"/>
              <a:t>System.Windows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14600" y="2590800"/>
            <a:ext cx="6633882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STAThread</a:t>
            </a:r>
            <a:r>
              <a:rPr lang="en-US" dirty="0" smtClean="0"/>
              <a:t>: attribute having to do with threading model in COM, need to have this attribute in Main method of WPF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39624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4572000"/>
            <a:ext cx="5486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934200" y="4419600"/>
            <a:ext cx="2209800" cy="1683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have only 1 Application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074894" y="5334000"/>
            <a:ext cx="6096000" cy="65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WPF event loop, blocks until all windows are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/>
          <a:lstStyle/>
          <a:p>
            <a:r>
              <a:rPr lang="en-US" dirty="0" smtClean="0"/>
              <a:t>Hello World with a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962399" y="1371600"/>
            <a:ext cx="5194663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is in namespace </a:t>
            </a:r>
            <a:r>
              <a:rPr lang="en-US" dirty="0" err="1" smtClean="0"/>
              <a:t>System.Windows.Controls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"not a digit 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from 0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to 9"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575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Subscribing to the Button’s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Button has as a member, a Click event:</a:t>
            </a:r>
          </a:p>
          <a:p>
            <a:endParaRPr lang="en-US" dirty="0"/>
          </a:p>
          <a:p>
            <a:r>
              <a:rPr lang="en-US" dirty="0" err="1" smtClean="0"/>
              <a:t>RoutedEventHandler</a:t>
            </a:r>
            <a:r>
              <a:rPr lang="en-US" dirty="0" smtClean="0"/>
              <a:t> is in turn a delegate type: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sender</a:t>
            </a:r>
            <a:r>
              <a:rPr lang="en-US" dirty="0" smtClean="0"/>
              <a:t> is the instance which sent the event (in this case, the button), and </a:t>
            </a:r>
            <a:r>
              <a:rPr lang="en-US" dirty="0" err="1" smtClean="0"/>
              <a:t>RoutedEventArgs</a:t>
            </a:r>
            <a:r>
              <a:rPr lang="en-US" dirty="0" smtClean="0"/>
              <a:t> e stores info about how the event was relayed across the GUI</a:t>
            </a:r>
          </a:p>
          <a:p>
            <a:r>
              <a:rPr lang="en-US" dirty="0" smtClean="0"/>
              <a:t>Subscribe to events using the “+=”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3356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Click;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2916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Subscribing to the Button’s Click 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"button was clicked"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388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Value of Slider while Sliding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13062" y="948690"/>
            <a:ext cx="10807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(o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slider;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443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Contents of </a:t>
            </a:r>
            <a:r>
              <a:rPr lang="en-US" dirty="0" err="1" smtClean="0"/>
              <a:t>TextBox</a:t>
            </a:r>
            <a:r>
              <a:rPr lang="en-US" dirty="0" smtClean="0"/>
              <a:t> when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760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016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Ctrl-Shift-Return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.Shift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239000" y="2667000"/>
            <a:ext cx="1981200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ModifierKeys</a:t>
            </a:r>
            <a:r>
              <a:rPr lang="en-US" dirty="0" smtClean="0"/>
              <a:t> is a Flagged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</p:txBody>
      </p:sp>
    </p:spTree>
    <p:extLst>
      <p:ext uri="{BB962C8B-B14F-4D97-AF65-F5344CB8AC3E}">
        <p14:creationId xmlns:p14="http://schemas.microsoft.com/office/powerpoint/2010/main" val="488322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78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dirty="0" err="1" smtClean="0">
                <a:latin typeface="Consolas"/>
              </a:rPr>
              <a:t>e.Handled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</a:p>
          <a:p>
            <a:pPr lvl="1"/>
            <a:r>
              <a:rPr lang="en-US" sz="2200" dirty="0" smtClean="0"/>
              <a:t>Set Handled property to true to ensure undo ignores the event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653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3276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2 buttons)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(button1);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(button2);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9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96619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{}</a:t>
            </a:r>
          </a:p>
          <a:p>
            <a:endParaRPr lang="en-US" sz="20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44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a slider and a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170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829" y="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A Slider and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which display each others’ values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92035"/>
            <a:ext cx="91440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slider.Value.ToString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5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number = 0;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e) 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"odd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try-catch blocks to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22919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“bad input"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0" y="0"/>
            <a:ext cx="4195482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handle all </a:t>
            </a:r>
            <a:r>
              <a:rPr lang="en-US" dirty="0" smtClean="0"/>
              <a:t>exceptions in a </a:t>
            </a:r>
            <a:r>
              <a:rPr lang="en-US" dirty="0" smtClean="0"/>
              <a:t>single catch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All exceptions subclass Exception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5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"can't divide by zero"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24082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Or, handle each type of exception </a:t>
            </a:r>
            <a:r>
              <a:rPr lang="en-US" dirty="0" smtClean="0"/>
              <a:t>individually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8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928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77082" cy="1892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don’t catch the exception at all (no “checked exceptions” like in Java)</a:t>
            </a:r>
          </a:p>
          <a:p>
            <a:pPr lvl="1"/>
            <a:r>
              <a:rPr lang="en-US" dirty="0" smtClean="0"/>
              <a:t>If an unhandled exception gets thrown, you application will just crash</a:t>
            </a:r>
          </a:p>
        </p:txBody>
      </p:sp>
    </p:spTree>
    <p:extLst>
      <p:ext uri="{BB962C8B-B14F-4D97-AF65-F5344CB8AC3E}">
        <p14:creationId xmlns:p14="http://schemas.microsoft.com/office/powerpoint/2010/main" val="30875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4390</Words>
  <Application>Microsoft Office PowerPoint</Application>
  <PresentationFormat>On-screen Show (4:3)</PresentationFormat>
  <Paragraphs>875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IAP C# Lecture 4 Misc Syntax, then start Windows Presentation Foundation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Multicasting</vt:lpstr>
      <vt:lpstr>PowerPoint Presentation</vt:lpstr>
      <vt:lpstr>PowerPoint Presentation</vt:lpstr>
      <vt:lpstr>A Better Approach using Delegates</vt:lpstr>
      <vt:lpstr>A Better Approach using Delegates</vt:lpstr>
      <vt:lpstr>event (used extensively in WPF)</vt:lpstr>
      <vt:lpstr>PowerPoint Presentation</vt:lpstr>
      <vt:lpstr>PowerPoint Presentation</vt:lpstr>
      <vt:lpstr>What is WPF?</vt:lpstr>
      <vt:lpstr>Hello World in WPF</vt:lpstr>
      <vt:lpstr>Hello World in WPF</vt:lpstr>
      <vt:lpstr>Hello World in WPF</vt:lpstr>
      <vt:lpstr>Hello World in WPF</vt:lpstr>
      <vt:lpstr>Hello World in WPF</vt:lpstr>
      <vt:lpstr>Hello World in WPF</vt:lpstr>
      <vt:lpstr>Hello World with a Button</vt:lpstr>
      <vt:lpstr>Subscribing to the Button’s Click event</vt:lpstr>
      <vt:lpstr>Subscribing to the Button’s Click event</vt:lpstr>
      <vt:lpstr>Printing Value of Slider while Sliding</vt:lpstr>
      <vt:lpstr>Printing Contents of TextBox when changed</vt:lpstr>
      <vt:lpstr>Printing Contents of TextBox when Return pressed</vt:lpstr>
      <vt:lpstr>Printing Contents of TextBox when Ctrl-Shift-Return pressed</vt:lpstr>
      <vt:lpstr>PowerPoint Presentation</vt:lpstr>
      <vt:lpstr>PowerPoint Presentation</vt:lpstr>
      <vt:lpstr>PowerPoint Presentation</vt:lpstr>
      <vt:lpstr>Use a Layout for showing multiple items (ex: StackPanel for displaying 2 buttons)</vt:lpstr>
      <vt:lpstr>Use a Layout for showing multiple items (ex: StackPanel for displaying a slider and a TextBox)</vt:lpstr>
      <vt:lpstr>A Slider and TextBox which display each others’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4 Windows Presentation Foundation</dc:title>
  <dc:creator>Geza Kovacs</dc:creator>
  <cp:lastModifiedBy>Geza Kovacs</cp:lastModifiedBy>
  <cp:revision>331</cp:revision>
  <dcterms:created xsi:type="dcterms:W3CDTF">2011-01-17T20:06:44Z</dcterms:created>
  <dcterms:modified xsi:type="dcterms:W3CDTF">2011-01-18T19:00:51Z</dcterms:modified>
</cp:coreProperties>
</file>