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78" r:id="rId10"/>
    <p:sldId id="279" r:id="rId11"/>
    <p:sldId id="285" r:id="rId12"/>
    <p:sldId id="286" r:id="rId13"/>
    <p:sldId id="269" r:id="rId14"/>
    <p:sldId id="268" r:id="rId15"/>
    <p:sldId id="288" r:id="rId16"/>
    <p:sldId id="287" r:id="rId17"/>
    <p:sldId id="289" r:id="rId18"/>
    <p:sldId id="290" r:id="rId19"/>
    <p:sldId id="291" r:id="rId20"/>
    <p:sldId id="292" r:id="rId21"/>
    <p:sldId id="293" r:id="rId22"/>
    <p:sldId id="295" r:id="rId23"/>
    <p:sldId id="294" r:id="rId24"/>
    <p:sldId id="281" r:id="rId25"/>
    <p:sldId id="283" r:id="rId26"/>
    <p:sldId id="282" r:id="rId27"/>
    <p:sldId id="296" r:id="rId28"/>
    <p:sldId id="284" r:id="rId29"/>
    <p:sldId id="297" r:id="rId30"/>
    <p:sldId id="298" r:id="rId31"/>
    <p:sldId id="306" r:id="rId32"/>
    <p:sldId id="307" r:id="rId33"/>
    <p:sldId id="308" r:id="rId34"/>
    <p:sldId id="299" r:id="rId35"/>
    <p:sldId id="311" r:id="rId36"/>
    <p:sldId id="300" r:id="rId37"/>
    <p:sldId id="302" r:id="rId38"/>
    <p:sldId id="301" r:id="rId39"/>
    <p:sldId id="303" r:id="rId40"/>
    <p:sldId id="310" r:id="rId41"/>
    <p:sldId id="309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DC86-DD9D-449B-B08C-5A6D42DE1BAC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24A3-FD3A-4537-8A59-E7D2CD20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DC86-DD9D-449B-B08C-5A6D42DE1BAC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24A3-FD3A-4537-8A59-E7D2CD20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5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DC86-DD9D-449B-B08C-5A6D42DE1BAC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24A3-FD3A-4537-8A59-E7D2CD20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DC86-DD9D-449B-B08C-5A6D42DE1BAC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24A3-FD3A-4537-8A59-E7D2CD20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6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DC86-DD9D-449B-B08C-5A6D42DE1BAC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24A3-FD3A-4537-8A59-E7D2CD20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DC86-DD9D-449B-B08C-5A6D42DE1BAC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24A3-FD3A-4537-8A59-E7D2CD20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6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DC86-DD9D-449B-B08C-5A6D42DE1BAC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24A3-FD3A-4537-8A59-E7D2CD20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DC86-DD9D-449B-B08C-5A6D42DE1BAC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24A3-FD3A-4537-8A59-E7D2CD20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DC86-DD9D-449B-B08C-5A6D42DE1BAC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24A3-FD3A-4537-8A59-E7D2CD20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DC86-DD9D-449B-B08C-5A6D42DE1BAC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24A3-FD3A-4537-8A59-E7D2CD20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3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DC86-DD9D-449B-B08C-5A6D42DE1BAC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24A3-FD3A-4537-8A59-E7D2CD20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DC86-DD9D-449B-B08C-5A6D42DE1BAC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24A3-FD3A-4537-8A59-E7D2CD20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8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IAP C# Lecture 3</a:t>
            </a:r>
            <a:br>
              <a:rPr lang="en-US" dirty="0" smtClean="0"/>
            </a:br>
            <a:r>
              <a:rPr lang="en-US" dirty="0" smtClean="0"/>
              <a:t>Parallel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9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57200" y="0"/>
            <a:ext cx="10744200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list)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computeEvens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(input) =&gt;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input.Length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 i += 2)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    total += input[i];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computeOdds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(input) =&gt;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i = 1; i &lt;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input.Length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 i += 2)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    total += input[i];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 smtClean="0">
                <a:solidFill>
                  <a:srgbClr val="2B91AF"/>
                </a:solidFill>
                <a:latin typeface="Consolas"/>
              </a:rPr>
              <a:t>IAsyncResult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evenRes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</a:t>
            </a:r>
            <a:endParaRPr lang="en-US" sz="21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100" dirty="0" err="1" smtClean="0">
                <a:solidFill>
                  <a:prstClr val="black"/>
                </a:solidFill>
                <a:latin typeface="Consolas"/>
              </a:rPr>
              <a:t>computeEvens.BeginInvoke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(list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 smtClean="0">
                <a:solidFill>
                  <a:srgbClr val="2B91AF"/>
                </a:solidFill>
                <a:latin typeface="Consolas"/>
              </a:rPr>
              <a:t>IAsyncResult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oddRes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</a:t>
            </a:r>
            <a:endParaRPr lang="en-US" sz="21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100" dirty="0" err="1" smtClean="0">
                <a:solidFill>
                  <a:prstClr val="black"/>
                </a:solidFill>
                <a:latin typeface="Consolas"/>
              </a:rPr>
              <a:t>computeOdds.BeginInvoke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(list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computeEvens.EndInvoke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evenRes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computeOdds.EndInvoke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oddRes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124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153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Often, we create new threads that perform independent tasks, then wait for them to finish executing</a:t>
            </a:r>
          </a:p>
          <a:p>
            <a:pPr lvl="1"/>
            <a:r>
              <a:rPr lang="en-US" dirty="0" smtClean="0"/>
              <a:t>Ex: one task which sums even numbers, one task which sums odd numbers</a:t>
            </a:r>
          </a:p>
          <a:p>
            <a:r>
              <a:rPr lang="en-US" dirty="0" err="1" smtClean="0"/>
              <a:t>Parallel.Invoke</a:t>
            </a:r>
            <a:r>
              <a:rPr lang="en-US" dirty="0" smtClean="0"/>
              <a:t>, in the </a:t>
            </a:r>
            <a:r>
              <a:rPr lang="en-US" dirty="0" err="1" smtClean="0"/>
              <a:t>System.Threading.Tasks</a:t>
            </a:r>
            <a:r>
              <a:rPr lang="en-US" dirty="0" smtClean="0"/>
              <a:t> namespace, takes a (variable number) of Action delegates, runs them in parallel, and waits for all to return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6019800"/>
            <a:ext cx="6019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172200" y="5715000"/>
            <a:ext cx="1981200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arguments, no return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8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09600" y="3245"/>
            <a:ext cx="100584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nsolas"/>
              </a:rPr>
              <a:t>   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[] list) {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= 0,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err="1" smtClean="0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.Invoke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(() =&gt;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nn-NO" sz="2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6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 i = 0; i &lt; list.Length; i += 2)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        total += list[i];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= total;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}, () =&gt;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nn-NO" sz="2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6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 i = 1; i &lt; list.Length; i += 2)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        total += list[i];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= total;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3812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/>
          <a:lstStyle/>
          <a:p>
            <a:r>
              <a:rPr lang="en-US" dirty="0" smtClean="0"/>
              <a:t>Sequential version: 660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619648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input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[100000000];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input.Length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input[i] 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start 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.Now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input.Length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total += input[i];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elapsed 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.Now.Subtract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(start).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TotalMilliseconds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"milliseconds: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elapsed);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01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6894" y="8964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System.Threading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computeEvens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(() =&gt;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nn-NO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12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2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i = 0; i &lt; list.Length; i += 2)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total += list[i];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total;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computeOdds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(() =&gt;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nn-NO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12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2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i = 1; i &lt; list.Length; i += 2)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total += list[i];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total;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computeEvens.Start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computeOdds.Start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computeEvens.Join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computeOdds.Join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input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[100000000];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input.Length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++i) input[i] = 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start 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(sum(input));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elapsed 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.Now.Subtract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(start).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TotalMilliseconds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"milliseconds: 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elapsed);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6506" y="13446"/>
            <a:ext cx="4800600" cy="761999"/>
          </a:xfrm>
        </p:spPr>
        <p:txBody>
          <a:bodyPr>
            <a:normAutofit/>
          </a:bodyPr>
          <a:lstStyle/>
          <a:p>
            <a:r>
              <a:rPr lang="en-US" dirty="0" smtClean="0"/>
              <a:t>Threads: 448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computeEvens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(input) =&gt;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input.Length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i += 2)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total += input[i];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computeOdds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(input) =&gt;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i = 1; i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input.Length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i += 2)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total += input[i];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IAsyncResult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evenRes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computeEvens.BeginInvoke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(list,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IAsyncResult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oddRes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computeOdds.BeginInvoke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(list,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computeEvens.EndInvoke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evenRes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computeOdds.EndInvoke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oddRes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input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[100000000];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input.Length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++i) input[i] = 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start 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(sum(input));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elapsed 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.Now.Subtract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(start).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TotalMilliseconds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"milliseconds: 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elapsed);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16506" y="13446"/>
            <a:ext cx="4800600" cy="761999"/>
          </a:xfrm>
        </p:spPr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Delegates: 393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5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9172"/>
            <a:ext cx="9144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System.Threading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System.Threading.Tasks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list)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.Invoke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(() =&gt;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nn-NO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1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i = 0; i &lt; list.Length; i += 2)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total += list[i];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total;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}, () =&gt;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nn-NO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1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i = 1; i &lt; list.Length; i += 2)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total += list[i];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total;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input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[100000000];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input.Length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++i) input[i] = 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start 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.Now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(sum(input));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elapsed 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.Now.Subtract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(start).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TotalMilliseconds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"milliseconds: 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elapsed);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16506" y="13446"/>
            <a:ext cx="4800600" cy="761999"/>
          </a:xfrm>
        </p:spPr>
        <p:txBody>
          <a:bodyPr>
            <a:normAutofit/>
          </a:bodyPr>
          <a:lstStyle/>
          <a:p>
            <a:r>
              <a:rPr lang="en-US" dirty="0" err="1" smtClean="0"/>
              <a:t>Parallel.Invoke</a:t>
            </a:r>
            <a:r>
              <a:rPr lang="en-US" dirty="0" smtClean="0"/>
              <a:t>: 455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6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Writes Across Threads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In example so far, multiple threads read a given variable, but only a single thread writes to it</a:t>
            </a:r>
          </a:p>
          <a:p>
            <a:r>
              <a:rPr lang="en-US" dirty="0" smtClean="0"/>
              <a:t>What if many threads write to a single variable?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7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3788" y="-14347"/>
            <a:ext cx="9144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System.Threading.Tasks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counter = 0;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.Invoke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nn-NO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nn-NO" sz="2400" dirty="0" smtClean="0">
                <a:solidFill>
                  <a:prstClr val="black"/>
                </a:solidFill>
                <a:latin typeface="Consolas"/>
              </a:rPr>
              <a:t>1000000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; ++i</a:t>
            </a:r>
            <a:r>
              <a:rPr lang="nn-NO" sz="24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++counter;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}, ()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nn-NO" sz="24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nn-NO" sz="2400" dirty="0" smtClean="0">
                <a:solidFill>
                  <a:prstClr val="black"/>
                </a:solidFill>
                <a:latin typeface="Consolas"/>
              </a:rPr>
              <a:t>1000000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; ++i</a:t>
            </a:r>
            <a:r>
              <a:rPr lang="nn-NO" sz="24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--counter;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(counter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// not always 0!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9597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Multi-threaded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33" y="1600200"/>
            <a:ext cx="8991600" cy="4525963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following sequence of operations might occur:</a:t>
            </a:r>
          </a:p>
          <a:p>
            <a:pPr lvl="1"/>
            <a:r>
              <a:rPr lang="en-US" dirty="0" smtClean="0"/>
              <a:t>Counter’s value is 0</a:t>
            </a:r>
          </a:p>
          <a:p>
            <a:pPr lvl="1"/>
            <a:r>
              <a:rPr lang="en-US" dirty="0" smtClean="0"/>
              <a:t>Thread a gets counter value (0)</a:t>
            </a:r>
          </a:p>
          <a:p>
            <a:pPr lvl="1"/>
            <a:r>
              <a:rPr lang="en-US" dirty="0" smtClean="0"/>
              <a:t>Thread b gets counter value (0)</a:t>
            </a:r>
          </a:p>
          <a:p>
            <a:pPr lvl="1"/>
            <a:r>
              <a:rPr lang="en-US" dirty="0" smtClean="0"/>
              <a:t>Thread a writes back incremented value (1)</a:t>
            </a:r>
          </a:p>
          <a:p>
            <a:pPr lvl="1"/>
            <a:r>
              <a:rPr lang="en-US" dirty="0" smtClean="0"/>
              <a:t>Thread b writes back decremented value (-1)</a:t>
            </a:r>
          </a:p>
          <a:p>
            <a:r>
              <a:rPr lang="en-US" dirty="0" smtClean="0"/>
              <a:t>Final counter value is -1!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2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US" dirty="0" smtClean="0"/>
              <a:t>So far, all our code has been executing instructions one after another, on a single core</a:t>
            </a:r>
          </a:p>
          <a:p>
            <a:r>
              <a:rPr lang="en-US" dirty="0" smtClean="0"/>
              <a:t>Problem: this doesn’t make use of the other cores in your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1148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list)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total += x;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47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Multi-threaded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33" y="1600200"/>
            <a:ext cx="8991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This sequence is also possible (remember, threads interleave operations in unpredictable order)</a:t>
            </a:r>
          </a:p>
          <a:p>
            <a:pPr lvl="1"/>
            <a:r>
              <a:rPr lang="en-US" dirty="0" smtClean="0"/>
              <a:t>Counter’s value is 0</a:t>
            </a:r>
          </a:p>
          <a:p>
            <a:pPr lvl="1"/>
            <a:r>
              <a:rPr lang="en-US" dirty="0" smtClean="0"/>
              <a:t>Thread a gets counter value (0)</a:t>
            </a:r>
          </a:p>
          <a:p>
            <a:pPr lvl="1"/>
            <a:r>
              <a:rPr lang="en-US" dirty="0" smtClean="0"/>
              <a:t>Thread b gets counter value (0)</a:t>
            </a:r>
          </a:p>
          <a:p>
            <a:pPr lvl="1"/>
            <a:r>
              <a:rPr lang="en-US" dirty="0" smtClean="0"/>
              <a:t>Thread b writes back decremented value (-1)</a:t>
            </a:r>
          </a:p>
          <a:p>
            <a:pPr lvl="1"/>
            <a:r>
              <a:rPr lang="en-US" dirty="0" smtClean="0"/>
              <a:t>Thread a writes back incremented value (1)</a:t>
            </a:r>
          </a:p>
          <a:p>
            <a:r>
              <a:rPr lang="en-US" dirty="0" smtClean="0"/>
              <a:t>Final counter value is 1!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1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Want: 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want to get and increment, or get and decrement the counter without having it be written to by another thread in the meantime</a:t>
            </a:r>
          </a:p>
          <a:p>
            <a:pPr lvl="1"/>
            <a:r>
              <a:rPr lang="en-US" dirty="0"/>
              <a:t>Counter’s value is 0</a:t>
            </a:r>
          </a:p>
          <a:p>
            <a:pPr lvl="1"/>
            <a:r>
              <a:rPr lang="en-US" dirty="0"/>
              <a:t>Thread a gets counter value (0) and  writes back incremented value (1)</a:t>
            </a:r>
          </a:p>
          <a:p>
            <a:pPr lvl="1"/>
            <a:r>
              <a:rPr lang="en-US" dirty="0"/>
              <a:t>Thread b gets counter value (1)  and writes back decremented value (0)</a:t>
            </a:r>
          </a:p>
          <a:p>
            <a:r>
              <a:rPr lang="en-US" dirty="0" smtClean="0"/>
              <a:t>Or:</a:t>
            </a:r>
          </a:p>
          <a:p>
            <a:pPr lvl="1"/>
            <a:r>
              <a:rPr lang="en-US" dirty="0"/>
              <a:t>Counter’s value is 0</a:t>
            </a:r>
          </a:p>
          <a:p>
            <a:pPr lvl="1"/>
            <a:r>
              <a:rPr lang="en-US" dirty="0"/>
              <a:t>Thread </a:t>
            </a:r>
            <a:r>
              <a:rPr lang="en-US" dirty="0" smtClean="0"/>
              <a:t>b </a:t>
            </a:r>
            <a:r>
              <a:rPr lang="en-US" dirty="0"/>
              <a:t>gets counter value (0) and  writes back </a:t>
            </a:r>
            <a:r>
              <a:rPr lang="en-US" dirty="0" smtClean="0"/>
              <a:t>decremented value (-1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Thread </a:t>
            </a:r>
            <a:r>
              <a:rPr lang="en-US" dirty="0" smtClean="0"/>
              <a:t>a gets </a:t>
            </a:r>
            <a:r>
              <a:rPr lang="en-US" dirty="0"/>
              <a:t>counter value </a:t>
            </a:r>
            <a:r>
              <a:rPr lang="en-US" dirty="0" smtClean="0"/>
              <a:t>(-1</a:t>
            </a:r>
            <a:r>
              <a:rPr lang="en-US" dirty="0"/>
              <a:t>)  and writes back </a:t>
            </a:r>
            <a:r>
              <a:rPr lang="en-US" dirty="0" smtClean="0"/>
              <a:t>incremented </a:t>
            </a:r>
            <a:r>
              <a:rPr lang="en-US" dirty="0"/>
              <a:t>value (0)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329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214" y="35443"/>
            <a:ext cx="9106786" cy="2098157"/>
          </a:xfrm>
        </p:spPr>
        <p:txBody>
          <a:bodyPr>
            <a:noAutofit/>
          </a:bodyPr>
          <a:lstStyle/>
          <a:p>
            <a:r>
              <a:rPr lang="en-US" sz="2900" dirty="0" smtClean="0"/>
              <a:t>For atomic integer addition, you can use the </a:t>
            </a:r>
            <a:r>
              <a:rPr lang="en-US" sz="2900" b="1" dirty="0" smtClean="0"/>
              <a:t>Interlocked</a:t>
            </a:r>
            <a:r>
              <a:rPr lang="en-US" sz="2900" dirty="0" smtClean="0"/>
              <a:t> static methods (in </a:t>
            </a:r>
            <a:r>
              <a:rPr lang="en-US" sz="2900" dirty="0" err="1" smtClean="0"/>
              <a:t>System.Threading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6" name="Rectangle 5"/>
          <p:cNvSpPr/>
          <p:nvPr/>
        </p:nvSpPr>
        <p:spPr>
          <a:xfrm>
            <a:off x="-35859" y="1905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counter =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.Invoke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(() =&gt;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nn-NO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i = 0; i &lt; 1000000; ++i)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Interlocked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counter, 1);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}, () =&gt;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nn-NO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i = 0; i &lt; 1000000; ++i)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Interlocked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counter, -1);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(counter);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always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21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214" y="35443"/>
            <a:ext cx="9106786" cy="2098157"/>
          </a:xfrm>
        </p:spPr>
        <p:txBody>
          <a:bodyPr>
            <a:noAutofit/>
          </a:bodyPr>
          <a:lstStyle/>
          <a:p>
            <a:r>
              <a:rPr lang="en-US" sz="2900" b="1" dirty="0"/>
              <a:t>l</a:t>
            </a:r>
            <a:r>
              <a:rPr lang="en-US" sz="2900" b="1" dirty="0" smtClean="0"/>
              <a:t>ock blocks </a:t>
            </a:r>
            <a:r>
              <a:rPr lang="en-US" sz="2900" dirty="0" smtClean="0"/>
              <a:t>are a more general way to implement atomic operations. It requires </a:t>
            </a:r>
            <a:r>
              <a:rPr lang="en-US" sz="2900" dirty="0"/>
              <a:t>an </a:t>
            </a:r>
            <a:r>
              <a:rPr lang="en-US" sz="2900" dirty="0" smtClean="0"/>
              <a:t>object instance </a:t>
            </a:r>
            <a:r>
              <a:rPr lang="en-US" sz="2900" dirty="0"/>
              <a:t>to be “locked” as the block of code is entered. This prevents other code that </a:t>
            </a:r>
            <a:r>
              <a:rPr lang="en-US" sz="2900" dirty="0" smtClean="0"/>
              <a:t>needs to lock that object </a:t>
            </a:r>
            <a:r>
              <a:rPr lang="en-US" sz="2900" dirty="0"/>
              <a:t>from executing.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-35859" y="1905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counter =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lockObj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.Invoke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(() =&gt;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nn-NO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i = 0; i &lt; 1000000; ++i)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lock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lockObj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{ ++counter;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}, () =&gt;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nn-NO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i = 0; i &lt; 1000000; ++i)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lock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lockObj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{ --counter;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(counter);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always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0698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Task: return a list of squares of the original 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430290"/>
            <a:ext cx="7696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squareAll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[] squared =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nn-NO" sz="2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sz="22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2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2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200" dirty="0" smtClean="0">
                <a:solidFill>
                  <a:prstClr val="black"/>
                </a:solidFill>
                <a:latin typeface="Consolas"/>
              </a:rPr>
              <a:t> i = 0; i &lt; list.Length; ++i)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  squared[i] = list[i]*list[i];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squared;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38074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33400" y="58847"/>
            <a:ext cx="9677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squareAll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[] list) {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[] squared =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computeEvens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(() =&gt; {</a:t>
            </a:r>
          </a:p>
          <a:p>
            <a:r>
              <a:rPr lang="nn-NO" sz="2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6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 i = 0; i &lt; list.Length; i += 2)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        squared[i] = list[i] * list[i];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computeOdds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(() =&gt; {</a:t>
            </a:r>
          </a:p>
          <a:p>
            <a:r>
              <a:rPr lang="nn-NO" sz="2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6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nn-NO" sz="2600" dirty="0" smtClean="0">
                <a:solidFill>
                  <a:prstClr val="black"/>
                </a:solidFill>
                <a:latin typeface="Consolas"/>
              </a:rPr>
              <a:t>1; 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i &lt; list.Length; i += 2)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        squared[i] = list[i] * list[i];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computeEvens.Start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computeOdds.Start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computeEvens.Join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computeOdds.Join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squared;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54397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09600" y="152400"/>
            <a:ext cx="10439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squareAll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list)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squared =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computeEvens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() =&gt; {</a:t>
            </a:r>
          </a:p>
          <a:p>
            <a:r>
              <a:rPr lang="nn-NO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i = 0; i &lt; list.Length; i += 2)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squared[i] = list[i] * list[i];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computeOdds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() =&gt; {</a:t>
            </a:r>
          </a:p>
          <a:p>
            <a:r>
              <a:rPr lang="nn-NO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i = 1</a:t>
            </a:r>
            <a:r>
              <a:rPr lang="nn-NO" sz="2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i &lt; list.Length; i += 2)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squared[i] = list[i] * list[i];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IAsyncResult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evenRes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computeEvens.BeginInvoke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IAsyncResult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oddRes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computeOdds.BeginInvoke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computeEvens.EndInvoke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evenRes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computeOdds.EndInvoke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oddRes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squared;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511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09600" y="152400"/>
            <a:ext cx="10439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squareAll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[] squared =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err="1" smtClean="0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2600" dirty="0" err="1">
                <a:solidFill>
                  <a:prstClr val="black"/>
                </a:solidFill>
                <a:latin typeface="Consolas"/>
              </a:rPr>
              <a:t>.Invoke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(() =&gt;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nn-NO" sz="2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6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 i = 0; i &lt; list.Length; i += 2)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        squared[i] = list[i] * list[i];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}, () =&gt;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nn-NO" sz="2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6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600" dirty="0">
                <a:solidFill>
                  <a:prstClr val="black"/>
                </a:solidFill>
                <a:latin typeface="Consolas"/>
              </a:rPr>
              <a:t> i = 1; i &lt; list.Length; i += 2)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        squared[i] = list[i] * list[i];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600" dirty="0">
                <a:solidFill>
                  <a:prstClr val="black"/>
                </a:solidFill>
                <a:latin typeface="Consolas"/>
              </a:rPr>
              <a:t> squared;</a:t>
            </a:r>
          </a:p>
          <a:p>
            <a:r>
              <a:rPr lang="en-US" sz="26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75267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this problem, </a:t>
            </a:r>
            <a:br>
              <a:rPr lang="en-US" dirty="0" smtClean="0"/>
            </a:br>
            <a:r>
              <a:rPr lang="en-US" dirty="0" smtClean="0"/>
              <a:t>Task Parallelism is Suboptimal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manually split the input among the threads</a:t>
            </a:r>
          </a:p>
          <a:p>
            <a:r>
              <a:rPr lang="en-US" dirty="0" smtClean="0"/>
              <a:t>Need to have the right number of threads:</a:t>
            </a:r>
          </a:p>
          <a:p>
            <a:pPr lvl="1"/>
            <a:r>
              <a:rPr lang="en-US" dirty="0" smtClean="0"/>
              <a:t>Too many threads: unnecessary overhead</a:t>
            </a:r>
          </a:p>
          <a:p>
            <a:pPr lvl="1"/>
            <a:r>
              <a:rPr lang="en-US" dirty="0" smtClean="0"/>
              <a:t>Too few threads: not utilizing all your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70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applying the same, single instruction (squaring) to multiple pieces of data</a:t>
            </a:r>
          </a:p>
          <a:p>
            <a:r>
              <a:rPr lang="en-US" dirty="0" smtClean="0"/>
              <a:t>The result of squaring one element is independent of all other data</a:t>
            </a:r>
          </a:p>
          <a:p>
            <a:r>
              <a:rPr lang="en-US" dirty="0" smtClean="0"/>
              <a:t>Is there any way to let .NET determine how to best divide up the computations, rather than doing it ourselves?</a:t>
            </a:r>
          </a:p>
        </p:txBody>
      </p:sp>
    </p:spTree>
    <p:extLst>
      <p:ext uri="{BB962C8B-B14F-4D97-AF65-F5344CB8AC3E}">
        <p14:creationId xmlns:p14="http://schemas.microsoft.com/office/powerpoint/2010/main" val="141384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Splits your task into smaller ones which run simultaneously on multiple cores</a:t>
            </a:r>
          </a:p>
          <a:p>
            <a:r>
              <a:rPr lang="en-US" dirty="0" smtClean="0"/>
              <a:t>If used properly, will make your code faster</a:t>
            </a:r>
          </a:p>
          <a:p>
            <a:r>
              <a:rPr lang="en-US" dirty="0" smtClean="0"/>
              <a:t>You can do this a variety of ways in C#:</a:t>
            </a:r>
          </a:p>
          <a:p>
            <a:pPr lvl="1"/>
            <a:r>
              <a:rPr lang="en-US" dirty="0" smtClean="0"/>
              <a:t>Manipulating threads directly</a:t>
            </a:r>
          </a:p>
          <a:p>
            <a:pPr lvl="2"/>
            <a:r>
              <a:rPr lang="en-US" dirty="0" err="1" smtClean="0"/>
              <a:t>System.Threading.Thread</a:t>
            </a:r>
            <a:r>
              <a:rPr lang="en-US" dirty="0" smtClean="0"/>
              <a:t> class</a:t>
            </a:r>
          </a:p>
          <a:p>
            <a:pPr lvl="2"/>
            <a:r>
              <a:rPr lang="en-US" dirty="0" smtClean="0"/>
              <a:t>Asynchronous Delegates</a:t>
            </a:r>
          </a:p>
          <a:p>
            <a:pPr lvl="1"/>
            <a:r>
              <a:rPr lang="en-US" dirty="0" smtClean="0"/>
              <a:t>Task Parallel Library (.NET 4.0)</a:t>
            </a:r>
          </a:p>
          <a:p>
            <a:pPr lvl="1"/>
            <a:r>
              <a:rPr lang="en-US" dirty="0" smtClean="0"/>
              <a:t>Parallel LINQ (.NET 4.0)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(CTP available, coming in .NET 5.0)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94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Parallel.For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741" y="2321859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squareAll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squared =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(i) =&gt;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squared[i] = list[i] * list[i];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squared;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32542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Parallel.For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741" y="2321859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squareAll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squared =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(i) =&gt;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squared[i] = list[i] * list[i];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squared;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505200" y="3891519"/>
            <a:ext cx="1676400" cy="1137681"/>
          </a:xfrm>
          <a:prstGeom prst="wedgeRoundRectCallout">
            <a:avLst>
              <a:gd name="adj1" fmla="val -21902"/>
              <a:gd name="adj2" fmla="val -68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39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Parallel.For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741" y="2321859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squareAll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squared =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(i) =&gt;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squared[i] = list[i] * list[i];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squared;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572000" y="3891519"/>
            <a:ext cx="1676400" cy="1137681"/>
          </a:xfrm>
          <a:prstGeom prst="wedgeRoundRectCallout">
            <a:avLst>
              <a:gd name="adj1" fmla="val -21902"/>
              <a:gd name="adj2" fmla="val -68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index (exclusive)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13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Parallel.For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741" y="2321859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squareAll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squared =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(i) =&gt;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squared[i] = list[i] * list[i];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squared;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4" name="Left Arrow 3"/>
          <p:cNvSpPr/>
          <p:nvPr/>
        </p:nvSpPr>
        <p:spPr>
          <a:xfrm flipH="1">
            <a:off x="0" y="3048000"/>
            <a:ext cx="1905000" cy="2057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Action&lt;</a:t>
            </a:r>
            <a:r>
              <a:rPr lang="en-US" dirty="0" err="1" smtClean="0"/>
              <a:t>int</a:t>
            </a:r>
            <a:r>
              <a:rPr lang="en-US" dirty="0" smtClean="0"/>
              <a:t>&gt;: takes index, no return </a:t>
            </a:r>
            <a:r>
              <a:rPr lang="en-US" dirty="0" err="1" smtClean="0"/>
              <a:t>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99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3841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(i) =&gt;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total += list[i];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total;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// not correct!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Parallel.For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86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3841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lockObj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(i) =&gt;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lock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lockObj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 total += list[i];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total;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// </a:t>
            </a: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not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parallel!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Parallel.For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5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43841"/>
            <a:ext cx="8610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numCores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locks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numCores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nn-NO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i = 0; i &lt; locks.Length; ++i)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locks[i]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sums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numCores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list.Length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(i) =&gt;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lock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(locks[i %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numCores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    sums[i %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numCores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 += list[i];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sums)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total += 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Parallel.For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7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2" y="152400"/>
            <a:ext cx="8229600" cy="1143000"/>
          </a:xfrm>
        </p:spPr>
        <p:txBody>
          <a:bodyPr/>
          <a:lstStyle/>
          <a:p>
            <a:r>
              <a:rPr lang="en-US" dirty="0" smtClean="0"/>
              <a:t>Parallel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295400"/>
            <a:ext cx="8588188" cy="1371600"/>
          </a:xfrm>
        </p:spPr>
        <p:txBody>
          <a:bodyPr/>
          <a:lstStyle/>
          <a:p>
            <a:r>
              <a:rPr lang="en-US" dirty="0" smtClean="0"/>
              <a:t>Same syntax as LINQ, only add .</a:t>
            </a:r>
            <a:r>
              <a:rPr lang="en-US" dirty="0" err="1" smtClean="0"/>
              <a:t>AsParallel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0306" y="2362200"/>
            <a:ext cx="96056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squared(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query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list.Select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(x =&gt; x * x);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-582706" y="4648200"/>
            <a:ext cx="109459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 dirty="0" smtClean="0">
                <a:latin typeface="Consolas"/>
              </a:rPr>
              <a:t>    </a:t>
            </a:r>
            <a:r>
              <a:rPr lang="en-US" sz="195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[] squared(</a:t>
            </a:r>
            <a:r>
              <a:rPr lang="en-US" sz="195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&gt; query =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list.</a:t>
            </a:r>
            <a:r>
              <a:rPr lang="en-US" sz="1950" b="1" dirty="0" err="1">
                <a:solidFill>
                  <a:prstClr val="black"/>
                </a:solidFill>
                <a:latin typeface="Consolas"/>
              </a:rPr>
              <a:t>AsParallel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()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.Select(x =&gt; x * x);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564091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2" y="152400"/>
            <a:ext cx="8229600" cy="1143000"/>
          </a:xfrm>
        </p:spPr>
        <p:txBody>
          <a:bodyPr/>
          <a:lstStyle/>
          <a:p>
            <a:r>
              <a:rPr lang="en-US" dirty="0" smtClean="0"/>
              <a:t>Parallel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295400"/>
            <a:ext cx="8588188" cy="1371600"/>
          </a:xfrm>
        </p:spPr>
        <p:txBody>
          <a:bodyPr/>
          <a:lstStyle/>
          <a:p>
            <a:r>
              <a:rPr lang="en-US" dirty="0" smtClean="0"/>
              <a:t>Same syntax as LINQ, only add .</a:t>
            </a:r>
            <a:r>
              <a:rPr lang="en-US" dirty="0" err="1" smtClean="0"/>
              <a:t>AsParallel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0306" y="2362200"/>
            <a:ext cx="96056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squared(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query =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list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* 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-582706" y="4648200"/>
            <a:ext cx="109459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squared(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query =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list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.AsParallel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* 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01099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57200" y="105067"/>
            <a:ext cx="9601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list.Aggregate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=&gt;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-457200" y="3429000"/>
            <a:ext cx="9753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.AsParallel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.Aggregate((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=&gt;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8487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your total task into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dirty="0" smtClean="0"/>
              <a:t>Create and run a thread to solve each </a:t>
            </a:r>
            <a:r>
              <a:rPr lang="en-US" dirty="0" err="1" smtClean="0"/>
              <a:t>subproblem</a:t>
            </a:r>
            <a:endParaRPr lang="en-US" dirty="0" smtClean="0"/>
          </a:p>
          <a:p>
            <a:r>
              <a:rPr lang="en-US" dirty="0" smtClean="0"/>
              <a:t>Wait for threads to finish, then combine the results</a:t>
            </a:r>
          </a:p>
          <a:p>
            <a:r>
              <a:rPr lang="en-US" dirty="0" smtClean="0"/>
              <a:t>Optimally, each thread runs on a separate core (but if you have more threads than cores, a single core can swap between threads)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50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8966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[] list)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total =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list.Aggregate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 =&gt;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total;</a:t>
            </a:r>
            <a:endParaRPr lang="en-US" sz="21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21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input =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[100000000];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input.Length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 ++i)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input[i] = 1;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start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.Now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(sum(input));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elapsed = </a:t>
            </a:r>
            <a:endParaRPr lang="en-US" sz="21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1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2100" dirty="0" err="1" smtClean="0">
                <a:solidFill>
                  <a:prstClr val="black"/>
                </a:solidFill>
                <a:latin typeface="Consolas"/>
              </a:rPr>
              <a:t>.Now.Subtract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(start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TotalMilliseconds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/>
              </a:rPr>
              <a:t>"milliseconds: "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+ elapsed);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5638800" y="304800"/>
            <a:ext cx="3276600" cy="1066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Without </a:t>
            </a:r>
            <a:r>
              <a:rPr lang="en-US" dirty="0" err="1" smtClean="0"/>
              <a:t>AsParallel</a:t>
            </a:r>
            <a:r>
              <a:rPr lang="en-US" dirty="0" smtClean="0"/>
              <a:t>: 1700 </a:t>
            </a:r>
            <a:r>
              <a:rPr lang="en-US" dirty="0" err="1" smtClean="0"/>
              <a:t>ms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With </a:t>
            </a:r>
            <a:r>
              <a:rPr lang="en-US" dirty="0" err="1" smtClean="0"/>
              <a:t>AsParallel</a:t>
            </a:r>
            <a:r>
              <a:rPr lang="en-US" dirty="0" smtClean="0"/>
              <a:t>: 904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79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57200" y="105067"/>
            <a:ext cx="9601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list.Aggregate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=&gt;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-457200" y="3429000"/>
            <a:ext cx="9753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.AsParallel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.Aggregate((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=&gt;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2" name="Flowchart: Alternate Process 1"/>
          <p:cNvSpPr/>
          <p:nvPr/>
        </p:nvSpPr>
        <p:spPr>
          <a:xfrm>
            <a:off x="1600200" y="5638800"/>
            <a:ext cx="5943600" cy="1066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does this work? Parallel Reduction.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37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57200" y="105067"/>
            <a:ext cx="9601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 =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list.Sum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-457200" y="3429000"/>
            <a:ext cx="9753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.AsParallel</a:t>
            </a:r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()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.Sum();</a:t>
            </a:r>
          </a:p>
          <a:p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total;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5638800" y="304800"/>
            <a:ext cx="3276600" cy="1066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Without </a:t>
            </a:r>
            <a:r>
              <a:rPr lang="en-US" dirty="0" err="1" smtClean="0"/>
              <a:t>AsParallel</a:t>
            </a:r>
            <a:r>
              <a:rPr lang="en-US" dirty="0" smtClean="0"/>
              <a:t>: 1096 </a:t>
            </a:r>
            <a:r>
              <a:rPr lang="en-US" dirty="0" err="1" smtClean="0"/>
              <a:t>ms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With </a:t>
            </a:r>
            <a:r>
              <a:rPr lang="en-US" dirty="0" err="1" smtClean="0"/>
              <a:t>AsParallel</a:t>
            </a:r>
            <a:r>
              <a:rPr lang="en-US" dirty="0" smtClean="0"/>
              <a:t>: 546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5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3581400"/>
          </a:xfrm>
        </p:spPr>
        <p:txBody>
          <a:bodyPr/>
          <a:lstStyle/>
          <a:p>
            <a:r>
              <a:rPr lang="en-US" dirty="0" smtClean="0"/>
              <a:t>Thread is defined in namespace </a:t>
            </a:r>
            <a:r>
              <a:rPr lang="en-US" dirty="0" err="1" smtClean="0"/>
              <a:t>System.Threading</a:t>
            </a:r>
            <a:endParaRPr lang="en-US" dirty="0" smtClean="0"/>
          </a:p>
          <a:p>
            <a:r>
              <a:rPr lang="en-US" dirty="0" smtClean="0"/>
              <a:t>Constructor takes a </a:t>
            </a:r>
            <a:r>
              <a:rPr lang="en-US" dirty="0" err="1" smtClean="0"/>
              <a:t>ThreadStart</a:t>
            </a:r>
            <a:r>
              <a:rPr lang="en-US" dirty="0" smtClean="0"/>
              <a:t> delegate as an argument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0894" y="3370148"/>
            <a:ext cx="6019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ThreadStart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6" name="Left Arrow 5"/>
          <p:cNvSpPr/>
          <p:nvPr/>
        </p:nvSpPr>
        <p:spPr>
          <a:xfrm>
            <a:off x="7162800" y="2971800"/>
            <a:ext cx="1981200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arguments, no return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0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3581400"/>
          </a:xfrm>
        </p:spPr>
        <p:txBody>
          <a:bodyPr/>
          <a:lstStyle/>
          <a:p>
            <a:r>
              <a:rPr lang="en-US" dirty="0" smtClean="0"/>
              <a:t>Thread is defined in namespace </a:t>
            </a:r>
            <a:r>
              <a:rPr lang="en-US" dirty="0" err="1" smtClean="0"/>
              <a:t>System.Threading</a:t>
            </a:r>
            <a:endParaRPr lang="en-US" dirty="0" smtClean="0"/>
          </a:p>
          <a:p>
            <a:r>
              <a:rPr lang="en-US" dirty="0" smtClean="0"/>
              <a:t>Constructor takes a </a:t>
            </a:r>
            <a:r>
              <a:rPr lang="en-US" dirty="0" err="1" smtClean="0"/>
              <a:t>ThreadStart</a:t>
            </a:r>
            <a:r>
              <a:rPr lang="en-US" dirty="0" smtClean="0"/>
              <a:t> delegate as an argument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0894" y="3370148"/>
            <a:ext cx="6019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ThreadStart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272677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0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22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computeEvens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(()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total = 0;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input.Length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 i += 2)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total += input[i];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total;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414247" y="4212165"/>
            <a:ext cx="2729753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it a lambda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5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methods for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Start() method starts a thread</a:t>
            </a:r>
          </a:p>
          <a:p>
            <a:r>
              <a:rPr lang="en-US" dirty="0" smtClean="0"/>
              <a:t>Join() method blocks current thread until the thread terminates (returns)</a:t>
            </a:r>
          </a:p>
          <a:p>
            <a:r>
              <a:rPr lang="en-US" dirty="0" smtClean="0"/>
              <a:t>Abort() method forcefully terminates a thread</a:t>
            </a:r>
          </a:p>
          <a:p>
            <a:r>
              <a:rPr lang="en-US" dirty="0" err="1" smtClean="0"/>
              <a:t>Thread.Yield</a:t>
            </a:r>
            <a:r>
              <a:rPr lang="en-US" dirty="0" smtClean="0"/>
              <a:t>() static method yields execution of the current thread (lets other threads execute)</a:t>
            </a:r>
          </a:p>
          <a:p>
            <a:r>
              <a:rPr lang="en-US" dirty="0" err="1" smtClean="0"/>
              <a:t>Thread.Sleep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millis</a:t>
            </a:r>
            <a:r>
              <a:rPr lang="en-US" dirty="0" smtClean="0"/>
              <a:t>) static method suspends current thread for some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2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0"/>
            <a:ext cx="9982200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Consolas"/>
              </a:rPr>
              <a:t>   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list)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0,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computeEvens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(() =&gt;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nn-NO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1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1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100" dirty="0">
                <a:solidFill>
                  <a:prstClr val="black"/>
                </a:solidFill>
                <a:latin typeface="Consolas"/>
              </a:rPr>
              <a:t> i = 0; i &lt; list.Length; i += 2)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    total += list[i];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total;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computeOdds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(() =&gt;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total = 0;</a:t>
            </a:r>
          </a:p>
          <a:p>
            <a:r>
              <a:rPr lang="nn-NO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1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1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100" dirty="0">
                <a:solidFill>
                  <a:prstClr val="black"/>
                </a:solidFill>
                <a:latin typeface="Consolas"/>
              </a:rPr>
              <a:t> i = 1; i &lt; list.Length; i += 2)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    total += list[i];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total;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computeEvens.Start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computeOdds.Start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computeEvens.Join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computeOdds.Join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evenSum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oddSum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100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741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Delegate types (like 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, string, </a:t>
            </a:r>
            <a:r>
              <a:rPr lang="en-US" dirty="0" err="1" smtClean="0"/>
              <a:t>bool</a:t>
            </a:r>
            <a:r>
              <a:rPr lang="en-US" dirty="0" smtClean="0"/>
              <a:t>&gt;) have </a:t>
            </a:r>
            <a:r>
              <a:rPr lang="en-US" dirty="0" err="1" smtClean="0"/>
              <a:t>BeginInvoke</a:t>
            </a:r>
            <a:r>
              <a:rPr lang="en-US" dirty="0" smtClean="0"/>
              <a:t> and </a:t>
            </a:r>
            <a:r>
              <a:rPr lang="en-US" dirty="0" err="1" smtClean="0"/>
              <a:t>EndInvoke</a:t>
            </a:r>
            <a:r>
              <a:rPr lang="en-US" dirty="0" smtClean="0"/>
              <a:t> methods which allow them to be launched in new threads</a:t>
            </a:r>
          </a:p>
          <a:p>
            <a:r>
              <a:rPr lang="en-US" dirty="0" err="1" smtClean="0"/>
              <a:t>BeginInvoke</a:t>
            </a:r>
            <a:r>
              <a:rPr lang="en-US" dirty="0" smtClean="0"/>
              <a:t>: takes function’s arguments, and launches the function in a new thread</a:t>
            </a:r>
          </a:p>
          <a:p>
            <a:pPr lvl="1"/>
            <a:r>
              <a:rPr lang="en-US" dirty="0" smtClean="0"/>
              <a:t>Has an optional callback, invoked once thread finishes</a:t>
            </a:r>
          </a:p>
          <a:p>
            <a:r>
              <a:rPr lang="en-US" dirty="0" err="1" smtClean="0"/>
              <a:t>EndInvoke</a:t>
            </a:r>
            <a:r>
              <a:rPr lang="en-US" dirty="0" smtClean="0"/>
              <a:t>: blocks until function returns, and gets its return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3471</Words>
  <Application>Microsoft Office PowerPoint</Application>
  <PresentationFormat>On-screen Show (4:3)</PresentationFormat>
  <Paragraphs>563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IAP C# Lecture 3 Parallel Computing</vt:lpstr>
      <vt:lpstr>Sequential Execution</vt:lpstr>
      <vt:lpstr>Parallel Computing</vt:lpstr>
      <vt:lpstr>Using Threads</vt:lpstr>
      <vt:lpstr>Creating a Thread</vt:lpstr>
      <vt:lpstr>Creating a Thread</vt:lpstr>
      <vt:lpstr>Useful methods for Thread</vt:lpstr>
      <vt:lpstr>PowerPoint Presentation</vt:lpstr>
      <vt:lpstr>Asynchronous Delegates</vt:lpstr>
      <vt:lpstr>PowerPoint Presentation</vt:lpstr>
      <vt:lpstr>Task Parallelism</vt:lpstr>
      <vt:lpstr>PowerPoint Presentation</vt:lpstr>
      <vt:lpstr>Performance Comparison</vt:lpstr>
      <vt:lpstr>PowerPoint Presentation</vt:lpstr>
      <vt:lpstr>PowerPoint Presentation</vt:lpstr>
      <vt:lpstr>PowerPoint Presentation</vt:lpstr>
      <vt:lpstr>Writes Across Threads</vt:lpstr>
      <vt:lpstr>PowerPoint Presentation</vt:lpstr>
      <vt:lpstr>Problem with Multi-threaded Counter</vt:lpstr>
      <vt:lpstr>Problem with Multi-threaded Counter</vt:lpstr>
      <vt:lpstr>Want: Atomic operations</vt:lpstr>
      <vt:lpstr>PowerPoint Presentation</vt:lpstr>
      <vt:lpstr>PowerPoint Presentation</vt:lpstr>
      <vt:lpstr>Another Example of Parallelism</vt:lpstr>
      <vt:lpstr>PowerPoint Presentation</vt:lpstr>
      <vt:lpstr>PowerPoint Presentation</vt:lpstr>
      <vt:lpstr>PowerPoint Presentation</vt:lpstr>
      <vt:lpstr>In this problem,  Task Parallelism is Suboptimal</vt:lpstr>
      <vt:lpstr>Data Parallelism</vt:lpstr>
      <vt:lpstr>Parallel.For</vt:lpstr>
      <vt:lpstr>Parallel.For</vt:lpstr>
      <vt:lpstr>Parallel.For</vt:lpstr>
      <vt:lpstr>Parallel.For</vt:lpstr>
      <vt:lpstr>Parallel.For</vt:lpstr>
      <vt:lpstr>Parallel.For</vt:lpstr>
      <vt:lpstr>Parallel.For</vt:lpstr>
      <vt:lpstr>Parallel LINQ</vt:lpstr>
      <vt:lpstr>Parallel LINQ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Lecture 3 Parallelism</dc:title>
  <dc:creator>Geza Kovacs</dc:creator>
  <cp:lastModifiedBy>Geza Kovacs</cp:lastModifiedBy>
  <cp:revision>176</cp:revision>
  <dcterms:created xsi:type="dcterms:W3CDTF">2011-01-12T23:41:59Z</dcterms:created>
  <dcterms:modified xsi:type="dcterms:W3CDTF">2011-01-13T21:29:43Z</dcterms:modified>
</cp:coreProperties>
</file>