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90" r:id="rId16"/>
    <p:sldId id="291" r:id="rId17"/>
    <p:sldId id="292" r:id="rId18"/>
    <p:sldId id="261" r:id="rId19"/>
    <p:sldId id="276" r:id="rId20"/>
    <p:sldId id="280" r:id="rId21"/>
    <p:sldId id="277" r:id="rId22"/>
    <p:sldId id="278" r:id="rId23"/>
    <p:sldId id="284" r:id="rId24"/>
    <p:sldId id="279" r:id="rId25"/>
    <p:sldId id="281" r:id="rId26"/>
    <p:sldId id="283" r:id="rId27"/>
    <p:sldId id="282" r:id="rId28"/>
    <p:sldId id="304" r:id="rId29"/>
    <p:sldId id="305" r:id="rId30"/>
    <p:sldId id="300" r:id="rId31"/>
    <p:sldId id="303" r:id="rId32"/>
    <p:sldId id="286" r:id="rId33"/>
    <p:sldId id="287" r:id="rId34"/>
    <p:sldId id="288" r:id="rId35"/>
    <p:sldId id="285" r:id="rId36"/>
    <p:sldId id="293" r:id="rId37"/>
    <p:sldId id="294" r:id="rId38"/>
    <p:sldId id="297" r:id="rId39"/>
    <p:sldId id="298" r:id="rId40"/>
    <p:sldId id="302" r:id="rId41"/>
    <p:sldId id="295" r:id="rId42"/>
    <p:sldId id="299" r:id="rId43"/>
    <p:sldId id="308" r:id="rId44"/>
    <p:sldId id="306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9" r:id="rId54"/>
    <p:sldId id="330" r:id="rId55"/>
    <p:sldId id="309" r:id="rId56"/>
    <p:sldId id="311" r:id="rId57"/>
    <p:sldId id="310" r:id="rId58"/>
    <p:sldId id="312" r:id="rId59"/>
    <p:sldId id="314" r:id="rId60"/>
    <p:sldId id="313" r:id="rId61"/>
    <p:sldId id="316" r:id="rId62"/>
    <p:sldId id="326" r:id="rId63"/>
    <p:sldId id="317" r:id="rId64"/>
    <p:sldId id="328" r:id="rId65"/>
    <p:sldId id="32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4B40-5784-458B-AB81-F56080855F15}" type="datetimeFigureOut">
              <a:rPr lang="en-US" smtClean="0"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69B5-360D-48E1-A329-23F2257F0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LI_Languag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eamspark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362314fe.asp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IAP C# and .NET 2011</a:t>
            </a:r>
            <a:br>
              <a:rPr lang="en-US" dirty="0" smtClean="0"/>
            </a:br>
            <a:r>
              <a:rPr lang="en-US" dirty="0" smtClean="0"/>
              <a:t>Lecture 1: Basic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 ok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    x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= 3;</a:t>
            </a:r>
          </a:p>
          <a:p>
            <a:r>
              <a:rPr lang="en-US" sz="28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05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error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x = 3;</a:t>
            </a:r>
          </a:p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0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x = 3;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    x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 smtClean="0">
                <a:solidFill>
                  <a:srgbClr val="A31515"/>
                </a:solidFill>
                <a:latin typeface="Consolas"/>
              </a:rPr>
              <a:t>someString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 error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31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dynamic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= 3;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x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someString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ok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79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types: 1-dimensional, Multidimensional, and Jagged</a:t>
            </a:r>
          </a:p>
          <a:p>
            <a:pPr lvl="1"/>
            <a:r>
              <a:rPr lang="en-US" dirty="0" smtClean="0"/>
              <a:t>Multidimensional: a generalized matrix (better performance-wise)</a:t>
            </a:r>
          </a:p>
          <a:p>
            <a:pPr lvl="1"/>
            <a:r>
              <a:rPr lang="en-US" dirty="0" smtClean="0"/>
              <a:t>Jagged: An Array of Arrays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4191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oneDim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{1, 2, 3};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3-element array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[,]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twoDim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[, ] {{1,2,3},{4,5,6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}};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2x3 matrix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[, ,]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threeDim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[3, 5, 7];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3x5x7 cube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[][] jagged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[3][];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jagged array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[,][, ,][]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complicatedArray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[3, 5][, ,][];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808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oneDim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[3];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3-element array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nn-NO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0; i &lt; oneDim.Length; ++i)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oneDim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[i] = i;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oneDim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8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[,]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twoDim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[3, 5];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3x5 matrix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twoDim.GetLength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(0));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3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twoDim.GetLength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(1));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5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twoDim.GetLength(0);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j = 0; j &lt;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twoDim.GetLength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(1); ++j)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pl-PL" sz="2000" dirty="0">
                <a:solidFill>
                  <a:prstClr val="black"/>
                </a:solidFill>
                <a:latin typeface="Consolas"/>
              </a:rPr>
              <a:t>                twoDim[i, j] = i * twoDim.GetLength(1) + j;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twoDim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0 to 14, increasing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188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[][] jagged =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[3][];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counter = 0;</a:t>
            </a:r>
          </a:p>
          <a:p>
            <a:r>
              <a:rPr lang="nn-NO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1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900" dirty="0">
                <a:solidFill>
                  <a:prstClr val="black"/>
                </a:solidFill>
                <a:latin typeface="Consolas"/>
              </a:rPr>
              <a:t> i = 0; i &lt; jagged.Length; ++i)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jagged[i] =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[i+5];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j = 0; j &lt; jagged[i].Length; ++j)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    jagged[i][j] = counter++;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[] x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jagged)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(y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0 to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17,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increasing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9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C#, all code and fields must be in either a class or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Create an instance of a class with </a:t>
            </a:r>
            <a:r>
              <a:rPr lang="en-US" b="1" dirty="0" smtClean="0"/>
              <a:t>new</a:t>
            </a:r>
            <a:endParaRPr lang="en-US" dirty="0" smtClean="0"/>
          </a:p>
          <a:p>
            <a:r>
              <a:rPr lang="en-US" dirty="0" smtClean="0"/>
              <a:t>Access fields of a class with </a:t>
            </a:r>
            <a:r>
              <a:rPr lang="en-US" dirty="0" err="1" smtClean="0"/>
              <a:t>variable.fieldName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2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2B91AF"/>
                </a:solidFill>
                <a:latin typeface="Consolas"/>
              </a:rPr>
              <a:t>SomeClass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s =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2B91AF"/>
                </a:solidFill>
                <a:latin typeface="Consolas"/>
              </a:rPr>
              <a:t>SomeClass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s.x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3;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s.x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Left Arrow 4"/>
          <p:cNvSpPr/>
          <p:nvPr/>
        </p:nvSpPr>
        <p:spPr>
          <a:xfrm>
            <a:off x="3505200" y="1524000"/>
            <a:ext cx="21336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889171" y="4495800"/>
            <a:ext cx="3276600" cy="4381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a new class instance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3169920" y="4933950"/>
            <a:ext cx="32766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Accessing a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4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za\Desktop\520px-Overview_of_the_Common_Language_Infrastructure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0"/>
            <a:ext cx="5965825" cy="68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0" y="3370141"/>
            <a:ext cx="2971800" cy="211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.NET Platform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>
            <a:off x="0" y="-152400"/>
            <a:ext cx="2971800" cy="211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CLI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1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86200"/>
            <a:ext cx="91440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Access modifiers: can be one of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(default for fields and methods): accessible only within the class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ublic: accessible from anywhere</a:t>
            </a:r>
          </a:p>
          <a:p>
            <a:pPr lvl="1"/>
            <a:r>
              <a:rPr lang="en-US" dirty="0" smtClean="0"/>
              <a:t>There are also protected, internal, and protected internal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846" y="13716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SomeClass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Up Arrow 4"/>
          <p:cNvSpPr/>
          <p:nvPr/>
        </p:nvSpPr>
        <p:spPr>
          <a:xfrm>
            <a:off x="910046" y="2819400"/>
            <a:ext cx="21336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ccess modifier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0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0 or more arguments, do some computation, return 0 or 1 values</a:t>
            </a:r>
          </a:p>
          <a:p>
            <a:r>
              <a:rPr lang="en-US" dirty="0" smtClean="0"/>
              <a:t>Can be instance methods, or static methods</a:t>
            </a:r>
          </a:p>
          <a:p>
            <a:pPr lvl="1"/>
            <a:r>
              <a:rPr lang="en-US" dirty="0" smtClean="0"/>
              <a:t>Instance methods can access fields of the class instance, static methods cannot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5401270"/>
            <a:ext cx="624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tatic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IsEven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…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2286000" y="4343400"/>
            <a:ext cx="1981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eturn value type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724400" y="4343400"/>
            <a:ext cx="2438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5305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MathStuff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IsEven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a)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(a % 2 == 0)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MathStuff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.IsEven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133600" y="6019800"/>
            <a:ext cx="70104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dirty="0" smtClean="0"/>
              <a:t>method invocation: </a:t>
            </a:r>
            <a:r>
              <a:rPr lang="en-US" dirty="0"/>
              <a:t>don’t need to create instance </a:t>
            </a:r>
            <a:r>
              <a:rPr lang="en-US" dirty="0" smtClean="0"/>
              <a:t>beforehand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6019800" y="609600"/>
            <a:ext cx="22860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method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5943600" y="4267200"/>
            <a:ext cx="22860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5305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tatic class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MathStuff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IsEven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a)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(a % 2 == 0)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tatic class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MathStuff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.IsEven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038600" y="0"/>
            <a:ext cx="45720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class  has only static fields and methods, it can be made static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038600" y="3733800"/>
            <a:ext cx="45720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with this class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9600" y="1828800"/>
            <a:ext cx="4724400" cy="1776203"/>
          </a:xfrm>
        </p:spPr>
        <p:txBody>
          <a:bodyPr>
            <a:normAutofit/>
          </a:bodyPr>
          <a:lstStyle/>
          <a:p>
            <a:r>
              <a:rPr lang="en-US" dirty="0" smtClean="0"/>
              <a:t>Static classes cannot be instantiated nor inherited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669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Counter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= 0;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GetX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Increment() { ++x;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Decrement() { --x;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tatic class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Counter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c.Increment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c.GetX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1580079"/>
            <a:ext cx="2971800" cy="16965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4953000" y="4800600"/>
            <a:ext cx="4191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an instance of the Counter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1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Getters and Setter methods are often used in other languages for controlling access to fields</a:t>
            </a:r>
          </a:p>
          <a:p>
            <a:r>
              <a:rPr lang="en-US" dirty="0" smtClean="0"/>
              <a:t>In C#, we usually use properties for this purpose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8956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_x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_x;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_x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114800" y="4114800"/>
            <a:ext cx="25146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ublic getter method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114800" y="5257800"/>
            <a:ext cx="25146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rivate setter method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438400" y="2895600"/>
            <a:ext cx="33528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_x is a private field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2971800" y="3276600"/>
            <a:ext cx="28194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is a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8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Getters and Setter methods are often used in other languages for controlling access to fields</a:t>
            </a:r>
          </a:p>
          <a:p>
            <a:r>
              <a:rPr lang="en-US" dirty="0" smtClean="0"/>
              <a:t>In C#, we usually use properties for this purpose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3488829"/>
            <a:ext cx="31959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567518" y="3200400"/>
            <a:ext cx="3662082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shorter way to declare a property with a public getter and private setter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9653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Counter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Increment() { ++x;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Decrement() { --x;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tatic 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Counter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c.Increment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setting 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c.x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 is not allowed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653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So long as method signatures differ (in argument type, or number of arguments), you can define multiple methods with the same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86200"/>
            <a:ext cx="8534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b)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b)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2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a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b)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c) 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856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134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a + b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a + b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a + b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a + b + 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(add(2.2, 3.3));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5.5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(add(2.2f, 3.3f));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5.5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(add(3, 6));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9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(add(3, 6, 7));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16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28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target the .NET Platform?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run on Windows, Silverlight, Zune, Windows Phone 7, Xbox 360, and (via Mono) on Linux, Mac OS X, iPhone/</a:t>
            </a:r>
            <a:r>
              <a:rPr lang="en-US" dirty="0" err="1" smtClean="0"/>
              <a:t>iPad</a:t>
            </a:r>
            <a:r>
              <a:rPr lang="en-US" dirty="0" smtClean="0"/>
              <a:t> (</a:t>
            </a:r>
            <a:r>
              <a:rPr lang="en-US" dirty="0" err="1" smtClean="0"/>
              <a:t>MonoTouch</a:t>
            </a:r>
            <a:r>
              <a:rPr lang="en-US" dirty="0" smtClean="0"/>
              <a:t>), and Android (</a:t>
            </a:r>
            <a:r>
              <a:rPr lang="en-US" dirty="0" err="1" smtClean="0"/>
              <a:t>MonoDroid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Applications and libraries can be developed in a number of languages</a:t>
            </a:r>
          </a:p>
          <a:p>
            <a:pPr lvl="1"/>
            <a:r>
              <a:rPr lang="en-US" b="1" dirty="0" smtClean="0"/>
              <a:t>CLI Languages:</a:t>
            </a:r>
            <a:r>
              <a:rPr lang="en-US" dirty="0" smtClean="0"/>
              <a:t> C#, C++/CLI, Visual Basic, F#, </a:t>
            </a:r>
            <a:r>
              <a:rPr lang="en-US" dirty="0" err="1" smtClean="0"/>
              <a:t>etc</a:t>
            </a:r>
            <a:r>
              <a:rPr lang="en-US" dirty="0" smtClean="0"/>
              <a:t>; </a:t>
            </a:r>
            <a:r>
              <a:rPr lang="en-US" dirty="0" smtClean="0">
                <a:hlinkClick r:id="rId2"/>
              </a:rPr>
              <a:t>http://en.wikipedia.org/wiki/CLI_Languages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3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Number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 smtClean="0"/>
              <a:t>Suppose you want to implement a </a:t>
            </a:r>
            <a:r>
              <a:rPr lang="en-US" b="1" dirty="0" smtClean="0"/>
              <a:t>sum()</a:t>
            </a:r>
            <a:r>
              <a:rPr lang="en-US" dirty="0" smtClean="0"/>
              <a:t> method which returns the sum of its arguments</a:t>
            </a:r>
          </a:p>
          <a:p>
            <a:pPr lvl="1"/>
            <a:r>
              <a:rPr lang="en-US" dirty="0" smtClean="0"/>
              <a:t>That is, sum()=0, sum(3)=3, sum(3,6,7)=16,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err="1" smtClean="0"/>
              <a:t>params</a:t>
            </a:r>
            <a:r>
              <a:rPr lang="en-US" dirty="0" smtClean="0"/>
              <a:t> keyword to do this; the list of arguments is exposed to the method as an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754914"/>
            <a:ext cx="8153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600" dirty="0" err="1" smtClean="0">
                <a:solidFill>
                  <a:prstClr val="black"/>
                </a:solidFill>
                <a:latin typeface="Consolas"/>
              </a:rPr>
              <a:t>argsList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) {…}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849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48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argsList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argsList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total += x;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(sum());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0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(sum(3));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3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(sum(3, 6, 7));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16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5142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Pass by 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Recall that a return statement can return at most 1 value</a:t>
            </a:r>
          </a:p>
          <a:p>
            <a:r>
              <a:rPr lang="en-US" dirty="0" smtClean="0"/>
              <a:t>One way to return multiple values is by passing references to the method invocation.</a:t>
            </a:r>
          </a:p>
          <a:p>
            <a:r>
              <a:rPr lang="en-US" dirty="0" smtClean="0"/>
              <a:t>Accomplish this by marking the marking the method argument as either:</a:t>
            </a:r>
          </a:p>
          <a:p>
            <a:pPr lvl="1"/>
            <a:r>
              <a:rPr lang="en-US" b="1" dirty="0" smtClean="0"/>
              <a:t>out</a:t>
            </a:r>
            <a:r>
              <a:rPr lang="en-US" dirty="0" smtClean="0"/>
              <a:t> if the argument has not yet been initialized (will not be able to read its value in the method, only set it)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ef</a:t>
            </a:r>
            <a:r>
              <a:rPr lang="en-US" dirty="0" smtClean="0"/>
              <a:t> if the argument has been initialized (will be able to both read and set the argument’s value in the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429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divide(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numerator,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denominator,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                  out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remainder)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remainder = numerator % denominator;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numerator / denominator;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14;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den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4;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rem;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result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divide(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den,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rem);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"result: 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result);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"rem: 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rem);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3352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“out” in signature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72000" y="3886200"/>
            <a:ext cx="42672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argument as “out” in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81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84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swap(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 = x;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x = y;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y = 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q = 5;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r = 7;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swap(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q,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r);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"q: 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q);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"r: 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r);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842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Similar in many ways to classes: can have fields, methods, properties,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 err="1" smtClean="0"/>
              <a:t>structs</a:t>
            </a:r>
            <a:r>
              <a:rPr lang="en-US" dirty="0" smtClean="0"/>
              <a:t> (as well as </a:t>
            </a:r>
            <a:r>
              <a:rPr lang="en-US" dirty="0" err="1" smtClean="0"/>
              <a:t>int</a:t>
            </a:r>
            <a:r>
              <a:rPr lang="en-US" dirty="0" smtClean="0"/>
              <a:t>, double…) are </a:t>
            </a:r>
            <a:r>
              <a:rPr lang="en-US" b="1" dirty="0" smtClean="0"/>
              <a:t>value types</a:t>
            </a:r>
            <a:r>
              <a:rPr lang="en-US" dirty="0" smtClean="0"/>
              <a:t>, whereas classes (as well as arrays, strings…) are </a:t>
            </a:r>
            <a:r>
              <a:rPr lang="en-US" b="1" dirty="0" smtClean="0"/>
              <a:t>reference types</a:t>
            </a:r>
          </a:p>
          <a:p>
            <a:pPr lvl="1"/>
            <a:r>
              <a:rPr lang="en-US" dirty="0" smtClean="0"/>
              <a:t>Value types: allocated on the stack, cannot be assigned null, passes a copy when passed to a function</a:t>
            </a:r>
          </a:p>
          <a:p>
            <a:pPr lvl="1"/>
            <a:r>
              <a:rPr lang="en-US" dirty="0" smtClean="0"/>
              <a:t>Reference types: allocated on the heap, can be assigned null, passes a reference when passed to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2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5);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5);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astruct.x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aclass.x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961743" y="1295400"/>
            <a:ext cx="31242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function does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5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5);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5);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astruct.x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aclass.x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961743" y="1295400"/>
            <a:ext cx="31242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</a:t>
            </a:r>
            <a:r>
              <a:rPr lang="en-US" dirty="0" err="1" smtClean="0"/>
              <a:t>structs</a:t>
            </a:r>
            <a:r>
              <a:rPr lang="en-US" dirty="0" smtClean="0"/>
              <a:t> by reference if you want to change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8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Called when a class or </a:t>
            </a:r>
            <a:r>
              <a:rPr lang="en-US" dirty="0" err="1" smtClean="0"/>
              <a:t>struct</a:t>
            </a:r>
            <a:r>
              <a:rPr lang="en-US" dirty="0" smtClean="0"/>
              <a:t> instance is created</a:t>
            </a:r>
          </a:p>
          <a:p>
            <a:r>
              <a:rPr lang="en-US" dirty="0" smtClean="0"/>
              <a:t>Can accept various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743200"/>
            <a:ext cx="8651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fr-FR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936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84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7);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4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7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029200" y="4800600"/>
            <a:ext cx="3276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Invokes the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develop in C#?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commonly used CLI language</a:t>
            </a:r>
          </a:p>
          <a:p>
            <a:r>
              <a:rPr lang="en-US" dirty="0" smtClean="0"/>
              <a:t>Syntax will be familiar to Java and C++ programmers</a:t>
            </a:r>
          </a:p>
          <a:p>
            <a:pPr lvl="1"/>
            <a:r>
              <a:rPr lang="en-US" dirty="0" smtClean="0"/>
              <a:t>But provides many unique syntactic features of its own: Lambdas, Language Integrated Queries,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Visual Studio provides code completion, refactoring,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Students can get Visual Studio 2010 Pro for free from Microsoft’s </a:t>
            </a:r>
            <a:r>
              <a:rPr lang="en-US" dirty="0" err="1" smtClean="0"/>
              <a:t>DreamSpark</a:t>
            </a:r>
            <a:r>
              <a:rPr lang="en-US" dirty="0" smtClean="0"/>
              <a:t> site, </a:t>
            </a:r>
            <a:r>
              <a:rPr lang="en-US" dirty="0" smtClean="0">
                <a:hlinkClick r:id="rId2"/>
              </a:rPr>
              <a:t>http://www.dreamspark.com/</a:t>
            </a:r>
            <a:endParaRPr lang="en-US" dirty="0" smtClean="0"/>
          </a:p>
          <a:p>
            <a:pPr lvl="1"/>
            <a:r>
              <a:rPr lang="en-US" dirty="0" smtClean="0"/>
              <a:t>Or, if on Linux or Mac OS X, use </a:t>
            </a:r>
            <a:r>
              <a:rPr lang="en-US" dirty="0" err="1" smtClean="0"/>
              <a:t>MonoDevelop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84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lass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x;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y;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7);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4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7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267200" y="0"/>
            <a:ext cx="4876800" cy="1981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</a:t>
            </a:r>
            <a:r>
              <a:rPr lang="en-US" b="1" dirty="0" err="1" smtClean="0"/>
              <a:t>eadonly</a:t>
            </a:r>
            <a:r>
              <a:rPr lang="en-US" dirty="0" smtClean="0"/>
              <a:t> keyword: Can only be set in the constructor; useful when making immutable objects. Similar to </a:t>
            </a:r>
            <a:r>
              <a:rPr lang="en-US" b="1" dirty="0" smtClean="0"/>
              <a:t>final</a:t>
            </a:r>
            <a:r>
              <a:rPr lang="en-US" dirty="0" smtClean="0"/>
              <a:t>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05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cleaner syntax for operations like addition, multiplication, </a:t>
            </a:r>
            <a:r>
              <a:rPr lang="en-US" dirty="0" err="1" smtClean="0"/>
              <a:t>etc</a:t>
            </a:r>
            <a:r>
              <a:rPr lang="en-US" dirty="0" smtClean="0"/>
              <a:t> on your custom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Ex: If p1 and p2 are Point classes (or </a:t>
            </a:r>
            <a:r>
              <a:rPr lang="en-US" dirty="0" err="1" smtClean="0"/>
              <a:t>structs</a:t>
            </a:r>
            <a:r>
              <a:rPr lang="en-US" dirty="0" smtClean="0"/>
              <a:t>), can do p1 + p2 to add their coordinates, as opposed to p1.addToPoint(p2)</a:t>
            </a:r>
          </a:p>
        </p:txBody>
      </p:sp>
    </p:spTree>
    <p:extLst>
      <p:ext uri="{BB962C8B-B14F-4D97-AF65-F5344CB8AC3E}">
        <p14:creationId xmlns:p14="http://schemas.microsoft.com/office/powerpoint/2010/main" val="1824678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95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+ (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p1,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p2)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(p1.x + p2.x, p1.y + p2.y);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p1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7);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p2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(3, 9);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 = p1 + p2;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421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Equality operator (==)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reference types other than </a:t>
            </a:r>
            <a:r>
              <a:rPr lang="en-US" sz="2200" dirty="0">
                <a:hlinkClick r:id="rId2"/>
              </a:rPr>
              <a:t>string</a:t>
            </a:r>
            <a:r>
              <a:rPr lang="en-US" sz="2200" dirty="0"/>
              <a:t>, == returns true if its two operands refer to the same object. For the string type, == compares the values of the strings.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43" y="14478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y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p1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3);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p2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3);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(p1 == p2);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False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2569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34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y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= x;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= y;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(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p1,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p2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s-E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s-ES" sz="2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ES" sz="2000" dirty="0">
                <a:solidFill>
                  <a:prstClr val="black"/>
                </a:solidFill>
                <a:latin typeface="Consolas"/>
              </a:rPr>
              <a:t> (p1.x == p2.x &amp;&amp; p1.y == p2.y);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!= (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p1,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p2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s-E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s-ES" sz="2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ES" sz="2000" dirty="0">
                <a:solidFill>
                  <a:prstClr val="black"/>
                </a:solidFill>
                <a:latin typeface="Consolas"/>
              </a:rPr>
              <a:t> (p1.x != p2.x || p1.y != p2.y);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p1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3);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p2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(4, 3);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(p1 == p2);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True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858000" y="2743200"/>
            <a:ext cx="22860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overloading ==, also overload !=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55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create a Pair class which stores a pair of values, of arbitrary type</a:t>
            </a:r>
            <a:endParaRPr lang="en-US" dirty="0"/>
          </a:p>
          <a:p>
            <a:r>
              <a:rPr lang="en-US" dirty="0" smtClean="0"/>
              <a:t>There’ll be 2 fields, but what will their types be?</a:t>
            </a:r>
          </a:p>
          <a:p>
            <a:pPr lvl="1"/>
            <a:r>
              <a:rPr lang="en-US" dirty="0" smtClean="0"/>
              <a:t>Bad solution: dynamic or casting from Object</a:t>
            </a:r>
            <a:r>
              <a:rPr lang="en-US" dirty="0"/>
              <a:t> </a:t>
            </a:r>
            <a:r>
              <a:rPr lang="en-US" dirty="0" smtClean="0"/>
              <a:t>(not type-safe)</a:t>
            </a:r>
          </a:p>
          <a:p>
            <a:pPr lvl="1"/>
            <a:r>
              <a:rPr lang="en-US" dirty="0" smtClean="0"/>
              <a:t>Good solution: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5415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6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Pair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&lt;T, U&gt;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 Item1;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U Item2;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Pair(T Item1, U Item2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.Item1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Item1;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.Item2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Item2;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y =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Pair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&gt; z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Pair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&gt;(x, y);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q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z.Item1;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r = z.Item2;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90800" y="187107"/>
            <a:ext cx="2286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42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6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Pair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&lt;T, U&gt;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 Item1;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U Item2;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Pair(T Item1, U Item2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.Item1 = Item1;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.Item2 = Item2;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2B91AF"/>
                </a:solidFill>
                <a:latin typeface="Consolas"/>
              </a:rPr>
              <a:t>Pair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&lt;T, U&gt; </a:t>
            </a:r>
            <a:r>
              <a:rPr lang="fr-FR" sz="2000" dirty="0" err="1">
                <a:solidFill>
                  <a:prstClr val="black"/>
                </a:solidFill>
                <a:latin typeface="Consolas"/>
              </a:rPr>
              <a:t>makePair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&lt;T, U&gt;(T x, U y) 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2B91AF"/>
                </a:solidFill>
                <a:latin typeface="Consolas"/>
              </a:rPr>
              <a:t>Pair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&lt;T, U&gt;(x, y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y =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Pair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z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makePair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q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z.Item1;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r = z.Item2;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6868886" y="3616107"/>
            <a:ext cx="2286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9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a generic container for pairs (or more) of values, use Tuple&lt;T, U&gt;</a:t>
            </a:r>
          </a:p>
          <a:p>
            <a:r>
              <a:rPr lang="en-US" dirty="0" smtClean="0"/>
              <a:t>Unlike Java’s Generics, .NET Generics can contain both value and reference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51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the </a:t>
            </a:r>
            <a:r>
              <a:rPr lang="en-US" dirty="0" err="1" smtClean="0"/>
              <a:t>System.Collections.Generic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Hash Table (Dictionary), Binary tree (</a:t>
            </a:r>
            <a:r>
              <a:rPr lang="en-US" dirty="0" err="1" smtClean="0"/>
              <a:t>SortedDictionary</a:t>
            </a:r>
            <a:r>
              <a:rPr lang="en-US" dirty="0" smtClean="0"/>
              <a:t>), </a:t>
            </a:r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C#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43841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 smtClean="0">
                <a:latin typeface="Consolas"/>
              </a:rPr>
              <a:t>System.</a:t>
            </a:r>
            <a:r>
              <a:rPr lang="en-US" sz="2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533400" y="3581400"/>
            <a:ext cx="2590800" cy="198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971800" y="3505200"/>
            <a:ext cx="1524000" cy="198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class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724400" y="3581400"/>
            <a:ext cx="2057400" cy="198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2845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list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100;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7678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your </a:t>
            </a:r>
            <a:r>
              <a:rPr lang="en-US" dirty="0" err="1" smtClean="0"/>
              <a:t>datatypes</a:t>
            </a:r>
            <a:r>
              <a:rPr lang="en-US" dirty="0" smtClean="0"/>
              <a:t> don’t have all the methods you want</a:t>
            </a:r>
          </a:p>
          <a:p>
            <a:pPr lvl="1"/>
            <a:r>
              <a:rPr lang="en-US" dirty="0" smtClean="0"/>
              <a:t>For example, converting a </a:t>
            </a:r>
            <a:r>
              <a:rPr lang="en-US" dirty="0" err="1" smtClean="0"/>
              <a:t>LinkedList</a:t>
            </a:r>
            <a:r>
              <a:rPr lang="en-US" dirty="0" smtClean="0"/>
              <a:t>&lt;T&gt; to a T[]</a:t>
            </a:r>
          </a:p>
          <a:p>
            <a:r>
              <a:rPr lang="en-US" dirty="0" smtClean="0"/>
              <a:t>Usually, you’d write a static method elsewhere (for example, static class </a:t>
            </a:r>
            <a:r>
              <a:rPr lang="en-US" dirty="0" err="1" smtClean="0"/>
              <a:t>Utils</a:t>
            </a:r>
            <a:r>
              <a:rPr lang="en-US" dirty="0" smtClean="0"/>
              <a:t>), and call </a:t>
            </a:r>
            <a:r>
              <a:rPr lang="en-US" dirty="0" err="1" smtClean="0"/>
              <a:t>Utils.ToArray</a:t>
            </a:r>
            <a:r>
              <a:rPr lang="en-US" dirty="0" smtClean="0"/>
              <a:t>(</a:t>
            </a:r>
            <a:r>
              <a:rPr lang="en-US" dirty="0" err="1" smtClean="0"/>
              <a:t>linkedlist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wouldn’t it be much nicer to just write </a:t>
            </a:r>
            <a:r>
              <a:rPr lang="en-US" dirty="0" err="1" smtClean="0"/>
              <a:t>linkedlist.ToArray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0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Utils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 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&lt;T&gt;(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&lt;T&gt; list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T[]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list.Count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i = 0;</a:t>
            </a:r>
          </a:p>
          <a:p>
            <a:r>
              <a:rPr lang="sv-SE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sz="20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20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sv-SE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2000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sv-SE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[i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++] = 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list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100; ++i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list.ToArray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038600" y="-76200"/>
            <a:ext cx="25146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 for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5029200" y="5638800"/>
            <a:ext cx="41148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methods can be invoked with the same syntax as a normal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14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which take functions as arguments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dirty="0" smtClean="0"/>
              <a:t>Map: applies a function to each element in an array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&lt;TInput1, TInput2, </a:t>
            </a:r>
            <a:r>
              <a:rPr lang="en-US" dirty="0" err="1" smtClean="0"/>
              <a:t>TOutput</a:t>
            </a:r>
            <a:r>
              <a:rPr lang="en-US" dirty="0" smtClean="0"/>
              <a:t>&gt; is a </a:t>
            </a:r>
            <a:r>
              <a:rPr lang="en-US" dirty="0" err="1" smtClean="0"/>
              <a:t>datatype</a:t>
            </a:r>
            <a:r>
              <a:rPr lang="en-US" dirty="0" smtClean="0"/>
              <a:t> which represents a function; use it for passing functions to higher-order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72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map(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result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orig.Length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orig.Length;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result[i]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[i]);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{ 1, 2, 3, 4, 5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squared = map(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square);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squared)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7326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29" y="1143000"/>
            <a:ext cx="8229600" cy="3124200"/>
          </a:xfrm>
        </p:spPr>
        <p:txBody>
          <a:bodyPr/>
          <a:lstStyle/>
          <a:p>
            <a:r>
              <a:rPr lang="en-US" dirty="0" smtClean="0"/>
              <a:t>Motivating Inheritance: if you have 2 classes (for example, Dog and Cat) with the same method (for example, </a:t>
            </a:r>
            <a:r>
              <a:rPr lang="en-US" dirty="0" err="1" smtClean="0"/>
              <a:t>makeNoise</a:t>
            </a:r>
            <a:r>
              <a:rPr lang="en-US" dirty="0" smtClean="0"/>
              <a:t>), and you have some other method which relies on </a:t>
            </a:r>
            <a:r>
              <a:rPr lang="en-US" dirty="0" err="1" smtClean="0"/>
              <a:t>makeNoise</a:t>
            </a:r>
            <a:r>
              <a:rPr lang="en-US" dirty="0" smtClean="0"/>
              <a:t>, you will still need separate (but identical) methods for Cat and Dog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429" y="4343400"/>
            <a:ext cx="868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4358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14" y="117693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"woof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dog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cat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(dog);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(cat);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8275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/>
          <a:lstStyle/>
          <a:p>
            <a:r>
              <a:rPr lang="en-US" dirty="0" smtClean="0"/>
              <a:t>Solution: create a superclass (ex: Animal) that has that method, and have </a:t>
            </a:r>
            <a:r>
              <a:rPr lang="en-US" dirty="0" err="1" smtClean="0"/>
              <a:t>makeLotsOfNoise</a:t>
            </a:r>
            <a:r>
              <a:rPr lang="en-US" dirty="0" smtClean="0"/>
              <a:t> accept an Animal as its argument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276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Animal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 = 0; i &lt; 100; ++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i)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/>
          </a:p>
        </p:txBody>
      </p:sp>
      <p:sp>
        <p:nvSpPr>
          <p:cNvPr id="9" name="Left Arrow 8"/>
          <p:cNvSpPr/>
          <p:nvPr/>
        </p:nvSpPr>
        <p:spPr>
          <a:xfrm>
            <a:off x="4800600" y="3200400"/>
            <a:ext cx="4343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 inherits Animal (a Dog is an Animal)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800600" y="3886200"/>
            <a:ext cx="4343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 inherits Animal (a Cat is an Animal)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14" y="50800"/>
            <a:ext cx="946331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"animal"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"woof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dog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cat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(dog);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(cat);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07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14" y="50800"/>
            <a:ext cx="946331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"animal"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/>
              </a:rPr>
              <a:t>"woof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dog =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cat =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(dog);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(cat);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3886200" y="4953000"/>
            <a:ext cx="47244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Surprise! “animal” gets printed 200 times, as opposed to 100 woofs and 100 </a:t>
            </a:r>
            <a:r>
              <a:rPr lang="en-US" dirty="0" err="1" smtClean="0"/>
              <a:t>meos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6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C#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43841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43200" y="1143000"/>
            <a:ext cx="6172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a using statement, no longer have to type out namespace when referring to something in the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example, Animal’s </a:t>
            </a:r>
            <a:r>
              <a:rPr lang="en-US" dirty="0" err="1" smtClean="0"/>
              <a:t>makeNoise</a:t>
            </a:r>
            <a:r>
              <a:rPr lang="en-US" dirty="0" smtClean="0"/>
              <a:t> method was not overridden by Cat and Dog</a:t>
            </a:r>
          </a:p>
          <a:p>
            <a:r>
              <a:rPr lang="en-US" b="1" dirty="0" smtClean="0"/>
              <a:t>virtual</a:t>
            </a:r>
            <a:r>
              <a:rPr lang="en-US" dirty="0" smtClean="0"/>
              <a:t> keyword indicates that this method can be overridden by a subclass</a:t>
            </a:r>
          </a:p>
          <a:p>
            <a:r>
              <a:rPr lang="en-US" b="1" dirty="0"/>
              <a:t>o</a:t>
            </a:r>
            <a:r>
              <a:rPr lang="en-US" b="1" dirty="0" smtClean="0"/>
              <a:t>verride</a:t>
            </a:r>
            <a:r>
              <a:rPr lang="en-US" dirty="0" smtClean="0"/>
              <a:t> keyword indicates that this method overrides its superclass’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1771" y="5460831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"animal"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"woof"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32821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14" y="50800"/>
            <a:ext cx="984431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virtual 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"animal"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override 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/>
              </a:rPr>
              <a:t>"woof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dog =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cat = 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(dog);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(cat);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045857" y="4953000"/>
            <a:ext cx="47244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woofs and 100 </a:t>
            </a:r>
            <a:r>
              <a:rPr lang="en-US" dirty="0" err="1" smtClean="0"/>
              <a:t>meos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14" y="50800"/>
            <a:ext cx="984431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a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bstract 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abstract 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override 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"woof"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override 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err="1" smtClean="0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dog =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9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cat =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(dog);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(cat);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045857" y="4953000"/>
            <a:ext cx="47244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woofs and 100 </a:t>
            </a:r>
            <a:r>
              <a:rPr lang="en-US" dirty="0" err="1" smtClean="0"/>
              <a:t>meos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069114" y="0"/>
            <a:ext cx="4074886" cy="152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Alternatively, use an abstract class if you don’t actually need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80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</a:t>
            </a:r>
            <a:r>
              <a:rPr lang="en-US" dirty="0" err="1" smtClean="0"/>
              <a:t>Subclassing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class can inherit from another class, or from a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/>
              <a:t>However, a </a:t>
            </a:r>
            <a:r>
              <a:rPr lang="en-US" dirty="0" err="1"/>
              <a:t>struct</a:t>
            </a:r>
            <a:r>
              <a:rPr lang="en-US" dirty="0"/>
              <a:t> cannot inherit from other </a:t>
            </a:r>
            <a:r>
              <a:rPr lang="en-US" dirty="0" err="1"/>
              <a:t>structs</a:t>
            </a:r>
            <a:r>
              <a:rPr lang="en-US" dirty="0"/>
              <a:t> or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Use the </a:t>
            </a:r>
            <a:r>
              <a:rPr lang="en-US" b="1" dirty="0" smtClean="0"/>
              <a:t>sealed</a:t>
            </a:r>
            <a:r>
              <a:rPr lang="en-US" dirty="0" smtClean="0"/>
              <a:t> keyword to prevent anyone from inheriting from a particular class</a:t>
            </a:r>
          </a:p>
          <a:p>
            <a:r>
              <a:rPr lang="en-US" dirty="0"/>
              <a:t>A class can inherit from only one other (abstract or standard) class or </a:t>
            </a:r>
            <a:r>
              <a:rPr lang="en-US" dirty="0" err="1" smtClean="0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/>
              <a:t>interfaces can be </a:t>
            </a:r>
            <a:r>
              <a:rPr lang="en-US" dirty="0" smtClean="0"/>
              <a:t>implemented</a:t>
            </a:r>
          </a:p>
          <a:p>
            <a:r>
              <a:rPr lang="en-US" dirty="0" smtClean="0"/>
              <a:t>Can include properties and methods</a:t>
            </a:r>
          </a:p>
          <a:p>
            <a:pPr lvl="1"/>
            <a:r>
              <a:rPr lang="en-US" dirty="0"/>
              <a:t>However, properties and methods can only be declared, not </a:t>
            </a:r>
            <a:r>
              <a:rPr lang="en-US" dirty="0" smtClean="0"/>
              <a:t>implemented</a:t>
            </a:r>
          </a:p>
          <a:p>
            <a:r>
              <a:rPr lang="en-US" dirty="0" smtClean="0"/>
              <a:t>Interface methods are public by default, and don’t need to be explicitly overridden</a:t>
            </a:r>
          </a:p>
          <a:p>
            <a:r>
              <a:rPr lang="en-US" dirty="0" smtClean="0"/>
              <a:t>In .NET naming convention, interfaces start with the letter “I”</a:t>
            </a:r>
          </a:p>
        </p:txBody>
      </p:sp>
    </p:spTree>
    <p:extLst>
      <p:ext uri="{BB962C8B-B14F-4D97-AF65-F5344CB8AC3E}">
        <p14:creationId xmlns:p14="http://schemas.microsoft.com/office/powerpoint/2010/main" val="1798052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514" y="50800"/>
            <a:ext cx="984431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IAnimal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err="1">
                <a:solidFill>
                  <a:srgbClr val="2B91AF"/>
                </a:solidFill>
                <a:latin typeface="Consolas"/>
              </a:rPr>
              <a:t>IAnimal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"woof"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900" dirty="0" err="1">
                <a:solidFill>
                  <a:srgbClr val="2B91AF"/>
                </a:solidFill>
                <a:latin typeface="Consolas"/>
              </a:rPr>
              <a:t>IAnimal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err="1" smtClean="0">
                <a:solidFill>
                  <a:srgbClr val="A31515"/>
                </a:solidFill>
                <a:latin typeface="Consolas"/>
              </a:rPr>
              <a:t>meo</a:t>
            </a:r>
            <a:r>
              <a:rPr lang="en-US" sz="19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IAnimal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i = 0; i &lt; 100; ++i)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x.makeNoise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dog =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Dog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9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cat = </a:t>
            </a:r>
            <a:r>
              <a:rPr lang="en-US" sz="19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smtClean="0">
                <a:solidFill>
                  <a:srgbClr val="2B91AF"/>
                </a:solidFill>
                <a:latin typeface="Consolas"/>
              </a:rPr>
              <a:t>Cat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(dog);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makeLotsOfNoise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(cat);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045857" y="4953000"/>
            <a:ext cx="47244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woofs and 100 </a:t>
            </a:r>
            <a:r>
              <a:rPr lang="en-US" dirty="0" err="1" smtClean="0"/>
              <a:t>meos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3017157" y="50800"/>
            <a:ext cx="4074886" cy="152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need to mark interface methods as virtual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7696200" y="1028700"/>
            <a:ext cx="1447800" cy="2857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need to override interface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 statically typed language – a variable’s type is determined when it’s declared</a:t>
            </a:r>
          </a:p>
          <a:p>
            <a:r>
              <a:rPr lang="en-US" dirty="0" smtClean="0"/>
              <a:t>Can declare types like </a:t>
            </a:r>
            <a:r>
              <a:rPr lang="en-US" b="1" dirty="0" err="1" smtClean="0"/>
              <a:t>int</a:t>
            </a:r>
            <a:r>
              <a:rPr lang="en-US" b="1" dirty="0" smtClean="0"/>
              <a:t> x = 5;</a:t>
            </a:r>
          </a:p>
          <a:p>
            <a:r>
              <a:rPr lang="en-US" dirty="0" smtClean="0"/>
              <a:t>Can also make use of type inference: </a:t>
            </a:r>
            <a:r>
              <a:rPr lang="en-US" b="1" dirty="0" err="1" smtClean="0"/>
              <a:t>var</a:t>
            </a:r>
            <a:r>
              <a:rPr lang="en-US" b="1" dirty="0" smtClean="0"/>
              <a:t> x = 5;</a:t>
            </a:r>
          </a:p>
          <a:p>
            <a:r>
              <a:rPr lang="en-US" dirty="0" smtClean="0"/>
              <a:t>If you absolutely must have dynamic typing, can use </a:t>
            </a:r>
            <a:r>
              <a:rPr lang="en-US" b="1" dirty="0" smtClean="0"/>
              <a:t>dynamic x = 5;</a:t>
            </a:r>
          </a:p>
        </p:txBody>
      </p:sp>
    </p:spTree>
    <p:extLst>
      <p:ext uri="{BB962C8B-B14F-4D97-AF65-F5344CB8AC3E}">
        <p14:creationId xmlns:p14="http://schemas.microsoft.com/office/powerpoint/2010/main" val="36191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x = 3;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 ok</a:t>
            </a:r>
            <a:endParaRPr lang="en-US" sz="2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47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 = 3;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 ok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69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4953</Words>
  <Application>Microsoft Office PowerPoint</Application>
  <PresentationFormat>On-screen Show (4:3)</PresentationFormat>
  <Paragraphs>911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IAP C# and .NET 2011 Lecture 1: Basic Syntax</vt:lpstr>
      <vt:lpstr>PowerPoint Presentation</vt:lpstr>
      <vt:lpstr>Why target the .NET Platform?</vt:lpstr>
      <vt:lpstr>Why develop in C#?</vt:lpstr>
      <vt:lpstr>Hello World in C#</vt:lpstr>
      <vt:lpstr>Hello World in C#</vt:lpstr>
      <vt:lpstr>Declaring Variables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Classes</vt:lpstr>
      <vt:lpstr>PowerPoint Presentation</vt:lpstr>
      <vt:lpstr>Access Modifiers</vt:lpstr>
      <vt:lpstr>Methods</vt:lpstr>
      <vt:lpstr>PowerPoint Presentation</vt:lpstr>
      <vt:lpstr>PowerPoint Presentation</vt:lpstr>
      <vt:lpstr>PowerPoint Presentation</vt:lpstr>
      <vt:lpstr>Properties</vt:lpstr>
      <vt:lpstr>Properties</vt:lpstr>
      <vt:lpstr>PowerPoint Presentation</vt:lpstr>
      <vt:lpstr>Method Overloading</vt:lpstr>
      <vt:lpstr>PowerPoint Presentation</vt:lpstr>
      <vt:lpstr>Variable Number of Arguments</vt:lpstr>
      <vt:lpstr>PowerPoint Presentation</vt:lpstr>
      <vt:lpstr>Pass by Reference</vt:lpstr>
      <vt:lpstr>PowerPoint Presentation</vt:lpstr>
      <vt:lpstr>PowerPoint Presentation</vt:lpstr>
      <vt:lpstr>Structs</vt:lpstr>
      <vt:lpstr>PowerPoint Presentation</vt:lpstr>
      <vt:lpstr>PowerPoint Presentation</vt:lpstr>
      <vt:lpstr>Constructors</vt:lpstr>
      <vt:lpstr>PowerPoint Presentation</vt:lpstr>
      <vt:lpstr>PowerPoint Presentation</vt:lpstr>
      <vt:lpstr>Operator Overloading</vt:lpstr>
      <vt:lpstr>PowerPoint Presentation</vt:lpstr>
      <vt:lpstr>PowerPoint Presentation</vt:lpstr>
      <vt:lpstr>PowerPoint Presentation</vt:lpstr>
      <vt:lpstr>Generics</vt:lpstr>
      <vt:lpstr>PowerPoint Presentation</vt:lpstr>
      <vt:lpstr>PowerPoint Presentation</vt:lpstr>
      <vt:lpstr>Notes on Generics</vt:lpstr>
      <vt:lpstr>Generic Collections</vt:lpstr>
      <vt:lpstr>PowerPoint Presentation</vt:lpstr>
      <vt:lpstr>Extension Methods</vt:lpstr>
      <vt:lpstr>PowerPoint Presentation</vt:lpstr>
      <vt:lpstr>Higher-Order Functions</vt:lpstr>
      <vt:lpstr>PowerPoint Presentation</vt:lpstr>
      <vt:lpstr>Inheritance</vt:lpstr>
      <vt:lpstr>PowerPoint Presentation</vt:lpstr>
      <vt:lpstr>Inheritance</vt:lpstr>
      <vt:lpstr>PowerPoint Presentation</vt:lpstr>
      <vt:lpstr>PowerPoint Presentation</vt:lpstr>
      <vt:lpstr>Overriding Methods</vt:lpstr>
      <vt:lpstr>PowerPoint Presentation</vt:lpstr>
      <vt:lpstr>PowerPoint Presentation</vt:lpstr>
      <vt:lpstr>Notes on Subclassing</vt:lpstr>
      <vt:lpstr>Interfaces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and .NET 2011 Lecture 1: C# Syntax</dc:title>
  <dc:creator>Geza Kovacs</dc:creator>
  <cp:lastModifiedBy>Geza Kovacs</cp:lastModifiedBy>
  <cp:revision>300</cp:revision>
  <dcterms:created xsi:type="dcterms:W3CDTF">2011-01-05T19:41:19Z</dcterms:created>
  <dcterms:modified xsi:type="dcterms:W3CDTF">2011-01-07T04:45:19Z</dcterms:modified>
</cp:coreProperties>
</file>