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2" r:id="rId11"/>
    <p:sldId id="275" r:id="rId12"/>
    <p:sldId id="257" r:id="rId13"/>
    <p:sldId id="278" r:id="rId14"/>
    <p:sldId id="277" r:id="rId15"/>
    <p:sldId id="279" r:id="rId16"/>
    <p:sldId id="280" r:id="rId17"/>
    <p:sldId id="282" r:id="rId18"/>
    <p:sldId id="283" r:id="rId19"/>
    <p:sldId id="284" r:id="rId20"/>
    <p:sldId id="285" r:id="rId21"/>
    <p:sldId id="287" r:id="rId22"/>
    <p:sldId id="297" r:id="rId23"/>
    <p:sldId id="298" r:id="rId24"/>
    <p:sldId id="299" r:id="rId25"/>
    <p:sldId id="292" r:id="rId26"/>
    <p:sldId id="294" r:id="rId27"/>
    <p:sldId id="293" r:id="rId28"/>
    <p:sldId id="290" r:id="rId29"/>
    <p:sldId id="295" r:id="rId30"/>
    <p:sldId id="296" r:id="rId31"/>
    <p:sldId id="300" r:id="rId32"/>
    <p:sldId id="301" r:id="rId33"/>
    <p:sldId id="303" r:id="rId34"/>
    <p:sldId id="305" r:id="rId35"/>
    <p:sldId id="304" r:id="rId36"/>
    <p:sldId id="306" r:id="rId37"/>
    <p:sldId id="302" r:id="rId38"/>
    <p:sldId id="307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7" r:id="rId47"/>
    <p:sldId id="318" r:id="rId48"/>
    <p:sldId id="319" r:id="rId49"/>
    <p:sldId id="316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7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36DB-F1B6-4655-9920-C66902317381}" type="datetimeFigureOut">
              <a:rPr lang="en-US" smtClean="0"/>
              <a:t>1/11/2011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48F5-E273-4A83-B3BF-50710806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5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36DB-F1B6-4655-9920-C66902317381}" type="datetimeFigureOut">
              <a:rPr lang="en-US" smtClean="0"/>
              <a:t>1/11/2011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48F5-E273-4A83-B3BF-50710806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47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36DB-F1B6-4655-9920-C66902317381}" type="datetimeFigureOut">
              <a:rPr lang="en-US" smtClean="0"/>
              <a:t>1/11/2011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48F5-E273-4A83-B3BF-50710806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5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36DB-F1B6-4655-9920-C66902317381}" type="datetimeFigureOut">
              <a:rPr lang="en-US" smtClean="0"/>
              <a:t>1/11/2011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48F5-E273-4A83-B3BF-50710806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3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36DB-F1B6-4655-9920-C66902317381}" type="datetimeFigureOut">
              <a:rPr lang="en-US" smtClean="0"/>
              <a:t>1/11/2011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48F5-E273-4A83-B3BF-50710806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3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36DB-F1B6-4655-9920-C66902317381}" type="datetimeFigureOut">
              <a:rPr lang="en-US" smtClean="0"/>
              <a:t>1/11/2011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48F5-E273-4A83-B3BF-50710806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28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36DB-F1B6-4655-9920-C66902317381}" type="datetimeFigureOut">
              <a:rPr lang="en-US" smtClean="0"/>
              <a:t>1/11/2011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48F5-E273-4A83-B3BF-50710806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7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36DB-F1B6-4655-9920-C66902317381}" type="datetimeFigureOut">
              <a:rPr lang="en-US" smtClean="0"/>
              <a:t>1/11/2011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48F5-E273-4A83-B3BF-50710806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2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36DB-F1B6-4655-9920-C66902317381}" type="datetimeFigureOut">
              <a:rPr lang="en-US" smtClean="0"/>
              <a:t>1/11/2011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48F5-E273-4A83-B3BF-50710806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0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36DB-F1B6-4655-9920-C66902317381}" type="datetimeFigureOut">
              <a:rPr lang="en-US" smtClean="0"/>
              <a:t>1/11/2011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48F5-E273-4A83-B3BF-50710806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1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36DB-F1B6-4655-9920-C66902317381}" type="datetimeFigureOut">
              <a:rPr lang="en-US" smtClean="0"/>
              <a:t>1/11/2011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48F5-E273-4A83-B3BF-50710806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436DB-F1B6-4655-9920-C66902317381}" type="datetimeFigureOut">
              <a:rPr lang="en-US" smtClean="0"/>
              <a:t>1/11/2011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248F5-E273-4A83-B3BF-50710806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57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vcsharp/aa33674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847850"/>
          </a:xfrm>
        </p:spPr>
        <p:txBody>
          <a:bodyPr>
            <a:normAutofit/>
          </a:bodyPr>
          <a:lstStyle/>
          <a:p>
            <a:r>
              <a:rPr lang="en-US" dirty="0" smtClean="0"/>
              <a:t>IAP C# 2011 Lecture 2:</a:t>
            </a:r>
            <a:br>
              <a:rPr lang="en-US" dirty="0" smtClean="0"/>
            </a:br>
            <a:r>
              <a:rPr lang="en-US" dirty="0" smtClean="0"/>
              <a:t>Delegates, Lambdas, LINQ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Geza</a:t>
            </a:r>
            <a:r>
              <a:rPr lang="en-US" dirty="0" smtClean="0"/>
              <a:t> Kovacs</a:t>
            </a:r>
          </a:p>
        </p:txBody>
      </p:sp>
    </p:spTree>
    <p:extLst>
      <p:ext uri="{BB962C8B-B14F-4D97-AF65-F5344CB8AC3E}">
        <p14:creationId xmlns:p14="http://schemas.microsoft.com/office/powerpoint/2010/main" val="78067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ways of thinking about operations on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I have an array of integers. I want a new array containing just the positive integers</a:t>
            </a:r>
          </a:p>
          <a:p>
            <a:r>
              <a:rPr lang="en-US" dirty="0" smtClean="0"/>
              <a:t>Imperative style: Use a loop</a:t>
            </a:r>
          </a:p>
          <a:p>
            <a:r>
              <a:rPr lang="en-US" dirty="0" smtClean="0"/>
              <a:t>With a </a:t>
            </a:r>
            <a:r>
              <a:rPr lang="en-US" b="1" dirty="0" smtClean="0"/>
              <a:t>Language Integrated Query (LINQ)</a:t>
            </a:r>
            <a:r>
              <a:rPr lang="en-US" dirty="0" smtClean="0"/>
              <a:t>: Define a query (a request for information) that’ll request the positive integers, and execute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04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400"/>
          </a:xfrm>
        </p:spPr>
        <p:txBody>
          <a:bodyPr/>
          <a:lstStyle/>
          <a:p>
            <a:r>
              <a:rPr lang="en-US" dirty="0"/>
              <a:t>Compact way to define a </a:t>
            </a:r>
            <a:r>
              <a:rPr lang="en-US" dirty="0" smtClean="0"/>
              <a:t>query</a:t>
            </a:r>
          </a:p>
          <a:p>
            <a:r>
              <a:rPr lang="en-US" dirty="0" smtClean="0"/>
              <a:t>To understand how it’s implemented, we’ll need to know about </a:t>
            </a:r>
            <a:r>
              <a:rPr lang="en-US" b="1" dirty="0" smtClean="0"/>
              <a:t>delegates</a:t>
            </a:r>
            <a:r>
              <a:rPr lang="en-US" dirty="0" smtClean="0"/>
              <a:t> and </a:t>
            </a:r>
            <a:r>
              <a:rPr lang="en-US" b="1" dirty="0" smtClean="0"/>
              <a:t>lambdas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85800" y="4191000"/>
            <a:ext cx="769620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>
                <a:latin typeface="Consolas"/>
              </a:rPr>
              <a:t>{ 1, -1, 0, 4, -3, 2 };</a:t>
            </a:r>
          </a:p>
          <a:p>
            <a:r>
              <a:rPr lang="en-US" sz="22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query = </a:t>
            </a:r>
          </a:p>
          <a:p>
            <a:r>
              <a:rPr lang="en-US" sz="2200" b="1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b="1" dirty="0" smtClean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22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2200" b="1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b="1" dirty="0" err="1">
                <a:solidFill>
                  <a:prstClr val="black"/>
                </a:solidFill>
                <a:latin typeface="Consolas"/>
              </a:rPr>
              <a:t>arr</a:t>
            </a:r>
            <a:endParaRPr lang="en-US" sz="22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2200" b="1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2200" b="1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2200" b="1" dirty="0">
                <a:solidFill>
                  <a:srgbClr val="0000FF"/>
                </a:solidFill>
                <a:latin typeface="Consolas"/>
              </a:rPr>
              <a:t>where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x &gt; 0</a:t>
            </a:r>
          </a:p>
          <a:p>
            <a:r>
              <a:rPr lang="en-US" sz="2200" b="1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22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b="1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x;</a:t>
            </a:r>
          </a:p>
          <a:p>
            <a:r>
              <a:rPr lang="en-US" sz="2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positiveArr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query.ToArray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/>
              </a:rPr>
              <a:t>// contains { 1, 4, 2 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}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4416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Delegates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2667000"/>
          </a:xfrm>
        </p:spPr>
        <p:txBody>
          <a:bodyPr>
            <a:normAutofit/>
          </a:bodyPr>
          <a:lstStyle/>
          <a:p>
            <a:r>
              <a:rPr lang="en-US" dirty="0" smtClean="0"/>
              <a:t>A type that can reference a method</a:t>
            </a:r>
          </a:p>
          <a:p>
            <a:r>
              <a:rPr lang="en-US" dirty="0" smtClean="0"/>
              <a:t>Here, we declare a delegate type </a:t>
            </a:r>
            <a:r>
              <a:rPr lang="en-US" dirty="0" err="1" smtClean="0"/>
              <a:t>IntegerToBool</a:t>
            </a:r>
            <a:r>
              <a:rPr lang="en-US" dirty="0"/>
              <a:t> </a:t>
            </a:r>
            <a:r>
              <a:rPr lang="en-US" dirty="0" smtClean="0"/>
              <a:t>which can reference a method that has one </a:t>
            </a:r>
            <a:r>
              <a:rPr lang="en-US" dirty="0" err="1" smtClean="0"/>
              <a:t>int</a:t>
            </a:r>
            <a:r>
              <a:rPr lang="en-US" dirty="0" smtClean="0"/>
              <a:t> argument and returns a </a:t>
            </a:r>
            <a:r>
              <a:rPr lang="en-US" dirty="0" err="1" smtClean="0"/>
              <a:t>bool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1111624" y="4648200"/>
            <a:ext cx="69610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delegate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IntegerToBool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3860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Delegates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2667000"/>
          </a:xfrm>
        </p:spPr>
        <p:txBody>
          <a:bodyPr>
            <a:normAutofit/>
          </a:bodyPr>
          <a:lstStyle/>
          <a:p>
            <a:r>
              <a:rPr lang="en-US" dirty="0" smtClean="0"/>
              <a:t>A type that can reference a method</a:t>
            </a:r>
          </a:p>
          <a:p>
            <a:r>
              <a:rPr lang="en-US" dirty="0" smtClean="0"/>
              <a:t>Here, we declare a delegate type </a:t>
            </a:r>
            <a:r>
              <a:rPr lang="en-US" dirty="0" err="1" smtClean="0"/>
              <a:t>IntegerToBool</a:t>
            </a:r>
            <a:r>
              <a:rPr lang="en-US" dirty="0"/>
              <a:t> </a:t>
            </a:r>
            <a:r>
              <a:rPr lang="en-US" dirty="0" smtClean="0"/>
              <a:t>which can reference a method that has one </a:t>
            </a:r>
            <a:r>
              <a:rPr lang="en-US" dirty="0" err="1" smtClean="0"/>
              <a:t>int</a:t>
            </a:r>
            <a:r>
              <a:rPr lang="en-US" dirty="0" smtClean="0"/>
              <a:t> argument and returns a </a:t>
            </a:r>
            <a:r>
              <a:rPr lang="en-US" dirty="0" err="1" smtClean="0"/>
              <a:t>bool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1111624" y="4648200"/>
            <a:ext cx="69610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delegate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400" b="1" dirty="0" err="1" smtClean="0">
                <a:solidFill>
                  <a:srgbClr val="2B91AF"/>
                </a:solidFill>
                <a:latin typeface="Consolas"/>
              </a:rPr>
              <a:t>IntegerToBool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3429000" y="3581400"/>
            <a:ext cx="3581400" cy="9144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Delegate type name is </a:t>
            </a:r>
            <a:r>
              <a:rPr lang="en-US" dirty="0" err="1" smtClean="0"/>
              <a:t>IntegerToBool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6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Delegates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2667000"/>
          </a:xfrm>
        </p:spPr>
        <p:txBody>
          <a:bodyPr>
            <a:normAutofit/>
          </a:bodyPr>
          <a:lstStyle/>
          <a:p>
            <a:r>
              <a:rPr lang="en-US" dirty="0" smtClean="0"/>
              <a:t>A type that can reference a method</a:t>
            </a:r>
          </a:p>
          <a:p>
            <a:r>
              <a:rPr lang="en-US" dirty="0" smtClean="0"/>
              <a:t>Here, we declare a delegate type </a:t>
            </a:r>
            <a:r>
              <a:rPr lang="en-US" dirty="0" err="1" smtClean="0"/>
              <a:t>IntegerToBool</a:t>
            </a:r>
            <a:r>
              <a:rPr lang="en-US" dirty="0"/>
              <a:t> </a:t>
            </a:r>
            <a:r>
              <a:rPr lang="en-US" dirty="0" smtClean="0"/>
              <a:t>which can reference a method that has one </a:t>
            </a:r>
            <a:r>
              <a:rPr lang="en-US" dirty="0" err="1" smtClean="0"/>
              <a:t>int</a:t>
            </a:r>
            <a:r>
              <a:rPr lang="en-US" dirty="0" smtClean="0"/>
              <a:t> argument and returns a </a:t>
            </a:r>
            <a:r>
              <a:rPr lang="en-US" dirty="0" err="1" smtClean="0"/>
              <a:t>bool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1111624" y="4648200"/>
            <a:ext cx="69610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delegate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IntegerToBool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b="1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Up Arrow 3"/>
          <p:cNvSpPr/>
          <p:nvPr/>
        </p:nvSpPr>
        <p:spPr>
          <a:xfrm>
            <a:off x="5105400" y="5109865"/>
            <a:ext cx="2667000" cy="17481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</a:t>
            </a:r>
            <a:r>
              <a:rPr lang="en-US" dirty="0" err="1" smtClean="0"/>
              <a:t>int</a:t>
            </a:r>
            <a:r>
              <a:rPr lang="en-US" dirty="0" smtClean="0"/>
              <a:t> argument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3429000" y="3581400"/>
            <a:ext cx="3581400" cy="9144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Delegate type name is </a:t>
            </a:r>
            <a:r>
              <a:rPr lang="en-US" dirty="0" err="1" smtClean="0"/>
              <a:t>IntegerToBool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98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Delegates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2667000"/>
          </a:xfrm>
        </p:spPr>
        <p:txBody>
          <a:bodyPr>
            <a:normAutofit/>
          </a:bodyPr>
          <a:lstStyle/>
          <a:p>
            <a:r>
              <a:rPr lang="en-US" dirty="0" smtClean="0"/>
              <a:t>A type that can reference a method</a:t>
            </a:r>
          </a:p>
          <a:p>
            <a:r>
              <a:rPr lang="en-US" dirty="0" smtClean="0"/>
              <a:t>Here, we declare a delegate type </a:t>
            </a:r>
            <a:r>
              <a:rPr lang="en-US" dirty="0" err="1" smtClean="0"/>
              <a:t>IntegerToBool</a:t>
            </a:r>
            <a:r>
              <a:rPr lang="en-US" dirty="0"/>
              <a:t> </a:t>
            </a:r>
            <a:r>
              <a:rPr lang="en-US" dirty="0" smtClean="0"/>
              <a:t>which can reference a method that has one </a:t>
            </a:r>
            <a:r>
              <a:rPr lang="en-US" dirty="0" err="1" smtClean="0"/>
              <a:t>int</a:t>
            </a:r>
            <a:r>
              <a:rPr lang="en-US" dirty="0" smtClean="0"/>
              <a:t> argument and returns a </a:t>
            </a:r>
            <a:r>
              <a:rPr lang="en-US" dirty="0" err="1" smtClean="0"/>
              <a:t>bool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1111624" y="4648200"/>
            <a:ext cx="69610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delegate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IntegerToBool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Up Arrow 5"/>
          <p:cNvSpPr/>
          <p:nvPr/>
        </p:nvSpPr>
        <p:spPr>
          <a:xfrm>
            <a:off x="1752600" y="5109864"/>
            <a:ext cx="2667000" cy="17481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Returns a </a:t>
            </a:r>
            <a:r>
              <a:rPr lang="en-US" dirty="0" err="1" smtClean="0"/>
              <a:t>bool</a:t>
            </a:r>
            <a:endParaRPr lang="en-US" dirty="0"/>
          </a:p>
        </p:txBody>
      </p:sp>
      <p:sp>
        <p:nvSpPr>
          <p:cNvPr id="8" name="Up Arrow 7"/>
          <p:cNvSpPr/>
          <p:nvPr/>
        </p:nvSpPr>
        <p:spPr>
          <a:xfrm>
            <a:off x="5105400" y="5109865"/>
            <a:ext cx="2667000" cy="17481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</a:t>
            </a:r>
            <a:r>
              <a:rPr lang="en-US" dirty="0" err="1" smtClean="0"/>
              <a:t>int</a:t>
            </a:r>
            <a:r>
              <a:rPr lang="en-US" dirty="0" smtClean="0"/>
              <a:t> argument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3429000" y="3581400"/>
            <a:ext cx="3581400" cy="9144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Delegate type name is </a:t>
            </a:r>
            <a:r>
              <a:rPr lang="en-US" dirty="0" err="1" smtClean="0"/>
              <a:t>IntegerToBool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75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2057400"/>
            <a:ext cx="8763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delegate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IntegerToBool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x);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200" dirty="0" err="1" smtClean="0">
                <a:solidFill>
                  <a:prstClr val="black"/>
                </a:solidFill>
                <a:latin typeface="Consolas"/>
              </a:rPr>
              <a:t>sPositive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v)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v &gt; 0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}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b="1" dirty="0" err="1">
                <a:solidFill>
                  <a:srgbClr val="2B91AF"/>
                </a:solidFill>
                <a:latin typeface="Consolas"/>
              </a:rPr>
              <a:t>IntegerToBool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b="1" dirty="0" err="1">
                <a:solidFill>
                  <a:prstClr val="black"/>
                </a:solidFill>
                <a:latin typeface="Consolas"/>
              </a:rPr>
              <a:t>fn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b="1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200" b="1" dirty="0" err="1" smtClean="0">
                <a:solidFill>
                  <a:prstClr val="black"/>
                </a:solidFill>
                <a:latin typeface="Consolas"/>
              </a:rPr>
              <a:t>sPositive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isFivePositive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fn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(5);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382000" cy="1295400"/>
          </a:xfrm>
        </p:spPr>
        <p:txBody>
          <a:bodyPr>
            <a:normAutofit/>
          </a:bodyPr>
          <a:lstStyle/>
          <a:p>
            <a:r>
              <a:rPr lang="en-US" dirty="0" smtClean="0"/>
              <a:t>A delegate can reference a static method</a:t>
            </a:r>
          </a:p>
        </p:txBody>
      </p:sp>
      <p:sp>
        <p:nvSpPr>
          <p:cNvPr id="9" name="Left Arrow 8"/>
          <p:cNvSpPr/>
          <p:nvPr/>
        </p:nvSpPr>
        <p:spPr>
          <a:xfrm>
            <a:off x="6400800" y="4800600"/>
            <a:ext cx="2743200" cy="1066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</a:t>
            </a:r>
            <a:r>
              <a:rPr lang="en-US" dirty="0" err="1" smtClean="0"/>
              <a:t>n</a:t>
            </a:r>
            <a:r>
              <a:rPr lang="en-US" dirty="0" smtClean="0"/>
              <a:t> references the </a:t>
            </a:r>
            <a:r>
              <a:rPr lang="en-US" dirty="0" err="1" smtClean="0"/>
              <a:t>isPositive</a:t>
            </a:r>
            <a:r>
              <a:rPr lang="en-US" dirty="0" smtClean="0"/>
              <a:t> static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36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2057400"/>
            <a:ext cx="8763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delegate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IntegerToBool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x);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200" dirty="0" err="1" smtClean="0">
                <a:solidFill>
                  <a:prstClr val="black"/>
                </a:solidFill>
                <a:latin typeface="Consolas"/>
              </a:rPr>
              <a:t>sPositive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v)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v &gt; 0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}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IntegerToBool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fn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200" dirty="0" err="1" smtClean="0">
                <a:solidFill>
                  <a:prstClr val="black"/>
                </a:solidFill>
                <a:latin typeface="Consolas"/>
              </a:rPr>
              <a:t>sPositive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isFivePositive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b="1" dirty="0" err="1">
                <a:solidFill>
                  <a:prstClr val="black"/>
                </a:solidFill>
                <a:latin typeface="Consolas"/>
              </a:rPr>
              <a:t>fn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(5);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382000" cy="1295400"/>
          </a:xfrm>
        </p:spPr>
        <p:txBody>
          <a:bodyPr>
            <a:normAutofit/>
          </a:bodyPr>
          <a:lstStyle/>
          <a:p>
            <a:r>
              <a:rPr lang="en-US" dirty="0" smtClean="0"/>
              <a:t>A delegate can reference a static method</a:t>
            </a:r>
          </a:p>
        </p:txBody>
      </p:sp>
      <p:sp>
        <p:nvSpPr>
          <p:cNvPr id="9" name="Left Arrow 8"/>
          <p:cNvSpPr/>
          <p:nvPr/>
        </p:nvSpPr>
        <p:spPr>
          <a:xfrm>
            <a:off x="6400800" y="5105400"/>
            <a:ext cx="2743200" cy="1066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invoking </a:t>
            </a:r>
            <a:r>
              <a:rPr lang="en-US" dirty="0" err="1" smtClean="0"/>
              <a:t>fn</a:t>
            </a:r>
            <a:r>
              <a:rPr lang="en-US" dirty="0" smtClean="0"/>
              <a:t> will invoke </a:t>
            </a:r>
            <a:r>
              <a:rPr lang="en-US" dirty="0" err="1" smtClean="0"/>
              <a:t>isPositive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3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1274995"/>
            <a:ext cx="8763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System.Collections.Generic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delegate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IntegerToBool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x);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set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HashSet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set.Add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(5);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b="1" dirty="0" err="1">
                <a:solidFill>
                  <a:srgbClr val="2B91AF"/>
                </a:solidFill>
                <a:latin typeface="Consolas"/>
              </a:rPr>
              <a:t>IntegerToBool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b="1" dirty="0" err="1">
                <a:solidFill>
                  <a:prstClr val="black"/>
                </a:solidFill>
                <a:latin typeface="Consolas"/>
              </a:rPr>
              <a:t>fn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b="1" dirty="0" err="1">
                <a:solidFill>
                  <a:prstClr val="black"/>
                </a:solidFill>
                <a:latin typeface="Consolas"/>
              </a:rPr>
              <a:t>set.Contains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setContainsFive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fn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(5);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setContainsThree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fn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(3);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763000" cy="1295400"/>
          </a:xfrm>
        </p:spPr>
        <p:txBody>
          <a:bodyPr>
            <a:normAutofit/>
          </a:bodyPr>
          <a:lstStyle/>
          <a:p>
            <a:r>
              <a:rPr lang="en-US" dirty="0" smtClean="0"/>
              <a:t>A delegate can also reference an instance method</a:t>
            </a:r>
          </a:p>
        </p:txBody>
      </p:sp>
      <p:sp>
        <p:nvSpPr>
          <p:cNvPr id="5" name="Left Arrow 4"/>
          <p:cNvSpPr/>
          <p:nvPr/>
        </p:nvSpPr>
        <p:spPr>
          <a:xfrm>
            <a:off x="6687671" y="3837906"/>
            <a:ext cx="2456329" cy="1447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</a:t>
            </a:r>
            <a:r>
              <a:rPr lang="en-US" dirty="0" err="1" smtClean="0"/>
              <a:t>n</a:t>
            </a:r>
            <a:r>
              <a:rPr lang="en-US" dirty="0" smtClean="0"/>
              <a:t> reference the </a:t>
            </a:r>
            <a:r>
              <a:rPr lang="en-US" dirty="0" err="1" smtClean="0"/>
              <a:t>HashSet</a:t>
            </a:r>
            <a:r>
              <a:rPr lang="en-US" dirty="0" smtClean="0"/>
              <a:t> instance’s Contains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42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1274995"/>
            <a:ext cx="8763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System.Collections.Generic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delegate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IntegerToBool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x);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set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HashSet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set.Add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(5);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IntegerToBool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fn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set.Contains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setContainsFive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b="1" dirty="0" err="1">
                <a:solidFill>
                  <a:prstClr val="black"/>
                </a:solidFill>
                <a:latin typeface="Consolas"/>
              </a:rPr>
              <a:t>fn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(5);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setContainsThree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b="1" dirty="0" err="1">
                <a:solidFill>
                  <a:prstClr val="black"/>
                </a:solidFill>
                <a:latin typeface="Consolas"/>
              </a:rPr>
              <a:t>fn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(3);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763000" cy="1295400"/>
          </a:xfrm>
        </p:spPr>
        <p:txBody>
          <a:bodyPr>
            <a:normAutofit/>
          </a:bodyPr>
          <a:lstStyle/>
          <a:p>
            <a:r>
              <a:rPr lang="en-US" dirty="0" smtClean="0"/>
              <a:t>A delegate can also reference an instance method</a:t>
            </a:r>
          </a:p>
        </p:txBody>
      </p:sp>
      <p:sp>
        <p:nvSpPr>
          <p:cNvPr id="8" name="Left Arrow 7"/>
          <p:cNvSpPr/>
          <p:nvPr/>
        </p:nvSpPr>
        <p:spPr>
          <a:xfrm>
            <a:off x="6400800" y="4419600"/>
            <a:ext cx="2743200" cy="1066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invoking </a:t>
            </a:r>
            <a:r>
              <a:rPr lang="en-US" dirty="0" err="1" smtClean="0"/>
              <a:t>fn</a:t>
            </a:r>
            <a:r>
              <a:rPr lang="en-US" dirty="0" smtClean="0"/>
              <a:t> will invoke </a:t>
            </a:r>
            <a:r>
              <a:rPr lang="en-US" dirty="0" err="1" smtClean="0"/>
              <a:t>set.Contains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9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ways of thinking about operations on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I have an array of integers. I want a new array containing just the positive integers</a:t>
            </a:r>
          </a:p>
          <a:p>
            <a:r>
              <a:rPr lang="en-US" b="1" dirty="0" smtClean="0"/>
              <a:t>Imperative style: Use a loop</a:t>
            </a:r>
          </a:p>
          <a:p>
            <a:r>
              <a:rPr lang="en-US" dirty="0" smtClean="0"/>
              <a:t>With a Language Integrated Query (LINQ): Define a query (a request for information) that’ll request the positive integers, and execute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32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91440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Methods can accept delegate types as arguments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76200" y="2286000"/>
            <a:ext cx="981187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delegate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IntegerToBool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x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filterIntegers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orig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200" b="1" dirty="0" err="1">
                <a:solidFill>
                  <a:srgbClr val="2B91AF"/>
                </a:solidFill>
                <a:latin typeface="Consolas"/>
              </a:rPr>
              <a:t>IntegerToBool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b="1" dirty="0" err="1">
                <a:solidFill>
                  <a:prstClr val="black"/>
                </a:solidFill>
                <a:latin typeface="Consolas"/>
              </a:rPr>
              <a:t>fn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list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x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orig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fn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(x))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list.AddLast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(x);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list.ToArray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5867400" y="1524000"/>
            <a:ext cx="3276600" cy="12954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filterIntegers</a:t>
            </a:r>
            <a:r>
              <a:rPr lang="en-US" dirty="0" smtClean="0"/>
              <a:t> is a method that takes an </a:t>
            </a:r>
            <a:r>
              <a:rPr lang="en-US" dirty="0" err="1" smtClean="0"/>
              <a:t>IntegerToBool</a:t>
            </a:r>
            <a:r>
              <a:rPr lang="en-US" dirty="0" smtClean="0"/>
              <a:t> delegate as an argument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7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"/>
            <a:ext cx="9144000" cy="150045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Can pass any method matching the delegate’s signature (same return value and arguments) to a function that has a delegate as an argument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76200" y="1500455"/>
            <a:ext cx="9811871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delegate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IntegerToBool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1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x);</a:t>
            </a:r>
          </a:p>
          <a:p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filterIntegers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1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orig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IntegerToBool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fn</a:t>
            </a:r>
            <a:r>
              <a:rPr lang="en-US" sz="2100" dirty="0" smtClean="0">
                <a:solidFill>
                  <a:prstClr val="black"/>
                </a:solidFill>
                <a:latin typeface="Consolas"/>
              </a:rPr>
              <a:t>){</a:t>
            </a:r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 smtClean="0">
                <a:solidFill>
                  <a:prstClr val="black"/>
                </a:solidFill>
                <a:latin typeface="Consolas"/>
              </a:rPr>
              <a:t>        …</a:t>
            </a:r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IsPositive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1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v) {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v &gt; 0; }</a:t>
            </a:r>
          </a:p>
          <a:p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orig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[] { 1, -1, 0, 4, -3, 2};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filterIntegers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orig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100" b="1" dirty="0" err="1">
                <a:solidFill>
                  <a:prstClr val="black"/>
                </a:solidFill>
                <a:latin typeface="Consolas"/>
              </a:rPr>
              <a:t>IsPositive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1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4419600" y="6172200"/>
            <a:ext cx="4724400" cy="762000"/>
          </a:xfrm>
          <a:prstGeom prst="wedgeRoundRectCallout">
            <a:avLst>
              <a:gd name="adj1" fmla="val -12164"/>
              <a:gd name="adj2" fmla="val -645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IsPositive</a:t>
            </a:r>
            <a:r>
              <a:rPr lang="en-US" dirty="0" smtClean="0"/>
              <a:t> matches </a:t>
            </a:r>
            <a:r>
              <a:rPr lang="en-US" dirty="0" err="1" smtClean="0"/>
              <a:t>IntegerToBool’s</a:t>
            </a:r>
            <a:r>
              <a:rPr lang="en-US" dirty="0" smtClean="0"/>
              <a:t> signature, so it can be passed without explicit conversion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0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"/>
            <a:ext cx="8763000" cy="6400800"/>
          </a:xfrm>
        </p:spPr>
        <p:txBody>
          <a:bodyPr/>
          <a:lstStyle/>
          <a:p>
            <a:r>
              <a:rPr lang="en-US" dirty="0" smtClean="0"/>
              <a:t>Observe the definition of our </a:t>
            </a:r>
            <a:r>
              <a:rPr lang="en-US" dirty="0" err="1" smtClean="0"/>
              <a:t>IntegerToBool</a:t>
            </a:r>
            <a:r>
              <a:rPr lang="en-US" dirty="0" smtClean="0"/>
              <a:t> delegate type: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can reference only methods with 1 </a:t>
            </a:r>
            <a:r>
              <a:rPr lang="en-US" dirty="0" err="1" smtClean="0"/>
              <a:t>int</a:t>
            </a:r>
            <a:r>
              <a:rPr lang="en-US" dirty="0" smtClean="0"/>
              <a:t> argument, and a </a:t>
            </a:r>
            <a:r>
              <a:rPr lang="en-US" dirty="0" err="1" smtClean="0"/>
              <a:t>bool</a:t>
            </a:r>
            <a:r>
              <a:rPr lang="en-US" dirty="0" smtClean="0"/>
              <a:t> return value.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295400"/>
            <a:ext cx="6324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delegate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IntegerToBool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x);</a:t>
            </a:r>
          </a:p>
        </p:txBody>
      </p:sp>
    </p:spTree>
    <p:extLst>
      <p:ext uri="{BB962C8B-B14F-4D97-AF65-F5344CB8AC3E}">
        <p14:creationId xmlns:p14="http://schemas.microsoft.com/office/powerpoint/2010/main" val="178526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"/>
            <a:ext cx="8763000" cy="6400800"/>
          </a:xfrm>
        </p:spPr>
        <p:txBody>
          <a:bodyPr/>
          <a:lstStyle/>
          <a:p>
            <a:r>
              <a:rPr lang="en-US" dirty="0" smtClean="0"/>
              <a:t>Observe the definition of our </a:t>
            </a:r>
            <a:r>
              <a:rPr lang="en-US" dirty="0" err="1" smtClean="0"/>
              <a:t>IntegerToBool</a:t>
            </a:r>
            <a:r>
              <a:rPr lang="en-US" dirty="0" smtClean="0"/>
              <a:t> delegate type: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can reference only methods with 1 </a:t>
            </a:r>
            <a:r>
              <a:rPr lang="en-US" dirty="0" err="1" smtClean="0"/>
              <a:t>int</a:t>
            </a:r>
            <a:r>
              <a:rPr lang="en-US" dirty="0" smtClean="0"/>
              <a:t> argument, and a </a:t>
            </a:r>
            <a:r>
              <a:rPr lang="en-US" dirty="0" err="1" smtClean="0"/>
              <a:t>bool</a:t>
            </a:r>
            <a:r>
              <a:rPr lang="en-US" dirty="0" smtClean="0"/>
              <a:t> return value.</a:t>
            </a:r>
          </a:p>
          <a:p>
            <a:r>
              <a:rPr lang="en-US" dirty="0" smtClean="0"/>
              <a:t>If we want to reference a method with an </a:t>
            </a:r>
            <a:r>
              <a:rPr lang="en-US" dirty="0" err="1" smtClean="0"/>
              <a:t>int</a:t>
            </a:r>
            <a:r>
              <a:rPr lang="en-US" dirty="0" smtClean="0"/>
              <a:t> return value, we’d need to declare another type: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295400"/>
            <a:ext cx="6324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delegate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IntegerToBool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x);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4038600"/>
            <a:ext cx="6324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delegate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200" dirty="0" err="1" smtClean="0">
                <a:solidFill>
                  <a:srgbClr val="2B91AF"/>
                </a:solidFill>
                <a:latin typeface="Consolas"/>
              </a:rPr>
              <a:t>IntegerToInteger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x);</a:t>
            </a:r>
          </a:p>
        </p:txBody>
      </p:sp>
    </p:spTree>
    <p:extLst>
      <p:ext uri="{BB962C8B-B14F-4D97-AF65-F5344CB8AC3E}">
        <p14:creationId xmlns:p14="http://schemas.microsoft.com/office/powerpoint/2010/main" val="153745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"/>
            <a:ext cx="8763000" cy="6400800"/>
          </a:xfrm>
        </p:spPr>
        <p:txBody>
          <a:bodyPr/>
          <a:lstStyle/>
          <a:p>
            <a:r>
              <a:rPr lang="en-US" dirty="0" smtClean="0"/>
              <a:t>Observe the definition of our </a:t>
            </a:r>
            <a:r>
              <a:rPr lang="en-US" dirty="0" err="1" smtClean="0"/>
              <a:t>IntegerToBool</a:t>
            </a:r>
            <a:r>
              <a:rPr lang="en-US" dirty="0" smtClean="0"/>
              <a:t> delegate type: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can reference only methods with 1 </a:t>
            </a:r>
            <a:r>
              <a:rPr lang="en-US" dirty="0" err="1" smtClean="0"/>
              <a:t>int</a:t>
            </a:r>
            <a:r>
              <a:rPr lang="en-US" dirty="0" smtClean="0"/>
              <a:t> argument, and a </a:t>
            </a:r>
            <a:r>
              <a:rPr lang="en-US" dirty="0" err="1" smtClean="0"/>
              <a:t>bool</a:t>
            </a:r>
            <a:r>
              <a:rPr lang="en-US" dirty="0" smtClean="0"/>
              <a:t> return value.</a:t>
            </a:r>
          </a:p>
          <a:p>
            <a:r>
              <a:rPr lang="en-US" dirty="0" smtClean="0"/>
              <a:t>If we want to reference a method with an </a:t>
            </a:r>
            <a:r>
              <a:rPr lang="en-US" dirty="0" err="1" smtClean="0"/>
              <a:t>int</a:t>
            </a:r>
            <a:r>
              <a:rPr lang="en-US" dirty="0" smtClean="0"/>
              <a:t> return value, we’d need to declare another type:</a:t>
            </a:r>
          </a:p>
          <a:p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f we want to reference a method with a string argument, we’d need to declare another type: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295400"/>
            <a:ext cx="6324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delegate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IntegerToBool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x);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4038600"/>
            <a:ext cx="6324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delegate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200" dirty="0" err="1" smtClean="0">
                <a:solidFill>
                  <a:srgbClr val="2B91AF"/>
                </a:solidFill>
                <a:latin typeface="Consolas"/>
              </a:rPr>
              <a:t>IntegerToInteger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x);</a:t>
            </a:r>
          </a:p>
        </p:txBody>
      </p:sp>
      <p:sp>
        <p:nvSpPr>
          <p:cNvPr id="7" name="Rectangle 6"/>
          <p:cNvSpPr/>
          <p:nvPr/>
        </p:nvSpPr>
        <p:spPr>
          <a:xfrm>
            <a:off x="860612" y="5715000"/>
            <a:ext cx="6324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delegate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 smtClean="0">
                <a:solidFill>
                  <a:srgbClr val="2B91AF"/>
                </a:solidFill>
                <a:latin typeface="Consolas"/>
              </a:rPr>
              <a:t>StringToBool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x);</a:t>
            </a:r>
          </a:p>
        </p:txBody>
      </p:sp>
    </p:spTree>
    <p:extLst>
      <p:ext uri="{BB962C8B-B14F-4D97-AF65-F5344CB8AC3E}">
        <p14:creationId xmlns:p14="http://schemas.microsoft.com/office/powerpoint/2010/main" val="69491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System.Func</a:t>
            </a:r>
            <a:r>
              <a:rPr lang="en-US" dirty="0" smtClean="0"/>
              <a:t> delegate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3124200"/>
            <a:ext cx="9677400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delegate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TResult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Func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&lt;T1,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TResult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&gt;(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T1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arg1);</a:t>
            </a:r>
          </a:p>
          <a:p>
            <a:endParaRPr lang="en-US" sz="19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609600" y="2590800"/>
            <a:ext cx="8534400" cy="457200"/>
          </a:xfrm>
          <a:prstGeom prst="wedgeRoundRectCallout">
            <a:avLst>
              <a:gd name="adj1" fmla="val -10119"/>
              <a:gd name="adj2" fmla="val 703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Used for referencing methods with 1 argument and 1 return value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600201"/>
            <a:ext cx="8229600" cy="609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 generic delegate type defined as: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7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System.Func</a:t>
            </a:r>
            <a:r>
              <a:rPr lang="en-US" dirty="0" smtClean="0"/>
              <a:t> delegate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3124200"/>
            <a:ext cx="9677400" cy="167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delegate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TResult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Func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&lt;T1,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TResult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&gt;(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T arg1);</a:t>
            </a:r>
          </a:p>
          <a:p>
            <a:endParaRPr lang="en-US" sz="1900" dirty="0" smtClean="0">
              <a:solidFill>
                <a:srgbClr val="0000FF"/>
              </a:solidFill>
              <a:latin typeface="Consolas"/>
            </a:endParaRPr>
          </a:p>
          <a:p>
            <a:endParaRPr lang="en-US" sz="1900" dirty="0">
              <a:solidFill>
                <a:srgbClr val="0000FF"/>
              </a:solidFill>
              <a:latin typeface="Consolas"/>
            </a:endParaRPr>
          </a:p>
          <a:p>
            <a:endParaRPr lang="en-US" sz="19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delegate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TResult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 smtClean="0">
                <a:solidFill>
                  <a:srgbClr val="2B91AF"/>
                </a:solidFill>
                <a:latin typeface="Consolas"/>
              </a:rPr>
              <a:t>Func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&lt;T1,T2,TResult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&gt;(T1 arg1, T2 arg2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09600" y="2590800"/>
            <a:ext cx="8534400" cy="457200"/>
          </a:xfrm>
          <a:prstGeom prst="wedgeRoundRectCallout">
            <a:avLst>
              <a:gd name="adj1" fmla="val -10119"/>
              <a:gd name="adj2" fmla="val 703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 for referencing methods </a:t>
            </a:r>
            <a:r>
              <a:rPr lang="en-US" dirty="0" smtClean="0"/>
              <a:t>with 1 argument and 1 return value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71500" y="3810000"/>
            <a:ext cx="8534400" cy="457200"/>
          </a:xfrm>
          <a:prstGeom prst="wedgeRoundRectCallout">
            <a:avLst>
              <a:gd name="adj1" fmla="val -10329"/>
              <a:gd name="adj2" fmla="val 821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 for referencing methods </a:t>
            </a:r>
            <a:r>
              <a:rPr lang="en-US" dirty="0" smtClean="0"/>
              <a:t>with 2 arguments and 1 return value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599"/>
          </a:xfrm>
        </p:spPr>
        <p:txBody>
          <a:bodyPr/>
          <a:lstStyle/>
          <a:p>
            <a:r>
              <a:rPr lang="en-US" dirty="0" smtClean="0"/>
              <a:t>A generic delegate type defined as: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06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System.Func</a:t>
            </a:r>
            <a:r>
              <a:rPr lang="en-US" dirty="0" smtClean="0"/>
              <a:t> delegate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599"/>
          </a:xfrm>
        </p:spPr>
        <p:txBody>
          <a:bodyPr/>
          <a:lstStyle/>
          <a:p>
            <a:r>
              <a:rPr lang="en-US" dirty="0" smtClean="0"/>
              <a:t>A generic delegate type defined as: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3124200"/>
            <a:ext cx="967740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delegate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TResult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Func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&lt;T1,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TResult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&gt;(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T arg1);</a:t>
            </a:r>
          </a:p>
          <a:p>
            <a:endParaRPr lang="en-US" sz="1900" dirty="0" smtClean="0">
              <a:solidFill>
                <a:srgbClr val="0000FF"/>
              </a:solidFill>
              <a:latin typeface="Consolas"/>
            </a:endParaRPr>
          </a:p>
          <a:p>
            <a:endParaRPr lang="en-US" sz="1900" dirty="0">
              <a:solidFill>
                <a:srgbClr val="0000FF"/>
              </a:solidFill>
              <a:latin typeface="Consolas"/>
            </a:endParaRPr>
          </a:p>
          <a:p>
            <a:endParaRPr lang="en-US" sz="19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delegate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TResult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 smtClean="0">
                <a:solidFill>
                  <a:srgbClr val="2B91AF"/>
                </a:solidFill>
                <a:latin typeface="Consolas"/>
              </a:rPr>
              <a:t>Func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&lt;T1,T2,TResult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&gt;(T1 arg1, T2 arg2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sz="1900" dirty="0" smtClean="0">
              <a:solidFill>
                <a:prstClr val="black"/>
              </a:solidFill>
              <a:latin typeface="Consolas"/>
            </a:endParaRPr>
          </a:p>
          <a:p>
            <a:endParaRPr lang="en-US" sz="1900" dirty="0">
              <a:solidFill>
                <a:prstClr val="black"/>
              </a:solidFill>
              <a:latin typeface="Consolas"/>
            </a:endParaRPr>
          </a:p>
          <a:p>
            <a:endParaRPr lang="en-US" sz="1900" dirty="0" smtClean="0">
              <a:solidFill>
                <a:prstClr val="black"/>
              </a:solidFill>
              <a:latin typeface="Consolas"/>
            </a:endParaRPr>
          </a:p>
          <a:p>
            <a:endParaRPr lang="en-US" sz="19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900" dirty="0">
                <a:solidFill>
                  <a:srgbClr val="0000FF"/>
                </a:solidFill>
                <a:latin typeface="Consolas"/>
              </a:rPr>
              <a:t>delegate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00" dirty="0" err="1">
                <a:solidFill>
                  <a:prstClr val="black"/>
                </a:solidFill>
                <a:latin typeface="Consolas"/>
              </a:rPr>
              <a:t>TResult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00" dirty="0" err="1" smtClean="0">
                <a:solidFill>
                  <a:srgbClr val="2B91AF"/>
                </a:solidFill>
                <a:latin typeface="Consolas"/>
              </a:rPr>
              <a:t>Func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&lt;T1,T2,T3,TResult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&gt;(T1 arg1, T2 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arg2, T3 arg3);</a:t>
            </a:r>
          </a:p>
          <a:p>
            <a:endParaRPr lang="en-US" sz="1900" dirty="0">
              <a:solidFill>
                <a:prstClr val="black"/>
              </a:solidFill>
              <a:latin typeface="Consolas"/>
            </a:endParaRPr>
          </a:p>
          <a:p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… (</a:t>
            </a:r>
            <a:r>
              <a:rPr lang="en-US" sz="1900" dirty="0" err="1" smtClean="0">
                <a:solidFill>
                  <a:prstClr val="black"/>
                </a:solidFill>
                <a:latin typeface="Consolas"/>
              </a:rPr>
              <a:t>etc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)</a:t>
            </a:r>
            <a:endParaRPr lang="en-US" sz="19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609600" y="2590800"/>
            <a:ext cx="8534400" cy="457200"/>
          </a:xfrm>
          <a:prstGeom prst="wedgeRoundRectCallout">
            <a:avLst>
              <a:gd name="adj1" fmla="val -10119"/>
              <a:gd name="adj2" fmla="val 703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 for referencing methods </a:t>
            </a:r>
            <a:r>
              <a:rPr lang="en-US" dirty="0" smtClean="0"/>
              <a:t>with 1 argument and 1 return value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71500" y="3810000"/>
            <a:ext cx="8534400" cy="457200"/>
          </a:xfrm>
          <a:prstGeom prst="wedgeRoundRectCallout">
            <a:avLst>
              <a:gd name="adj1" fmla="val -10329"/>
              <a:gd name="adj2" fmla="val 821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 for referencing methods </a:t>
            </a:r>
            <a:r>
              <a:rPr lang="en-US" dirty="0" smtClean="0"/>
              <a:t>with 2 arguments and 1 return value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618565" y="5257800"/>
            <a:ext cx="8534400" cy="457200"/>
          </a:xfrm>
          <a:prstGeom prst="wedgeRoundRectCallout">
            <a:avLst>
              <a:gd name="adj1" fmla="val -16001"/>
              <a:gd name="adj2" fmla="val 781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 for referencing methods </a:t>
            </a:r>
            <a:r>
              <a:rPr lang="en-US" dirty="0" smtClean="0"/>
              <a:t>with 3 arguments and 1 return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4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"/>
            <a:ext cx="9144000" cy="1066801"/>
          </a:xfrm>
        </p:spPr>
        <p:txBody>
          <a:bodyPr>
            <a:normAutofit/>
          </a:bodyPr>
          <a:lstStyle/>
          <a:p>
            <a:r>
              <a:rPr lang="en-US" dirty="0" smtClean="0"/>
              <a:t>We can use </a:t>
            </a:r>
            <a:r>
              <a:rPr lang="en-US" b="1" dirty="0" err="1" smtClean="0"/>
              <a:t>System.Func</a:t>
            </a:r>
            <a:r>
              <a:rPr lang="en-US" b="1" dirty="0" smtClean="0"/>
              <a:t>&lt;</a:t>
            </a:r>
            <a:r>
              <a:rPr lang="en-US" b="1" dirty="0" err="1" smtClean="0"/>
              <a:t>int</a:t>
            </a:r>
            <a:r>
              <a:rPr lang="en-US" b="1" dirty="0" smtClean="0"/>
              <a:t>, </a:t>
            </a:r>
            <a:r>
              <a:rPr lang="en-US" b="1" dirty="0" err="1" smtClean="0"/>
              <a:t>bool</a:t>
            </a:r>
            <a:r>
              <a:rPr lang="en-US" b="1" dirty="0" smtClean="0"/>
              <a:t>&gt;</a:t>
            </a:r>
            <a:r>
              <a:rPr lang="en-US" dirty="0" smtClean="0"/>
              <a:t> instead of defining our own </a:t>
            </a:r>
            <a:r>
              <a:rPr lang="en-US" dirty="0" err="1" smtClean="0"/>
              <a:t>IntegerToBool</a:t>
            </a:r>
            <a:r>
              <a:rPr lang="en-US" dirty="0" smtClean="0"/>
              <a:t> delegate type: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76200" y="1500455"/>
            <a:ext cx="981187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filterIntegers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orig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000" b="1" dirty="0" err="1">
                <a:solidFill>
                  <a:srgbClr val="2B91AF"/>
                </a:solidFill>
                <a:latin typeface="Consolas"/>
              </a:rPr>
              <a:t>Func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0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000" b="1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fn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/>
              <a:t>…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IsPositive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v) {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v &gt; 0; }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orig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{ 1, -1, 0, 4, -3, 2};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filterIntegers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orig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IsPositive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5029200" y="1500455"/>
            <a:ext cx="4114800" cy="109034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Func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bool</a:t>
            </a:r>
            <a:r>
              <a:rPr lang="en-US" dirty="0" smtClean="0"/>
              <a:t>&gt;: references method with one </a:t>
            </a:r>
            <a:r>
              <a:rPr lang="en-US" dirty="0" err="1" smtClean="0"/>
              <a:t>int</a:t>
            </a:r>
            <a:r>
              <a:rPr lang="en-US" dirty="0" smtClean="0"/>
              <a:t> argument which returns </a:t>
            </a:r>
            <a:r>
              <a:rPr lang="en-US" dirty="0" err="1" smtClean="0"/>
              <a:t>bool</a:t>
            </a:r>
            <a:r>
              <a:rPr lang="en-US" dirty="0" smtClean="0"/>
              <a:t>; matches </a:t>
            </a:r>
            <a:r>
              <a:rPr lang="en-US" dirty="0" err="1" smtClean="0"/>
              <a:t>IsPositive’s</a:t>
            </a:r>
            <a:r>
              <a:rPr lang="en-US" dirty="0" smtClean="0"/>
              <a:t> signature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92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2999"/>
          </a:xfrm>
        </p:spPr>
        <p:txBody>
          <a:bodyPr/>
          <a:lstStyle/>
          <a:p>
            <a:r>
              <a:rPr lang="en-US" dirty="0" smtClean="0"/>
              <a:t>Notice that in our previous example, we had an </a:t>
            </a:r>
            <a:r>
              <a:rPr lang="en-US" dirty="0" err="1" smtClean="0"/>
              <a:t>IsPositive</a:t>
            </a:r>
            <a:r>
              <a:rPr lang="en-US" dirty="0" smtClean="0"/>
              <a:t> method which did very little: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Lambdas are a shorthand for declaring short methods, which allow them to be declared in a single expression: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3075057"/>
            <a:ext cx="8382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IsPositive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v) {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v &gt; 0; 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23855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2B91AF"/>
                </a:solidFill>
                <a:latin typeface="Consolas"/>
              </a:rPr>
              <a:t>Func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2200" dirty="0" err="1" smtClean="0">
                <a:solidFill>
                  <a:prstClr val="black"/>
                </a:solidFill>
                <a:latin typeface="Consolas"/>
              </a:rPr>
              <a:t>IsPositive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= (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x) =&gt; {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x &gt; 0; };</a:t>
            </a:r>
          </a:p>
        </p:txBody>
      </p:sp>
    </p:spTree>
    <p:extLst>
      <p:ext uri="{BB962C8B-B14F-4D97-AF65-F5344CB8AC3E}">
        <p14:creationId xmlns:p14="http://schemas.microsoft.com/office/powerpoint/2010/main" val="214335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35846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System.Collections.Generic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>
                <a:latin typeface="Consolas"/>
              </a:rPr>
              <a:t>{ 1, -1, 0, 4, -3, 2 };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positiveList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x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(x &gt; 0)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positiveList.AddLast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(x);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positiveArr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positiveList.ToArray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        //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contains { 1, 4, 2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}</a:t>
            </a: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2936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57200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2B91AF"/>
                </a:solidFill>
                <a:latin typeface="Consolas"/>
              </a:rPr>
              <a:t>Func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2200" dirty="0" err="1" smtClean="0">
                <a:solidFill>
                  <a:prstClr val="black"/>
                </a:solidFill>
                <a:latin typeface="Consolas"/>
              </a:rPr>
              <a:t>IsPositive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= (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v)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=&gt; {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v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&gt; 0; };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5791199"/>
          </a:xfrm>
        </p:spPr>
        <p:txBody>
          <a:bodyPr/>
          <a:lstStyle/>
          <a:p>
            <a:r>
              <a:rPr lang="en-US" dirty="0" smtClean="0"/>
              <a:t>Argument types can be excluded: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If it’s just a single statement, you can also omit the return statement and braces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the lambda has just a single argument, the parentheses can be omitted: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927702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2B91AF"/>
                </a:solidFill>
                <a:latin typeface="Consolas"/>
              </a:rPr>
              <a:t>Func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2200" dirty="0" err="1" smtClean="0">
                <a:solidFill>
                  <a:prstClr val="black"/>
                </a:solidFill>
                <a:latin typeface="Consolas"/>
              </a:rPr>
              <a:t>IsPositive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(v)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=&gt; {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v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&gt; 0; };</a:t>
            </a:r>
          </a:p>
        </p:txBody>
      </p:sp>
      <p:sp>
        <p:nvSpPr>
          <p:cNvPr id="4" name="Rectangle 3"/>
          <p:cNvSpPr/>
          <p:nvPr/>
        </p:nvSpPr>
        <p:spPr>
          <a:xfrm>
            <a:off x="44824" y="4034697"/>
            <a:ext cx="67153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>
                <a:solidFill>
                  <a:srgbClr val="2B91AF"/>
                </a:solidFill>
                <a:latin typeface="Consolas"/>
              </a:rPr>
              <a:t>Func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2200" dirty="0" err="1" smtClean="0">
                <a:solidFill>
                  <a:prstClr val="black"/>
                </a:solidFill>
                <a:latin typeface="Consolas"/>
              </a:rPr>
              <a:t>IsPositive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(v)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=&gt;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v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&gt; 0;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9646" y="6266909"/>
            <a:ext cx="640431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>
                <a:solidFill>
                  <a:srgbClr val="2B91AF"/>
                </a:solidFill>
                <a:latin typeface="Consolas"/>
              </a:rPr>
              <a:t>Func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2200" dirty="0" err="1" smtClean="0">
                <a:solidFill>
                  <a:prstClr val="black"/>
                </a:solidFill>
                <a:latin typeface="Consolas"/>
              </a:rPr>
              <a:t>IsPositive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v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=&gt;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v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&gt; 0;</a:t>
            </a:r>
          </a:p>
        </p:txBody>
      </p:sp>
    </p:spTree>
    <p:extLst>
      <p:ext uri="{BB962C8B-B14F-4D97-AF65-F5344CB8AC3E}">
        <p14:creationId xmlns:p14="http://schemas.microsoft.com/office/powerpoint/2010/main" val="411347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-1"/>
            <a:ext cx="9144000" cy="1066801"/>
          </a:xfrm>
        </p:spPr>
        <p:txBody>
          <a:bodyPr>
            <a:normAutofit/>
          </a:bodyPr>
          <a:lstStyle/>
          <a:p>
            <a:r>
              <a:rPr lang="en-US" dirty="0" smtClean="0"/>
              <a:t>Because lambdas are expressions, we can declare lambdas directly in function invocations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76200" y="1500455"/>
            <a:ext cx="981187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filterIntegers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orig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Func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fn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/>
              <a:t>…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orig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{ 1, -1, 0, 4, -3, 2};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filterIntegers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orig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v =&gt; v &gt; 0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Up Arrow 5"/>
          <p:cNvSpPr/>
          <p:nvPr/>
        </p:nvSpPr>
        <p:spPr>
          <a:xfrm>
            <a:off x="5029200" y="5562600"/>
            <a:ext cx="2590800" cy="1295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US" dirty="0" smtClean="0"/>
              <a:t>ambda expression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98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Returning to 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9580"/>
            <a:ext cx="8458200" cy="4525963"/>
          </a:xfrm>
        </p:spPr>
        <p:txBody>
          <a:bodyPr/>
          <a:lstStyle/>
          <a:p>
            <a:r>
              <a:rPr lang="en-US" dirty="0" smtClean="0"/>
              <a:t>LINQ defines an method called </a:t>
            </a:r>
            <a:r>
              <a:rPr lang="en-US" b="1" dirty="0" smtClean="0"/>
              <a:t>Where</a:t>
            </a:r>
            <a:r>
              <a:rPr lang="en-US" dirty="0" smtClean="0"/>
              <a:t>, which is similar to our </a:t>
            </a:r>
            <a:r>
              <a:rPr lang="en-US" dirty="0" err="1" smtClean="0"/>
              <a:t>filterIntegers</a:t>
            </a:r>
            <a:r>
              <a:rPr lang="en-US" dirty="0" smtClean="0"/>
              <a:t> example method:</a:t>
            </a:r>
          </a:p>
          <a:p>
            <a:pPr lvl="1"/>
            <a:r>
              <a:rPr lang="en-US" dirty="0" smtClean="0"/>
              <a:t>Takes a collection of values and a </a:t>
            </a:r>
            <a:r>
              <a:rPr lang="en-US" dirty="0" err="1" smtClean="0"/>
              <a:t>Func</a:t>
            </a:r>
            <a:r>
              <a:rPr lang="en-US" dirty="0" smtClean="0"/>
              <a:t> that outputs a </a:t>
            </a:r>
            <a:r>
              <a:rPr lang="en-US" dirty="0" err="1" smtClean="0"/>
              <a:t>bool</a:t>
            </a:r>
            <a:r>
              <a:rPr lang="en-US" dirty="0" smtClean="0"/>
              <a:t> for each element; returns those elements for which the </a:t>
            </a:r>
            <a:r>
              <a:rPr lang="en-US" dirty="0" err="1" smtClean="0"/>
              <a:t>Func</a:t>
            </a:r>
            <a:r>
              <a:rPr lang="en-US" dirty="0" smtClean="0"/>
              <a:t> returns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63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LINQ: 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9580"/>
            <a:ext cx="8458200" cy="4525963"/>
          </a:xfrm>
        </p:spPr>
        <p:txBody>
          <a:bodyPr/>
          <a:lstStyle/>
          <a:p>
            <a:r>
              <a:rPr lang="en-US" dirty="0"/>
              <a:t>LINQ’s Where method, however, works with more general collections (as opposed to </a:t>
            </a:r>
            <a:r>
              <a:rPr lang="en-US" dirty="0" err="1"/>
              <a:t>filterIntegers</a:t>
            </a:r>
            <a:r>
              <a:rPr lang="en-US" dirty="0"/>
              <a:t>, which works only with </a:t>
            </a:r>
            <a:r>
              <a:rPr lang="en-US" dirty="0" err="1"/>
              <a:t>int</a:t>
            </a:r>
            <a:r>
              <a:rPr lang="en-US" dirty="0"/>
              <a:t>[])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104909"/>
            <a:ext cx="92964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filterIntegers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1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orig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Func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1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1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fn</a:t>
            </a:r>
            <a:r>
              <a:rPr lang="en-US" sz="21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21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114800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TSource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&gt; Where&lt;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TSource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&gt;(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TSource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source,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2200" dirty="0" err="1" smtClean="0">
                <a:solidFill>
                  <a:srgbClr val="2B91AF"/>
                </a:solidFill>
                <a:latin typeface="Consolas"/>
              </a:rPr>
              <a:t>Func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200" dirty="0" err="1" smtClean="0">
                <a:solidFill>
                  <a:prstClr val="black"/>
                </a:solidFill>
                <a:latin typeface="Consolas"/>
              </a:rPr>
              <a:t>TSource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predicate</a:t>
            </a: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7369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LINQ: 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9580"/>
            <a:ext cx="8458200" cy="4525963"/>
          </a:xfrm>
        </p:spPr>
        <p:txBody>
          <a:bodyPr/>
          <a:lstStyle/>
          <a:p>
            <a:r>
              <a:rPr lang="en-US" b="1" dirty="0" err="1" smtClean="0"/>
              <a:t>IEnumerable</a:t>
            </a:r>
            <a:r>
              <a:rPr lang="en-US" dirty="0" smtClean="0"/>
              <a:t>: An interface implemented by collections (including </a:t>
            </a:r>
            <a:r>
              <a:rPr lang="en-US" dirty="0" err="1" smtClean="0"/>
              <a:t>LinkedList</a:t>
            </a:r>
            <a:r>
              <a:rPr lang="en-US" dirty="0" smtClean="0"/>
              <a:t>, </a:t>
            </a:r>
            <a:r>
              <a:rPr lang="en-US" dirty="0" err="1" smtClean="0"/>
              <a:t>HashSet</a:t>
            </a:r>
            <a:r>
              <a:rPr lang="en-US" dirty="0" smtClean="0"/>
              <a:t>, arrays,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4114800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b="1" dirty="0" err="1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TSource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&gt; Where&lt;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TSource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&gt;(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b="1" dirty="0" err="1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TSource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source,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2200" dirty="0" err="1" smtClean="0">
                <a:solidFill>
                  <a:srgbClr val="2B91AF"/>
                </a:solidFill>
                <a:latin typeface="Consolas"/>
              </a:rPr>
              <a:t>Func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200" dirty="0" err="1" smtClean="0">
                <a:solidFill>
                  <a:prstClr val="black"/>
                </a:solidFill>
                <a:latin typeface="Consolas"/>
              </a:rPr>
              <a:t>TSource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predicate</a:t>
            </a: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1371600" y="3352800"/>
            <a:ext cx="1447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6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LINQ: 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9580"/>
            <a:ext cx="8686800" cy="4525963"/>
          </a:xfrm>
        </p:spPr>
        <p:txBody>
          <a:bodyPr/>
          <a:lstStyle/>
          <a:p>
            <a:r>
              <a:rPr lang="en-US" b="1" dirty="0" err="1" smtClean="0"/>
              <a:t>TSource</a:t>
            </a:r>
            <a:r>
              <a:rPr lang="en-US" dirty="0" smtClean="0"/>
              <a:t>: a generic type parameter (so it’ll work with collections of </a:t>
            </a:r>
            <a:r>
              <a:rPr lang="en-US" dirty="0" err="1" smtClean="0"/>
              <a:t>int</a:t>
            </a:r>
            <a:r>
              <a:rPr lang="en-US" dirty="0" smtClean="0"/>
              <a:t>, string, custom classes,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4114800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200" b="1" dirty="0" err="1">
                <a:solidFill>
                  <a:prstClr val="black"/>
                </a:solidFill>
                <a:latin typeface="Consolas"/>
              </a:rPr>
              <a:t>TSource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&gt;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Where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200" b="1" dirty="0" err="1">
                <a:solidFill>
                  <a:prstClr val="black"/>
                </a:solidFill>
                <a:latin typeface="Consolas"/>
              </a:rPr>
              <a:t>TSource</a:t>
            </a:r>
            <a:r>
              <a:rPr lang="en-US" sz="2200" b="1" dirty="0" smtClean="0">
                <a:solidFill>
                  <a:prstClr val="black"/>
                </a:solidFill>
                <a:latin typeface="Consolas"/>
              </a:rPr>
              <a:t>&gt;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(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200" b="1" dirty="0" err="1">
                <a:solidFill>
                  <a:prstClr val="black"/>
                </a:solidFill>
                <a:latin typeface="Consolas"/>
              </a:rPr>
              <a:t>TSource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&gt;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source,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2200" dirty="0" err="1" smtClean="0">
                <a:solidFill>
                  <a:srgbClr val="2B91AF"/>
                </a:solidFill>
                <a:latin typeface="Consolas"/>
              </a:rPr>
              <a:t>Func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200" b="1" dirty="0" err="1" smtClean="0">
                <a:solidFill>
                  <a:prstClr val="black"/>
                </a:solidFill>
                <a:latin typeface="Consolas"/>
              </a:rPr>
              <a:t>TSource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predicate</a:t>
            </a: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2819400" y="3352800"/>
            <a:ext cx="1447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6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LINQ: 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9580"/>
            <a:ext cx="8686800" cy="4525963"/>
          </a:xfrm>
        </p:spPr>
        <p:txBody>
          <a:bodyPr/>
          <a:lstStyle/>
          <a:p>
            <a:r>
              <a:rPr lang="en-US" b="1" dirty="0"/>
              <a:t>t</a:t>
            </a:r>
            <a:r>
              <a:rPr lang="en-US" b="1" dirty="0" smtClean="0"/>
              <a:t>his</a:t>
            </a:r>
            <a:r>
              <a:rPr lang="en-US" dirty="0" smtClean="0"/>
              <a:t>: It’s an extension method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 err="1" smtClean="0"/>
              <a:t>IEnumerable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0" y="4114800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TSource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&gt; Where&lt;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TSource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&gt;(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2200" b="1" dirty="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TSource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source,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2200" dirty="0" err="1" smtClean="0">
                <a:solidFill>
                  <a:srgbClr val="2B91AF"/>
                </a:solidFill>
                <a:latin typeface="Consolas"/>
              </a:rPr>
              <a:t>Func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200" dirty="0" err="1" smtClean="0">
                <a:solidFill>
                  <a:prstClr val="black"/>
                </a:solidFill>
                <a:latin typeface="Consolas"/>
              </a:rPr>
              <a:t>TSource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predicate</a:t>
            </a: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381000" y="3657600"/>
            <a:ext cx="1447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8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LINQ: Where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295400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System.Collections.Generic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System.Linq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2400" dirty="0" smtClean="0">
              <a:solidFill>
                <a:srgbClr val="0000FF"/>
              </a:solidFill>
              <a:latin typeface="Consolas"/>
            </a:endParaRPr>
          </a:p>
          <a:p>
            <a:endParaRPr lang="en-US" sz="2400" dirty="0">
              <a:solidFill>
                <a:srgbClr val="0000FF"/>
              </a:solidFill>
              <a:latin typeface="Consolas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{ 1, -1, 0, 4, -3, 2 };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&gt; query = 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arr.Where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(v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=&gt; v &gt; 0);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positiveArr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arr.ToArray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// contains { 1, 4, 2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}</a:t>
            </a: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2409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295400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System.Collections.Generic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System.Linq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2400" dirty="0" smtClean="0">
              <a:solidFill>
                <a:srgbClr val="0000FF"/>
              </a:solidFill>
              <a:latin typeface="Consolas"/>
            </a:endParaRPr>
          </a:p>
          <a:p>
            <a:endParaRPr lang="en-US" sz="2400" dirty="0">
              <a:solidFill>
                <a:srgbClr val="0000FF"/>
              </a:solidFill>
              <a:latin typeface="Consolas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{ 1, -1, 0, 4, -3, 2 };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&gt; query = 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b="1" dirty="0" err="1" smtClean="0">
                <a:solidFill>
                  <a:prstClr val="black"/>
                </a:solidFill>
                <a:latin typeface="Consolas"/>
              </a:rPr>
              <a:t>arr.Where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(v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=&gt; v &gt; 0);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positiveArr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arr.ToArray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// contains { 1, 4, 2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}</a:t>
            </a: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LINQ: Where</a:t>
            </a:r>
            <a:endParaRPr lang="en-US" dirty="0"/>
          </a:p>
        </p:txBody>
      </p:sp>
      <p:sp>
        <p:nvSpPr>
          <p:cNvPr id="7" name="Up Arrow 6"/>
          <p:cNvSpPr/>
          <p:nvPr/>
        </p:nvSpPr>
        <p:spPr>
          <a:xfrm>
            <a:off x="1295400" y="4231184"/>
            <a:ext cx="1524000" cy="1219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0" y="5715000"/>
            <a:ext cx="9144000" cy="99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Extension methods (like Where, for </a:t>
            </a:r>
            <a:r>
              <a:rPr lang="en-US" dirty="0" err="1" smtClean="0"/>
              <a:t>IEnumerable</a:t>
            </a:r>
            <a:r>
              <a:rPr lang="en-US" dirty="0" smtClean="0"/>
              <a:t>) can be invoked with same syntax as instance methods</a:t>
            </a:r>
          </a:p>
        </p:txBody>
      </p:sp>
    </p:spTree>
    <p:extLst>
      <p:ext uri="{BB962C8B-B14F-4D97-AF65-F5344CB8AC3E}">
        <p14:creationId xmlns:p14="http://schemas.microsoft.com/office/powerpoint/2010/main" val="310044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295400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System.Collections.Generic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latin typeface="Consolas"/>
              </a:rPr>
              <a:t>System.Linq</a:t>
            </a:r>
            <a:r>
              <a:rPr lang="en-US" sz="2400" b="1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2400" b="1" dirty="0" smtClean="0">
              <a:solidFill>
                <a:srgbClr val="0000FF"/>
              </a:solidFill>
              <a:latin typeface="Consolas"/>
            </a:endParaRPr>
          </a:p>
          <a:p>
            <a:endParaRPr lang="en-US" sz="2400" dirty="0">
              <a:solidFill>
                <a:srgbClr val="0000FF"/>
              </a:solidFill>
              <a:latin typeface="Consolas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{ 1, -1, 0, 4, -3, 2 };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&gt; query = 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b="1" dirty="0" err="1" smtClean="0">
                <a:solidFill>
                  <a:prstClr val="black"/>
                </a:solidFill>
                <a:latin typeface="Consolas"/>
              </a:rPr>
              <a:t>arr.Where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(v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=&gt; v &gt; 0);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positiveArr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b="1" dirty="0" err="1">
                <a:solidFill>
                  <a:prstClr val="black"/>
                </a:solidFill>
                <a:latin typeface="Consolas"/>
              </a:rPr>
              <a:t>arr.ToArray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// contains { 1, 4, 2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}</a:t>
            </a: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LINQ: Where</a:t>
            </a:r>
            <a:endParaRPr lang="en-US" dirty="0"/>
          </a:p>
        </p:txBody>
      </p:sp>
      <p:sp>
        <p:nvSpPr>
          <p:cNvPr id="7" name="Up Arrow 6"/>
          <p:cNvSpPr/>
          <p:nvPr/>
        </p:nvSpPr>
        <p:spPr>
          <a:xfrm>
            <a:off x="4343400" y="4572000"/>
            <a:ext cx="1524000" cy="990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0" y="5715000"/>
            <a:ext cx="9144000" cy="990600"/>
          </a:xfrm>
        </p:spPr>
        <p:txBody>
          <a:bodyPr>
            <a:normAutofit lnSpcReduction="10000"/>
          </a:bodyPr>
          <a:lstStyle/>
          <a:p>
            <a:r>
              <a:rPr lang="en-US" b="1" dirty="0" err="1" smtClean="0"/>
              <a:t>ToArray</a:t>
            </a:r>
            <a:r>
              <a:rPr lang="en-US" dirty="0" smtClean="0"/>
              <a:t>, like </a:t>
            </a:r>
            <a:r>
              <a:rPr lang="en-US" b="1" dirty="0" smtClean="0"/>
              <a:t>Where</a:t>
            </a:r>
            <a:r>
              <a:rPr lang="en-US" dirty="0" smtClean="0"/>
              <a:t>, is also an extension method for </a:t>
            </a:r>
            <a:r>
              <a:rPr lang="en-US" dirty="0" err="1" smtClean="0"/>
              <a:t>IEnumerable</a:t>
            </a:r>
            <a:r>
              <a:rPr lang="en-US" dirty="0" smtClean="0"/>
              <a:t>. Both are defined in </a:t>
            </a:r>
            <a:r>
              <a:rPr lang="en-US" b="1" dirty="0" err="1" smtClean="0"/>
              <a:t>System.Linq</a:t>
            </a:r>
            <a:endParaRPr lang="en-US" b="1" dirty="0" smtClean="0"/>
          </a:p>
        </p:txBody>
      </p:sp>
      <p:sp>
        <p:nvSpPr>
          <p:cNvPr id="3" name="Left Arrow 2"/>
          <p:cNvSpPr/>
          <p:nvPr/>
        </p:nvSpPr>
        <p:spPr>
          <a:xfrm>
            <a:off x="3200400" y="1600200"/>
            <a:ext cx="5943600" cy="609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Need this, otherwise Where and </a:t>
            </a:r>
            <a:r>
              <a:rPr lang="en-US" dirty="0" err="1" smtClean="0"/>
              <a:t>ToArray</a:t>
            </a:r>
            <a:r>
              <a:rPr lang="en-US" dirty="0" smtClean="0"/>
              <a:t> won’t be defined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0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35846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System.Collections.Generic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b="1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b="1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>
                <a:latin typeface="Consolas"/>
              </a:rPr>
              <a:t>{ 1, -1, 0, 4, -3, 2 };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positiveList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x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(x &gt; 0)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positiveList.AddLast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(x);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positiveArr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positiveList.ToArray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       //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contains { 1, 4, 2 }</a:t>
            </a: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2" name="Left Arrow 1"/>
          <p:cNvSpPr/>
          <p:nvPr/>
        </p:nvSpPr>
        <p:spPr>
          <a:xfrm>
            <a:off x="6400800" y="1828800"/>
            <a:ext cx="2590800" cy="990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Entry point for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13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LINQ: 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you have an array of product objects, each of which have a name and price.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 want an array of strings, with all the product names. We can use </a:t>
            </a:r>
            <a:r>
              <a:rPr lang="en-US" b="1" dirty="0" smtClean="0"/>
              <a:t>Select</a:t>
            </a:r>
            <a:r>
              <a:rPr lang="en-US" dirty="0" smtClean="0"/>
              <a:t> for this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2690336"/>
            <a:ext cx="4572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Product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name;</a:t>
            </a:r>
          </a:p>
          <a:p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    public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price;</a:t>
            </a: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8893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LINQ: Select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274838"/>
            <a:ext cx="82296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2B91AF"/>
                </a:solidFill>
                <a:latin typeface="Consolas"/>
              </a:rPr>
              <a:t>Product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products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Product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{…};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 err="1" smtClean="0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&gt; query = </a:t>
            </a: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 err="1" smtClean="0">
                <a:solidFill>
                  <a:prstClr val="black"/>
                </a:solidFill>
                <a:latin typeface="Consolas"/>
              </a:rPr>
              <a:t>products.Select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(v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=&gt; v.name);</a:t>
            </a:r>
          </a:p>
          <a:p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productNames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query.ToArray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21430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LINQ: 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2286000"/>
          </a:xfrm>
        </p:spPr>
        <p:txBody>
          <a:bodyPr>
            <a:normAutofit/>
          </a:bodyPr>
          <a:lstStyle/>
          <a:p>
            <a:r>
              <a:rPr lang="en-US" dirty="0" smtClean="0"/>
              <a:t>Argument to Select is a selector function which take one element (a Product instance), and returns something else (which may have a different type, as in this example)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274838"/>
            <a:ext cx="82296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2B91AF"/>
                </a:solidFill>
                <a:latin typeface="Consolas"/>
              </a:rPr>
              <a:t>Product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products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Product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{…};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 err="1" smtClean="0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&gt; query = </a:t>
            </a: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 err="1" smtClean="0">
                <a:solidFill>
                  <a:prstClr val="black"/>
                </a:solidFill>
                <a:latin typeface="Consolas"/>
              </a:rPr>
              <a:t>products.Select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b="1" dirty="0" smtClean="0">
                <a:solidFill>
                  <a:prstClr val="black"/>
                </a:solidFill>
                <a:latin typeface="Consolas"/>
              </a:rPr>
              <a:t>v 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=&gt; v.name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productNames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query.ToArray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</p:txBody>
      </p:sp>
      <p:sp>
        <p:nvSpPr>
          <p:cNvPr id="4" name="Up Arrow 3"/>
          <p:cNvSpPr/>
          <p:nvPr/>
        </p:nvSpPr>
        <p:spPr>
          <a:xfrm>
            <a:off x="3657600" y="3352800"/>
            <a:ext cx="1371600" cy="1066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8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LINQ Syntax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0306" y="1543633"/>
            <a:ext cx="82296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2B91AF"/>
                </a:solidFill>
                <a:latin typeface="Consolas"/>
              </a:rPr>
              <a:t>Product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products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Product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{…};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 err="1" smtClean="0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&gt; query = </a:t>
            </a: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 err="1" smtClean="0">
                <a:solidFill>
                  <a:prstClr val="black"/>
                </a:solidFill>
                <a:latin typeface="Consolas"/>
              </a:rPr>
              <a:t>products.Select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(v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=&gt; v.name);</a:t>
            </a:r>
          </a:p>
          <a:p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productNames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query.ToArray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</p:txBody>
      </p:sp>
      <p:sp>
        <p:nvSpPr>
          <p:cNvPr id="5" name="Down Arrow 4"/>
          <p:cNvSpPr/>
          <p:nvPr/>
        </p:nvSpPr>
        <p:spPr>
          <a:xfrm>
            <a:off x="1725706" y="3124200"/>
            <a:ext cx="56388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Equivalent to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0306" y="4343400"/>
            <a:ext cx="848509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2B91AF"/>
                </a:solidFill>
                <a:latin typeface="Consolas"/>
              </a:rPr>
              <a:t>Product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products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Product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{…};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 err="1" smtClean="0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&gt; query =</a:t>
            </a: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v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products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v.name;</a:t>
            </a:r>
          </a:p>
          <a:p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productNames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query.ToArray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6870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Where and Select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LINQ allows query operators like Where and Select to be combined</a:t>
            </a:r>
          </a:p>
          <a:p>
            <a:r>
              <a:rPr lang="en-US" dirty="0" smtClean="0"/>
              <a:t>For example, what are the names of all products with price less than 4?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4038600"/>
            <a:ext cx="81534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2B91AF"/>
                </a:solidFill>
                <a:latin typeface="Consolas"/>
              </a:rPr>
              <a:t>Product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products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Product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{…};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 err="1" smtClean="0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&gt; query =</a:t>
            </a: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 err="1" smtClean="0">
                <a:solidFill>
                  <a:prstClr val="black"/>
                </a:solidFill>
                <a:latin typeface="Consolas"/>
              </a:rPr>
              <a:t>products.Where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(v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=&gt;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v.price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&lt; 4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         .Select(v =&gt; v.name);</a:t>
            </a:r>
          </a:p>
          <a:p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productNames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query.ToArray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57103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Where and Select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LINQ allows query operators like Where and Select to be combined</a:t>
            </a:r>
          </a:p>
          <a:p>
            <a:r>
              <a:rPr lang="en-US" dirty="0" smtClean="0"/>
              <a:t>For example, what are the names of all products with price less than 4?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4038600"/>
            <a:ext cx="81534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2B91AF"/>
                </a:solidFill>
                <a:latin typeface="Consolas"/>
              </a:rPr>
              <a:t>Product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products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Product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{…};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 err="1" smtClean="0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&gt; query =</a:t>
            </a:r>
          </a:p>
          <a:p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    from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v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products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where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v.price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&lt; 4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v.name;</a:t>
            </a:r>
          </a:p>
          <a:p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productNames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query.ToArray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9686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Known in other languages as “reduce” or “fold”</a:t>
            </a:r>
          </a:p>
          <a:p>
            <a:r>
              <a:rPr lang="en-US" dirty="0" smtClean="0"/>
              <a:t>Begins with a seed value (</a:t>
            </a:r>
            <a:r>
              <a:rPr lang="en-US" dirty="0" err="1" smtClean="0"/>
              <a:t>ie</a:t>
            </a:r>
            <a:r>
              <a:rPr lang="en-US" dirty="0" smtClean="0"/>
              <a:t> first element in the sequence), then applies a function from left to right in the sequence, keeping some running value.</a:t>
            </a:r>
          </a:p>
          <a:p>
            <a:r>
              <a:rPr lang="en-US" dirty="0" smtClean="0"/>
              <a:t>Ex: Finding a sum: keep a running total of the sum so far, initialize it to the leftmost element in the sequence, and for each new element, add it to the running total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48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859"/>
            <a:ext cx="8229600" cy="1143000"/>
          </a:xfrm>
        </p:spPr>
        <p:txBody>
          <a:bodyPr/>
          <a:lstStyle/>
          <a:p>
            <a:r>
              <a:rPr lang="en-US" dirty="0" smtClean="0"/>
              <a:t>Aggregate – Implementing Sum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Ex: Finding a sum: keep a running total of the sum so far, initialize it to the leftmost element in the sequence, and for each new element, add it to the running total</a:t>
            </a:r>
          </a:p>
          <a:p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3047030"/>
            <a:ext cx="91440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fr-FR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fr-FR" sz="2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fr-FR" sz="2200" dirty="0">
                <a:solidFill>
                  <a:prstClr val="black"/>
                </a:solidFill>
                <a:latin typeface="Consolas"/>
              </a:rPr>
              <a:t>[] doubles = { 1.7, 2.3, 1.9, 4.1, 2.9 };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sum = 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doubles.Aggregate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((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runningSum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nextItem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=&gt;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            </a:t>
            </a:r>
            <a:r>
              <a:rPr lang="en-US" sz="2200" dirty="0" err="1" smtClean="0">
                <a:solidFill>
                  <a:prstClr val="black"/>
                </a:solidFill>
                <a:latin typeface="Consolas"/>
              </a:rPr>
              <a:t>runningSum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+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nextItem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008000"/>
                </a:solidFill>
                <a:latin typeface="Consolas"/>
              </a:rPr>
              <a:t>// 12.9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933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12" y="3065774"/>
            <a:ext cx="927398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fr-FR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fr-FR" sz="2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fr-FR" sz="2200" dirty="0">
                <a:solidFill>
                  <a:prstClr val="black"/>
                </a:solidFill>
                <a:latin typeface="Consolas"/>
              </a:rPr>
              <a:t>[] doubles = { 1.7, 2.3, 1.9, 4.1, 2.9 };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product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= 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        </a:t>
            </a:r>
            <a:r>
              <a:rPr lang="en-US" sz="2200" dirty="0" err="1" smtClean="0">
                <a:solidFill>
                  <a:prstClr val="black"/>
                </a:solidFill>
                <a:latin typeface="Consolas"/>
              </a:rPr>
              <a:t>doubles.Aggregate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((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runningProduct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nextItem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) =&gt;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            </a:t>
            </a:r>
            <a:r>
              <a:rPr lang="en-US" sz="2200" dirty="0" err="1" smtClean="0">
                <a:solidFill>
                  <a:prstClr val="black"/>
                </a:solidFill>
                <a:latin typeface="Consolas"/>
              </a:rPr>
              <a:t>runningProduct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*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nextItem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 smtClean="0">
                <a:solidFill>
                  <a:srgbClr val="008000"/>
                </a:solidFill>
                <a:latin typeface="Consolas"/>
              </a:rPr>
              <a:t>        // </a:t>
            </a:r>
            <a:r>
              <a:rPr lang="en-US" sz="2200" dirty="0">
                <a:solidFill>
                  <a:srgbClr val="008000"/>
                </a:solidFill>
                <a:latin typeface="Consolas"/>
              </a:rPr>
              <a:t>88.33081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5859"/>
            <a:ext cx="8229600" cy="1143000"/>
          </a:xfrm>
        </p:spPr>
        <p:txBody>
          <a:bodyPr/>
          <a:lstStyle/>
          <a:p>
            <a:r>
              <a:rPr lang="en-US" dirty="0" smtClean="0"/>
              <a:t>Aggregate – Implementing Product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Ex: Finding a </a:t>
            </a:r>
            <a:r>
              <a:rPr lang="en-US" sz="2800" dirty="0" smtClean="0"/>
              <a:t>product: </a:t>
            </a:r>
            <a:r>
              <a:rPr lang="en-US" sz="2800" dirty="0"/>
              <a:t>keep a running </a:t>
            </a:r>
            <a:r>
              <a:rPr lang="en-US" sz="2800" dirty="0" smtClean="0"/>
              <a:t>product, </a:t>
            </a:r>
            <a:r>
              <a:rPr lang="en-US" sz="2800" dirty="0"/>
              <a:t>initialize it to the leftmost element in the sequence, and for each new element, </a:t>
            </a:r>
            <a:r>
              <a:rPr lang="en-US" sz="2800" dirty="0" smtClean="0"/>
              <a:t>multiply the </a:t>
            </a:r>
            <a:r>
              <a:rPr lang="en-US" sz="2800" dirty="0"/>
              <a:t>running </a:t>
            </a:r>
            <a:r>
              <a:rPr lang="en-US" sz="2800" dirty="0" smtClean="0"/>
              <a:t>product by it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2076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Max, Min, Reverse, </a:t>
            </a:r>
            <a:r>
              <a:rPr lang="en-US" dirty="0" err="1" smtClean="0"/>
              <a:t>OrderBy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See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msdn.microsoft.com/en-us/vcsharp/aa336746</a:t>
            </a:r>
            <a:r>
              <a:rPr lang="en-US" dirty="0" smtClean="0"/>
              <a:t> for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49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35846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System.Collections.Generic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b="1" dirty="0">
                <a:latin typeface="Consolas"/>
              </a:rPr>
              <a:t>{ 1, -1, 0, 4, -3, 2 };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positiveList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x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(x &gt; 0)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positiveList.AddLast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(x);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positiveArr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positiveList.ToArray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// contains { 1, 4, 2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}</a:t>
            </a: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6400800" y="1371600"/>
            <a:ext cx="2743200" cy="10668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Array initialization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6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35846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System.Collections.Generic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>
                <a:latin typeface="Consolas"/>
              </a:rPr>
              <a:t>{ 1, -1, 0, 4, -3, 2 };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positiveList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b="1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4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&gt;()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x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(x &gt; 0)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positiveList.AddLast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(x);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positiveArr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positiveList.ToArray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// contains { 1, 4, 2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}</a:t>
            </a: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2" name="Up Arrow 1"/>
          <p:cNvSpPr/>
          <p:nvPr/>
        </p:nvSpPr>
        <p:spPr>
          <a:xfrm>
            <a:off x="4953000" y="3276600"/>
            <a:ext cx="4038600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Generic class</a:t>
            </a:r>
          </a:p>
        </p:txBody>
      </p:sp>
    </p:spTree>
    <p:extLst>
      <p:ext uri="{BB962C8B-B14F-4D97-AF65-F5344CB8AC3E}">
        <p14:creationId xmlns:p14="http://schemas.microsoft.com/office/powerpoint/2010/main" val="372122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35846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latin typeface="Consolas"/>
              </a:rPr>
              <a:t>System.Collections.Generic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>
                <a:latin typeface="Consolas"/>
              </a:rPr>
              <a:t>{ 1, -1, 0, 4, -3, 2 };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positiveList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b="1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4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&gt;()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x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(x &gt; 0)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positiveList.AddLast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(x);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positiveArr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positiveList.ToArray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        //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contains { 1, 4, 2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}</a:t>
            </a: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2" name="Up Arrow 1"/>
          <p:cNvSpPr/>
          <p:nvPr/>
        </p:nvSpPr>
        <p:spPr>
          <a:xfrm>
            <a:off x="4953000" y="3276600"/>
            <a:ext cx="4038600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Generic class</a:t>
            </a:r>
            <a:endParaRPr lang="en-US" dirty="0"/>
          </a:p>
        </p:txBody>
      </p:sp>
      <p:sp>
        <p:nvSpPr>
          <p:cNvPr id="3" name="Left Arrow 2"/>
          <p:cNvSpPr/>
          <p:nvPr/>
        </p:nvSpPr>
        <p:spPr>
          <a:xfrm>
            <a:off x="5715000" y="-228600"/>
            <a:ext cx="3429000" cy="2286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using statement, saves us the need to type out </a:t>
            </a:r>
            <a:r>
              <a:rPr lang="en-US" b="1" dirty="0" err="1" smtClean="0"/>
              <a:t>System.Collections.Generic</a:t>
            </a:r>
            <a:r>
              <a:rPr lang="en-US" b="1" dirty="0" smtClean="0"/>
              <a:t>.</a:t>
            </a:r>
          </a:p>
          <a:p>
            <a:pPr algn="ctr"/>
            <a:r>
              <a:rPr lang="en-US" b="1" dirty="0" err="1" smtClean="0"/>
              <a:t>LinkedList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0470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35846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System.Collections.Generic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>
                <a:latin typeface="Consolas"/>
              </a:rPr>
              <a:t>{ 1, -1, 0, 4, -3, 2 };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b="1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latin typeface="Consolas"/>
              </a:rPr>
              <a:t>positiveList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x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(x &gt; 0)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positiveList.AddLast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(x);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positiveArr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positiveList.ToArray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        //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contains { 1, 4, 2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}</a:t>
            </a: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-152400" y="2514600"/>
            <a:ext cx="1524000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 is inferred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69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35846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System.Collections.Generic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>
                <a:latin typeface="Consolas"/>
              </a:rPr>
              <a:t>{ 1, -1, 0, 4, -3, 2 };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positiveList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x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(x &gt; 0)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positiveList</a:t>
            </a:r>
            <a:r>
              <a:rPr lang="en-US" sz="2400" b="1" dirty="0" err="1">
                <a:solidFill>
                  <a:prstClr val="black"/>
                </a:solidFill>
                <a:latin typeface="Consolas"/>
              </a:rPr>
              <a:t>.AddLast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(x);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positiveArr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positiveList.ToArray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// contains { 1, 4, 2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}</a:t>
            </a: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2" name="Left Arrow 1"/>
          <p:cNvSpPr/>
          <p:nvPr/>
        </p:nvSpPr>
        <p:spPr>
          <a:xfrm>
            <a:off x="6934200" y="3810000"/>
            <a:ext cx="2209800" cy="1600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Instance method (defined in the </a:t>
            </a:r>
            <a:r>
              <a:rPr lang="en-US" dirty="0" err="1" smtClean="0"/>
              <a:t>LinkedList</a:t>
            </a:r>
            <a:r>
              <a:rPr lang="en-US" dirty="0" smtClean="0"/>
              <a:t> class)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01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3232</Words>
  <Application>Microsoft Office PowerPoint</Application>
  <PresentationFormat>On-screen Show (4:3)</PresentationFormat>
  <Paragraphs>514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IAP C# 2011 Lecture 2: Delegates, Lambdas, LINQ</vt:lpstr>
      <vt:lpstr>Two ways of thinking about operations on collections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Two ways of thinking about operations on collections</vt:lpstr>
      <vt:lpstr>LINQ</vt:lpstr>
      <vt:lpstr>Delegates</vt:lpstr>
      <vt:lpstr>Delegates</vt:lpstr>
      <vt:lpstr>Delegates</vt:lpstr>
      <vt:lpstr>Delegates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System.Func delegate</vt:lpstr>
      <vt:lpstr>The System.Func delegate</vt:lpstr>
      <vt:lpstr>The System.Func delegate</vt:lpstr>
      <vt:lpstr>PowerPoint Presentation</vt:lpstr>
      <vt:lpstr>Lambdas</vt:lpstr>
      <vt:lpstr>PowerPoint Presentation</vt:lpstr>
      <vt:lpstr>PowerPoint Presentation</vt:lpstr>
      <vt:lpstr>Returning to LINQ</vt:lpstr>
      <vt:lpstr>LINQ: Where</vt:lpstr>
      <vt:lpstr>LINQ: Where</vt:lpstr>
      <vt:lpstr>LINQ: Where</vt:lpstr>
      <vt:lpstr>LINQ: Where</vt:lpstr>
      <vt:lpstr>LINQ: Where</vt:lpstr>
      <vt:lpstr>LINQ: Where</vt:lpstr>
      <vt:lpstr>LINQ: Where</vt:lpstr>
      <vt:lpstr>LINQ: Select</vt:lpstr>
      <vt:lpstr>LINQ: Select</vt:lpstr>
      <vt:lpstr>LINQ: Select</vt:lpstr>
      <vt:lpstr>Alternative LINQ Syntax</vt:lpstr>
      <vt:lpstr>Using Where and Select Together</vt:lpstr>
      <vt:lpstr>Using Where and Select Together</vt:lpstr>
      <vt:lpstr>Aggregate</vt:lpstr>
      <vt:lpstr>Aggregate – Implementing Sum</vt:lpstr>
      <vt:lpstr>Aggregate – Implementing Product</vt:lpstr>
      <vt:lpstr>More Operators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IAP C# 2011 Lecture 2: LINQ and Concurrency</dc:title>
  <dc:creator>Geza Kovacs</dc:creator>
  <cp:lastModifiedBy>Geza Kovacs</cp:lastModifiedBy>
  <cp:revision>303</cp:revision>
  <dcterms:created xsi:type="dcterms:W3CDTF">2011-01-08T03:02:33Z</dcterms:created>
  <dcterms:modified xsi:type="dcterms:W3CDTF">2011-01-11T22:36:49Z</dcterms:modified>
</cp:coreProperties>
</file>