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  <p:sldId id="268" r:id="rId14"/>
    <p:sldId id="272" r:id="rId15"/>
    <p:sldId id="273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3" r:id="rId24"/>
    <p:sldId id="298" r:id="rId25"/>
    <p:sldId id="286" r:id="rId26"/>
    <p:sldId id="300" r:id="rId27"/>
    <p:sldId id="299" r:id="rId28"/>
    <p:sldId id="287" r:id="rId29"/>
    <p:sldId id="289" r:id="rId30"/>
    <p:sldId id="288" r:id="rId31"/>
    <p:sldId id="291" r:id="rId32"/>
    <p:sldId id="294" r:id="rId33"/>
    <p:sldId id="293" r:id="rId34"/>
    <p:sldId id="295" r:id="rId35"/>
    <p:sldId id="297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5" r:id="rId58"/>
    <p:sldId id="327" r:id="rId59"/>
    <p:sldId id="337" r:id="rId60"/>
    <p:sldId id="338" r:id="rId61"/>
    <p:sldId id="334" r:id="rId62"/>
    <p:sldId id="333" r:id="rId63"/>
    <p:sldId id="341" r:id="rId64"/>
    <p:sldId id="329" r:id="rId65"/>
    <p:sldId id="330" r:id="rId66"/>
    <p:sldId id="331" r:id="rId67"/>
    <p:sldId id="335" r:id="rId68"/>
    <p:sldId id="324" r:id="rId69"/>
    <p:sldId id="332" r:id="rId70"/>
    <p:sldId id="340" r:id="rId71"/>
    <p:sldId id="33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DAA3-C1EB-4651-B685-018E5DC71BB1}" type="datetimeFigureOut">
              <a:rPr lang="en-US" smtClean="0"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DA59-C0BB-4EFA-BB21-289E964B9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kvm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Interoperability between C# and </a:t>
            </a:r>
            <a:r>
              <a:rPr lang="en-US" dirty="0" err="1" smtClean="0"/>
              <a:t>and</a:t>
            </a:r>
            <a:r>
              <a:rPr lang="en-US" dirty="0" smtClean="0"/>
              <a:t> other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984" y="217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454184" y="764177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1784" y="129757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257485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EntryPoint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/>
              </a:rPr>
              <a:t>GetVersion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0xFF00) &gt;&gt;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105400" y="2362200"/>
            <a:ext cx="36576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importing a function under a different name, use </a:t>
            </a:r>
            <a:r>
              <a:rPr lang="en-US" dirty="0" err="1" smtClean="0"/>
              <a:t>EntryPoint</a:t>
            </a:r>
            <a:r>
              <a:rPr lang="en-US" dirty="0" smtClean="0"/>
              <a:t> to specify the original function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1000" y="1859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748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.OSVersion.Version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winver.Major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winver.Minor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For many APIs in Win32 like </a:t>
            </a:r>
            <a:r>
              <a:rPr lang="en-US" dirty="0" err="1" smtClean="0"/>
              <a:t>GetVersion</a:t>
            </a:r>
            <a:r>
              <a:rPr lang="en-US" dirty="0" smtClean="0"/>
              <a:t>(), .NET already provides a wrapper for you (for these you don’t need to use P/Invoke)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Calling convention: convention for passing arguments to functions, and cleaning up the stack after the function has exited</a:t>
            </a:r>
          </a:p>
          <a:p>
            <a:r>
              <a:rPr lang="en-US" dirty="0" smtClean="0"/>
              <a:t>Libraries part of the Win32 API use the </a:t>
            </a:r>
            <a:r>
              <a:rPr lang="en-US" b="1" dirty="0" err="1" smtClean="0"/>
              <a:t>stdcall</a:t>
            </a:r>
            <a:r>
              <a:rPr lang="en-US" dirty="0" smtClean="0"/>
              <a:t> calling convention</a:t>
            </a:r>
          </a:p>
          <a:p>
            <a:endParaRPr lang="en-US" dirty="0" smtClean="0"/>
          </a:p>
          <a:p>
            <a:r>
              <a:rPr lang="en-US" dirty="0" smtClean="0"/>
              <a:t>Most other libraries and C compilers, however,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2672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b="1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82935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smtClean="0"/>
              <a:t>__</a:t>
            </a:r>
            <a:r>
              <a:rPr lang="en-US" sz="2200" b="1" dirty="0" err="1" smtClean="0"/>
              <a:t>cdecl</a:t>
            </a:r>
            <a:r>
              <a:rPr lang="en-US" sz="2200" dirty="0" smtClean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6082934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 smtClean="0"/>
              <a:t>someFunction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8" name="Right Arrow 7"/>
          <p:cNvSpPr/>
          <p:nvPr/>
        </p:nvSpPr>
        <p:spPr>
          <a:xfrm>
            <a:off x="4267200" y="5867400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8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convention can be specified using the </a:t>
            </a:r>
            <a:r>
              <a:rPr lang="en-US" dirty="0" err="1" smtClean="0"/>
              <a:t>CallingConvention</a:t>
            </a:r>
            <a:r>
              <a:rPr lang="en-US" dirty="0" smtClean="0"/>
              <a:t> named argument</a:t>
            </a:r>
          </a:p>
          <a:p>
            <a:pPr lvl="1"/>
            <a:r>
              <a:rPr lang="en-US" dirty="0" smtClean="0"/>
              <a:t>If not specified, P/Invoke defaults to </a:t>
            </a:r>
            <a:r>
              <a:rPr lang="en-US" dirty="0" err="1" smtClean="0"/>
              <a:t>stdcall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350902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763869"/>
            <a:ext cx="929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.StdCall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38400" y="4038600"/>
            <a:ext cx="3505200" cy="64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0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When using functions outside the Win32 API (ex: </a:t>
            </a:r>
            <a:r>
              <a:rPr lang="en-US" dirty="0" err="1" smtClean="0"/>
              <a:t>sqrt</a:t>
            </a:r>
            <a:r>
              <a:rPr lang="en-US" dirty="0" smtClean="0"/>
              <a:t> from the C standard library),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should be specified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16002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2659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1468624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308463" y="3810000"/>
            <a:ext cx="3415937" cy="7883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standard library is implemented in msvcrt.dll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381000" y="26670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When using functions outside the Win32 API (ex: </a:t>
            </a:r>
            <a:r>
              <a:rPr lang="en-US" dirty="0" err="1" smtClean="0"/>
              <a:t>sqrt</a:t>
            </a:r>
            <a:r>
              <a:rPr lang="en-US" dirty="0" smtClean="0"/>
              <a:t> from the C standard library),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should be specified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53000" y="16002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02659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math.h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24200" y="1468624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3949" y="2963882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sqrtOfNine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(9.0);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sqrtOfNine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81000" y="26670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C and C++ compilers also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for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" y="18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fib.c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fib.h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(n == 0 || n == 1)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fib(n-1) + fib(n-2);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" y="1066800"/>
            <a:ext cx="9159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fib.h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__declspec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)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n);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724400" y="1676400"/>
            <a:ext cx="14478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1676400"/>
            <a:ext cx="2286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ibonacci.dll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15240" y="4800600"/>
            <a:ext cx="104546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nsolas"/>
              </a:rPr>
              <a:t>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"fibonacci.dll"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b="1" dirty="0" err="1" smtClean="0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b="1" dirty="0" err="1" smtClean="0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n);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-381000" y="3764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4525963"/>
          </a:xfrm>
        </p:spPr>
        <p:txBody>
          <a:bodyPr/>
          <a:lstStyle/>
          <a:p>
            <a:r>
              <a:rPr lang="en-US" dirty="0" smtClean="0"/>
              <a:t>C and C++ compilers also default to the </a:t>
            </a:r>
            <a:r>
              <a:rPr lang="en-US" b="1" dirty="0" err="1" smtClean="0"/>
              <a:t>cdecl</a:t>
            </a:r>
            <a:r>
              <a:rPr lang="en-US" dirty="0" smtClean="0"/>
              <a:t> calling convention for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51" y="18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fib.c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fib.h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(n == 0 || n == 1)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fib(n-1) + fib(n-2);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" y="1066800"/>
            <a:ext cx="9159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fib.h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sv-SE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__declspec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dllexport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)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n);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724400" y="1676400"/>
            <a:ext cx="1447800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48400" y="1676400"/>
            <a:ext cx="2286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ibonacci.dll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41366" y="3860125"/>
            <a:ext cx="1045463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"fibonacci.dll"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b="1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b="1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fib(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(fib(8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81000" y="3764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5" name="Left Arrow 4"/>
          <p:cNvSpPr/>
          <p:nvPr/>
        </p:nvSpPr>
        <p:spPr>
          <a:xfrm>
            <a:off x="2819400" y="49530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 is a pointer to an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5" name="Left Arrow 4"/>
          <p:cNvSpPr/>
          <p:nvPr/>
        </p:nvSpPr>
        <p:spPr>
          <a:xfrm>
            <a:off x="2819400" y="5334000"/>
            <a:ext cx="6324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Determines x’s location in memory (address), makes p point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</a:t>
            </a:r>
            <a:r>
              <a:rPr lang="en-US" dirty="0" err="1" smtClean="0"/>
              <a:t>vs</a:t>
            </a:r>
            <a:r>
              <a:rPr lang="en-US" dirty="0" smtClean="0"/>
              <a:t> Unmanaged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you write in C# (or VB.NET, or F#, </a:t>
            </a:r>
            <a:r>
              <a:rPr lang="en-US" dirty="0" err="1" smtClean="0"/>
              <a:t>etc</a:t>
            </a:r>
            <a:r>
              <a:rPr lang="en-US" dirty="0" smtClean="0"/>
              <a:t>) is compiled into Common Intermediate Language (CIL) </a:t>
            </a:r>
            <a:r>
              <a:rPr lang="en-US" dirty="0" err="1" smtClean="0"/>
              <a:t>bytecode</a:t>
            </a:r>
            <a:r>
              <a:rPr lang="en-US" dirty="0" smtClean="0"/>
              <a:t>, which runs on the .NET framework (</a:t>
            </a:r>
            <a:r>
              <a:rPr lang="en-US" b="1" dirty="0" smtClean="0"/>
              <a:t>managed 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you write in C or C++ is compiled into machine code which runs directly on the machine (</a:t>
            </a:r>
            <a:r>
              <a:rPr lang="en-US" b="1" dirty="0" smtClean="0"/>
              <a:t>unmanaged code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 variable that refers to some location in memory</a:t>
            </a:r>
          </a:p>
          <a:p>
            <a:r>
              <a:rPr lang="en-US" dirty="0" smtClean="0"/>
              <a:t>Frequently used in C and C++, exists in C# mostly for interoperability purposes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648200"/>
            <a:ext cx="6324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p = &amp;x;</a:t>
            </a:r>
          </a:p>
          <a:p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(*p);</a:t>
            </a:r>
            <a:endParaRPr lang="en-US" sz="2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05200" y="6238441"/>
            <a:ext cx="2438400" cy="610850"/>
          </a:xfrm>
          <a:prstGeom prst="wedgeRoundRectCallout">
            <a:avLst>
              <a:gd name="adj1" fmla="val -21904"/>
              <a:gd name="adj2" fmla="val -85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ererences</a:t>
            </a:r>
            <a:r>
              <a:rPr lang="en-US" dirty="0" smtClean="0"/>
              <a:t> p (reads memory p points 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36503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(*p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438400" y="4359418"/>
            <a:ext cx="838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905000" y="3657600"/>
            <a:ext cx="685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Any location where pointers are used must be marked with the </a:t>
            </a:r>
            <a:r>
              <a:rPr lang="en-US" b="1" dirty="0" smtClean="0"/>
              <a:t>unsafe</a:t>
            </a:r>
            <a:r>
              <a:rPr lang="en-US" dirty="0"/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 = &amp;x;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(*p);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71600" y="3124200"/>
            <a:ext cx="685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be passed to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swap(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= *y;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*y = *x;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*x = 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 = 7;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swap(&amp;q, &amp;r);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(q);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7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41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438400" y="1295400"/>
            <a:ext cx="3810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is a </a:t>
            </a:r>
            <a:r>
              <a:rPr lang="en-US" dirty="0" err="1" smtClean="0"/>
              <a:t>struct</a:t>
            </a:r>
            <a:r>
              <a:rPr lang="en-US" dirty="0" smtClean="0"/>
              <a:t> (value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(*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).x = 3;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(*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).y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414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value types (like </a:t>
            </a:r>
            <a:r>
              <a:rPr lang="en-US" dirty="0" err="1" smtClean="0"/>
              <a:t>structs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-&gt;x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-&gt;y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5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2895600" y="4267200"/>
            <a:ext cx="6248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-&gt;x is a shorthand for (*</a:t>
            </a:r>
            <a:r>
              <a:rPr lang="en-US" dirty="0" err="1" smtClean="0"/>
              <a:t>ptr</a:t>
            </a:r>
            <a:r>
              <a:rPr lang="en-US" dirty="0" smtClean="0"/>
              <a:t>).x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Pointers cannot refer to reference types (like classes)</a:t>
            </a:r>
          </a:p>
          <a:p>
            <a:pPr lvl="1"/>
            <a:r>
              <a:rPr lang="en-US" sz="2200" dirty="0" smtClean="0"/>
              <a:t>Because the garbage collector might move class instances around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lass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// NOT ALLOWED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2438400" y="1295400"/>
            <a:ext cx="3810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is a class (reference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9" y="0"/>
            <a:ext cx="8229600" cy="2209800"/>
          </a:xfrm>
        </p:spPr>
        <p:txBody>
          <a:bodyPr/>
          <a:lstStyle/>
          <a:p>
            <a:r>
              <a:rPr lang="en-US" dirty="0" smtClean="0"/>
              <a:t>Pointers can refer to fields in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Point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851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interface that 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0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If referring to a field in a class, use </a:t>
            </a:r>
            <a:r>
              <a:rPr lang="en-US" sz="2200" b="1" dirty="0" smtClean="0"/>
              <a:t>fixed</a:t>
            </a:r>
            <a:r>
              <a:rPr lang="en-US" sz="2200" dirty="0" smtClean="0"/>
              <a:t> to ensure the class instance doesn’t get moved by the garbage collector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xPtr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00600" y="4038600"/>
            <a:ext cx="43434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 collector not allowed to move p while code in fixed block 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3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using pointers to elements of an array, also need to use </a:t>
            </a:r>
            <a:r>
              <a:rPr lang="en-US" sz="2600" b="1" dirty="0" smtClean="0"/>
              <a:t>fixed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00600" y="26670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p: pointer to first array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2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If using pointers to elements of an array, also need to use </a:t>
            </a:r>
            <a:r>
              <a:rPr lang="en-US" sz="2600" b="1" dirty="0" smtClean="0"/>
              <a:t>fixed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2971800" y="3200400"/>
            <a:ext cx="4343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0 set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429000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1 set to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*(p + 2) = 8;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746078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2 set to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96400" cy="2209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Pointer arithmetic is allowed in C#</a:t>
            </a:r>
            <a:endParaRPr lang="en-US" sz="2200" b="1" dirty="0" smtClean="0"/>
          </a:p>
          <a:p>
            <a:pPr lvl="1"/>
            <a:r>
              <a:rPr lang="en-US" sz="2200" dirty="0" smtClean="0"/>
              <a:t>Indexing syntax can also be used: p[i] is equivalent to *(</a:t>
            </a:r>
            <a:r>
              <a:rPr lang="en-US" sz="2200" dirty="0" err="1" smtClean="0"/>
              <a:t>p+i</a:t>
            </a:r>
            <a:r>
              <a:rPr lang="en-US" sz="2200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812" y="762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*p = 5;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*(p + 1) = 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p[2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= 8;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810000" y="3746078"/>
            <a:ext cx="5334000" cy="5211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 at index 2 set to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8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9053"/>
            <a:ext cx="83058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average.c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average.h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= 0.0;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i = 0; i &lt; length; ++i)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total += list[i];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/ length;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7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7800" y="762000"/>
            <a:ext cx="1600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1436367"/>
            <a:ext cx="2057400" cy="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verage.dll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59069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"average.dll"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list,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381000" y="3276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79053"/>
            <a:ext cx="83058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average.c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average.h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= 0.0;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i = 0; i &lt; length; ++i)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total += list[i];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total / length;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37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average.h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*list,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57800" y="762000"/>
            <a:ext cx="1600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34200" y="1436367"/>
            <a:ext cx="2057400" cy="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verage.dll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394770"/>
            <a:ext cx="91440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"average.dll"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* list,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length);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 2,4,6,8,9,4,6,6,8,6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[0])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average(p,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arr.Length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       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81000" y="3276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C-style string: character array terminated by 0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uts: part of the C standard library, prints a C-style string</a:t>
            </a:r>
          </a:p>
          <a:p>
            <a:r>
              <a:rPr lang="en-US" sz="2800" dirty="0" smtClean="0"/>
              <a:t>Note: char in C is 1 byte, char in C# is 2 bytes. Use C# </a:t>
            </a:r>
            <a:r>
              <a:rPr lang="en-US" sz="2800" dirty="0" err="1" smtClean="0"/>
              <a:t>sbyte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/>
              <a:t> </a:t>
            </a:r>
            <a:r>
              <a:rPr lang="en-US" sz="2800" dirty="0" smtClean="0"/>
              <a:t>instead.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stdio.h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26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)]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81000" y="27432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8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C-style string: character array terminated by 0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uts: part of the C standard library, prints a C-style string</a:t>
            </a:r>
          </a:p>
          <a:p>
            <a:r>
              <a:rPr lang="en-US" sz="2800" dirty="0" smtClean="0"/>
              <a:t>Note: char in C is 1 byte, char in C# is 2 bytes. Use C# </a:t>
            </a:r>
            <a:r>
              <a:rPr lang="en-US" sz="2800" dirty="0" err="1" smtClean="0"/>
              <a:t>sbyte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/>
              <a:t> </a:t>
            </a:r>
            <a:r>
              <a:rPr lang="en-US" sz="2800" dirty="0" smtClean="0"/>
              <a:t>instead.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1981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/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  <a:latin typeface="Consolas"/>
              </a:rPr>
              <a:t>stdio.h</a:t>
            </a:r>
            <a:endParaRPr lang="en-US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cdecl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-25400" y="3048000"/>
            <a:ext cx="9474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 smtClean="0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"msvcrt.dll"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puts(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str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[] {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'h'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'i'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'!'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, 0};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5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[0])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 puts(p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27432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interface that 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1219200" y="4953000"/>
            <a:ext cx="37338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4864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</a:t>
            </a:r>
            <a:r>
              <a:rPr lang="en-US" sz="2200" dirty="0" smtClean="0"/>
              <a:t>nsigned </a:t>
            </a:r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73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"/>
            <a:ext cx="8686800" cy="121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GetUserName</a:t>
            </a:r>
            <a:r>
              <a:rPr lang="en-US" dirty="0" smtClean="0"/>
              <a:t>(): Win32 API function that writes the username into the given character buffer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68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BOOL WINAPI </a:t>
            </a:r>
            <a:r>
              <a:rPr lang="en-US" sz="2000" dirty="0" err="1" smtClean="0"/>
              <a:t>GetUserName</a:t>
            </a:r>
            <a:r>
              <a:rPr lang="en-US" sz="2000" dirty="0" smtClean="0"/>
              <a:t>(LPTSTR </a:t>
            </a:r>
            <a:r>
              <a:rPr lang="en-US" sz="2000" dirty="0" err="1" smtClean="0"/>
              <a:t>lpBuffer</a:t>
            </a:r>
            <a:r>
              <a:rPr lang="en-US" sz="2000" dirty="0" smtClean="0"/>
              <a:t>, LPDWORD </a:t>
            </a:r>
            <a:r>
              <a:rPr lang="en-US" sz="2000" dirty="0" err="1" smtClean="0"/>
              <a:t>lpnSize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1600200" y="1466910"/>
            <a:ext cx="5181600" cy="43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quivalent 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0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95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"advapi32.dll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81000" y="24384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5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"/>
            <a:ext cx="8686800" cy="1219200"/>
          </a:xfrm>
        </p:spPr>
        <p:txBody>
          <a:bodyPr/>
          <a:lstStyle/>
          <a:p>
            <a:r>
              <a:rPr lang="en-US" dirty="0" err="1" smtClean="0"/>
              <a:t>GetUserName</a:t>
            </a:r>
            <a:r>
              <a:rPr lang="en-US" dirty="0" smtClean="0"/>
              <a:t>(): Win32 API function that writes the username into the given character buffer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668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BOOL WINAPI </a:t>
            </a:r>
            <a:r>
              <a:rPr lang="en-US" sz="2000" dirty="0" err="1" smtClean="0"/>
              <a:t>GetUserName</a:t>
            </a:r>
            <a:r>
              <a:rPr lang="en-US" sz="2000" dirty="0" smtClean="0"/>
              <a:t>(LPTSTR </a:t>
            </a:r>
            <a:r>
              <a:rPr lang="en-US" sz="2000" dirty="0" err="1" smtClean="0"/>
              <a:t>lpBuffer</a:t>
            </a:r>
            <a:r>
              <a:rPr lang="en-US" sz="2000" dirty="0" smtClean="0"/>
              <a:t>, LPDWORD </a:t>
            </a:r>
            <a:r>
              <a:rPr lang="en-US" sz="2000" dirty="0" err="1" smtClean="0"/>
              <a:t>lpnSize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1600200" y="1466910"/>
            <a:ext cx="5181600" cy="43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quivalent 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0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stdcall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buffer,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00" y="2579906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unsafe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"advapi32.dll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buffer,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bufferSize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[1024];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 1024;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fixed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sbyte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* p =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GetUserName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&amp;size);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name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(name);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81000" y="24384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 Point 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7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b="1" dirty="0">
                <a:solidFill>
                  <a:prstClr val="black"/>
                </a:solidFill>
                <a:latin typeface="Consolas"/>
              </a:rPr>
              <a:t>x, y</a:t>
            </a:r>
            <a:r>
              <a:rPr lang="en-US" sz="1700" b="1" dirty="0" smtClean="0">
                <a:solidFill>
                  <a:prstClr val="black"/>
                </a:solidFill>
                <a:latin typeface="Consolas"/>
              </a:rPr>
              <a:t>; };</a:t>
            </a:r>
            <a:endParaRPr lang="en-US" sz="17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900" y="3657600"/>
            <a:ext cx="8686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Can also pass custom C and C++ </a:t>
            </a:r>
            <a:r>
              <a:rPr lang="en-US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, class) using P/Invoke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505200" y="228600"/>
            <a:ext cx="33274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in C, with fields x and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Point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x, 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00" y="306151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x, y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"point.dll"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a;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4;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7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9;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(a, b);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962400" y="3657600"/>
            <a:ext cx="5181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define a C# </a:t>
            </a:r>
            <a:r>
              <a:rPr lang="en-US" dirty="0" err="1" smtClean="0"/>
              <a:t>struct</a:t>
            </a:r>
            <a:r>
              <a:rPr lang="en-US" dirty="0" smtClean="0"/>
              <a:t> with same fields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81000" y="3023414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400" y="0"/>
            <a:ext cx="91694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700" dirty="0" err="1">
                <a:solidFill>
                  <a:srgbClr val="008000"/>
                </a:solidFill>
                <a:latin typeface="Consolas"/>
              </a:rPr>
              <a:t>point.h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b="1" dirty="0">
                <a:solidFill>
                  <a:srgbClr val="0000FF"/>
                </a:solidFill>
                <a:latin typeface="Consolas"/>
              </a:rPr>
              <a:t>c</a:t>
            </a:r>
            <a:r>
              <a:rPr lang="en-US" sz="1700" b="1" dirty="0" smtClean="0">
                <a:solidFill>
                  <a:srgbClr val="0000FF"/>
                </a:solidFill>
                <a:latin typeface="Consolas"/>
              </a:rPr>
              <a:t>lass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Point { </a:t>
            </a:r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7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y; };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__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declspec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dllexport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838200"/>
            <a:ext cx="6858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Consolas"/>
              </a:rPr>
              <a:t>// point.cpp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point.h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Point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(Point a, Point b)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Point c;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c.x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c.y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95800" y="1295400"/>
            <a:ext cx="1524000" cy="152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to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2286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point.dll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00" y="3061514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x, y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"point.dll"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CallingConvention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CallingConvention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.Cdecl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a;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4;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7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b.x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9;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(a, b);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962400" y="3657600"/>
            <a:ext cx="5181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C++ classes as C# </a:t>
            </a:r>
            <a:r>
              <a:rPr lang="en-US" dirty="0" err="1" smtClean="0"/>
              <a:t>structs</a:t>
            </a:r>
            <a:r>
              <a:rPr lang="en-US" dirty="0" smtClean="0"/>
              <a:t>, not classes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127500" y="228600"/>
            <a:ext cx="5181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class in C++, with fields x and 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81000" y="3023414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Often, want to use both libraries written in both managed (C#, VB.NET, F#) and unmanaged code (C, C++)</a:t>
            </a:r>
          </a:p>
          <a:p>
            <a:r>
              <a:rPr lang="en-US" dirty="0" smtClean="0"/>
              <a:t>P/Invoke with C# is suboptimal – requires rewriting each signature for each unmanaged function, and rewriting all fields in each unmanaged type</a:t>
            </a:r>
          </a:p>
          <a:p>
            <a:r>
              <a:rPr lang="en-US" dirty="0" smtClean="0"/>
              <a:t>Solution: use C++ with a set of extensions allowing managed code to be invoked (C++/CLI)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6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Hello World in C# </a:t>
            </a:r>
            <a:r>
              <a:rPr lang="en-US" dirty="0" err="1" smtClean="0"/>
              <a:t>vs</a:t>
            </a:r>
            <a:r>
              <a:rPr lang="en-US" dirty="0" smtClean="0"/>
              <a:t> 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1143000"/>
          </a:xfrm>
        </p:spPr>
        <p:txBody>
          <a:bodyPr/>
          <a:lstStyle/>
          <a:p>
            <a:r>
              <a:rPr lang="en-US" dirty="0" smtClean="0"/>
              <a:t>In C#, everything must be in a class. In C++/CLI, functions outside classes are also allowed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5146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48006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953000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09800" y="6477000"/>
            <a:ext cx="2895600" cy="381000"/>
          </a:xfrm>
          <a:prstGeom prst="wedgeRoundRectCallout">
            <a:avLst>
              <a:gd name="adj1" fmla="val -30952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methods called with 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92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819400" y="3441680"/>
            <a:ext cx="4267200" cy="368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are listed within the C++/CLI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8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791200" y="4038600"/>
            <a:ext cx="3352800" cy="882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Namespace contents accessed via ::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0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752600" y="4648200"/>
            <a:ext cx="3200400" cy="381000"/>
          </a:xfrm>
          <a:prstGeom prst="wedgeRoundRectCallout">
            <a:avLst>
              <a:gd name="adj1" fmla="val -20833"/>
              <a:gd name="adj2" fmla="val 8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 is pointer to managed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Win32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unmanaged (written in C) interface that allows your program to interact with Windows system services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GetVersion</a:t>
            </a:r>
            <a:r>
              <a:rPr lang="en-US" dirty="0" smtClean="0"/>
              <a:t>() function in the Win32 API determines the version of Windows: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191000"/>
            <a:ext cx="377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// from </a:t>
            </a:r>
            <a:r>
              <a:rPr lang="en-US" sz="2200" dirty="0" err="1" smtClean="0">
                <a:solidFill>
                  <a:srgbClr val="00B050"/>
                </a:solidFill>
              </a:rPr>
              <a:t>windows.h</a:t>
            </a:r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DWORD WINAPI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1219200" y="4953000"/>
            <a:ext cx="37338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5486400"/>
            <a:ext cx="514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</a:t>
            </a:r>
            <a:r>
              <a:rPr lang="en-US" sz="2200" dirty="0" smtClean="0"/>
              <a:t>nsigned </a:t>
            </a:r>
            <a:r>
              <a:rPr lang="en-US" sz="2200" dirty="0" err="1" smtClean="0"/>
              <a:t>int</a:t>
            </a:r>
            <a:r>
              <a:rPr lang="en-US" sz="2200" dirty="0" smtClean="0"/>
              <a:t> __</a:t>
            </a:r>
            <a:r>
              <a:rPr lang="en-US" sz="2200" dirty="0" err="1" smtClean="0"/>
              <a:t>stdcall</a:t>
            </a:r>
            <a:r>
              <a:rPr lang="en-US" sz="2200" dirty="0" smtClean="0"/>
              <a:t> </a:t>
            </a:r>
            <a:r>
              <a:rPr lang="en-US" sz="2200" dirty="0" err="1" smtClean="0"/>
              <a:t>GetVersion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743200" y="5993487"/>
            <a:ext cx="2362200" cy="864513"/>
          </a:xfrm>
          <a:prstGeom prst="wedgeRoundRectCallout">
            <a:avLst>
              <a:gd name="adj1" fmla="val -27469"/>
              <a:gd name="adj2" fmla="val -68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stdcall</a:t>
            </a:r>
            <a:r>
              <a:rPr lang="en-US" dirty="0"/>
              <a:t> </a:t>
            </a:r>
            <a:r>
              <a:rPr lang="en-US" dirty="0" smtClean="0"/>
              <a:t>calling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057400" y="4648200"/>
            <a:ext cx="6096000" cy="381000"/>
          </a:xfrm>
          <a:prstGeom prst="wedgeRoundRectCallout">
            <a:avLst>
              <a:gd name="adj1" fmla="val -20833"/>
              <a:gd name="adj2" fmla="val 89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cnew</a:t>
            </a:r>
            <a:r>
              <a:rPr lang="en-US" dirty="0" smtClean="0"/>
              <a:t> used to allocate managed (garbage-collected)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91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41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^list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list-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7620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list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10; ++i)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list.AddLast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list)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3581400" y="5638800"/>
            <a:ext cx="4191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 used to invoke instance methods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962400" y="6172200"/>
            <a:ext cx="4191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:: used to invoke static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8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Access modifier in C++/CLI is denoted using </a:t>
            </a:r>
            <a:r>
              <a:rPr lang="en-US" b="1" dirty="0" smtClean="0"/>
              <a:t>public:</a:t>
            </a:r>
            <a:r>
              <a:rPr lang="en-US" dirty="0" smtClean="0"/>
              <a:t> (or </a:t>
            </a:r>
            <a:r>
              <a:rPr lang="en-US" b="1" dirty="0" smtClean="0"/>
              <a:t>private: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); applies to all following fields and methods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066800" y="38862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2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ref class</a:t>
            </a:r>
            <a:r>
              <a:rPr lang="en-US" dirty="0" smtClean="0"/>
              <a:t> is a reference type; corresponds to “class”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private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019300" y="36576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45631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117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Point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ref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is also a reference type; also corresponds to “class”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public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362200" y="3657600"/>
            <a:ext cx="22479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9944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 </a:t>
                      </a:r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07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alue 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alue class</a:t>
            </a:r>
            <a:r>
              <a:rPr lang="en-US" dirty="0" smtClean="0"/>
              <a:t> is a value type; corresponds to “</a:t>
            </a:r>
            <a:r>
              <a:rPr lang="en-US" dirty="0" err="1" smtClean="0"/>
              <a:t>struct</a:t>
            </a:r>
            <a:r>
              <a:rPr lang="en-US" dirty="0" smtClean="0"/>
              <a:t>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private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019300" y="3657600"/>
            <a:ext cx="2590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58232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r>
                        <a:rPr lang="en-US" b="1" baseline="0" dirty="0" smtClean="0"/>
                        <a:t>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78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v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alue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&gt;x = x;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this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&gt;y = y;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Point(3,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s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truct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fr-F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 y)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(3, 7);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181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alue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dirty="0" smtClean="0"/>
              <a:t>is a value type; corresponds to “</a:t>
            </a:r>
            <a:r>
              <a:rPr lang="en-US" dirty="0" err="1" smtClean="0"/>
              <a:t>struct</a:t>
            </a:r>
            <a:r>
              <a:rPr lang="en-US" dirty="0" smtClean="0"/>
              <a:t>” in C#</a:t>
            </a:r>
          </a:p>
          <a:p>
            <a:r>
              <a:rPr lang="en-US" dirty="0" smtClean="0"/>
              <a:t>default access modifier is </a:t>
            </a:r>
            <a:r>
              <a:rPr lang="en-US" b="1" dirty="0" smtClean="0"/>
              <a:t>public</a:t>
            </a:r>
            <a:endParaRPr lang="en-US" b="1" dirty="0"/>
          </a:p>
        </p:txBody>
      </p:sp>
      <p:sp>
        <p:nvSpPr>
          <p:cNvPr id="10" name="Left Arrow 9"/>
          <p:cNvSpPr/>
          <p:nvPr/>
        </p:nvSpPr>
        <p:spPr>
          <a:xfrm>
            <a:off x="2362200" y="3657600"/>
            <a:ext cx="22479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85831"/>
              </p:ext>
            </p:extLst>
          </p:nvPr>
        </p:nvGraphicFramePr>
        <p:xfrm>
          <a:off x="3048000" y="449580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public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ref class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</a:t>
                      </a:r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 </a:t>
                      </a:r>
                      <a:r>
                        <a:rPr lang="en-US" b="1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Unmanaged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86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Point start,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A unmanaged class cannot be the field of a managed class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0" y="1447800"/>
            <a:ext cx="3886200" cy="291137"/>
          </a:xfrm>
          <a:prstGeom prst="wedgeRoundRectCallout">
            <a:avLst>
              <a:gd name="adj1" fmla="val -35833"/>
              <a:gd name="adj2" fmla="val 10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Cannot be “ref class” or “value 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9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value 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value 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Point start,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 unmanaged </a:t>
            </a:r>
            <a:r>
              <a:rPr lang="en-US" dirty="0" smtClean="0"/>
              <a:t>type cannot </a:t>
            </a:r>
            <a:r>
              <a:rPr lang="en-US" dirty="0"/>
              <a:t>be the field of a managed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 managed type cannot be the field of an unmanaged class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1447800"/>
            <a:ext cx="1752600" cy="291137"/>
          </a:xfrm>
          <a:prstGeom prst="wedgeRoundRectCallout">
            <a:avLst>
              <a:gd name="adj1" fmla="val -35833"/>
              <a:gd name="adj2" fmla="val 10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can’t be “class”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1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vcclr.h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Vector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gcroot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&lt;Point^&gt; start;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gcroot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&lt;Point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^&gt; end;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Vector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start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end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Vector v;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v.start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&gt;x = 5;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v.start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&gt;y =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 smtClean="0"/>
              <a:t>gcroot</a:t>
            </a:r>
            <a:r>
              <a:rPr lang="en-US" b="1" dirty="0" smtClean="0"/>
              <a:t>&lt;T&gt;</a:t>
            </a:r>
            <a:r>
              <a:rPr lang="en-US" dirty="0" smtClean="0"/>
              <a:t> can be used to wrap ref and value types as unmanaged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15000" y="2895600"/>
            <a:ext cx="3415937" cy="7883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GetVersion</a:t>
            </a:r>
            <a:r>
              <a:rPr lang="en-US" dirty="0" smtClean="0"/>
              <a:t>() function is implemented in kernel32.dll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76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85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5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x, y;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Vector {</a:t>
            </a:r>
          </a:p>
          <a:p>
            <a:r>
              <a:rPr lang="en-US" sz="18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Point *start;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Point *end;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Vector()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    start =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    end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Point;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~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Vector()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5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start;</a:t>
            </a:r>
          </a:p>
          <a:p>
            <a:r>
              <a:rPr lang="en-US" sz="1850" dirty="0" smtClean="0">
                <a:solidFill>
                  <a:srgbClr val="0000FF"/>
                </a:solidFill>
                <a:latin typeface="Consolas"/>
              </a:rPr>
              <a:t>        delete</a:t>
            </a:r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end;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850" dirty="0">
              <a:solidFill>
                <a:prstClr val="black"/>
              </a:solidFill>
              <a:latin typeface="Consolas"/>
            </a:endParaRPr>
          </a:p>
          <a:p>
            <a:r>
              <a:rPr lang="en-US" sz="18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    Vector^ v = </a:t>
            </a:r>
            <a:r>
              <a:rPr lang="en-US" sz="185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 Vector;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v-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&gt;start-&gt;x = 5;</a:t>
            </a:r>
          </a:p>
          <a:p>
            <a:r>
              <a:rPr lang="en-US" sz="1850" dirty="0" smtClean="0">
                <a:solidFill>
                  <a:prstClr val="black"/>
                </a:solidFill>
                <a:latin typeface="Consolas"/>
              </a:rPr>
              <a:t>    v-</a:t>
            </a:r>
            <a:r>
              <a:rPr lang="en-US" sz="1850" dirty="0">
                <a:solidFill>
                  <a:prstClr val="black"/>
                </a:solidFill>
                <a:latin typeface="Consolas"/>
              </a:rPr>
              <a:t>&gt;start-&gt;y = 6;</a:t>
            </a:r>
          </a:p>
          <a:p>
            <a:r>
              <a:rPr lang="en-US" sz="18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228600"/>
            <a:ext cx="4038600" cy="640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/>
              <a:t>gcroot</a:t>
            </a:r>
            <a:r>
              <a:rPr lang="en-US" b="1" dirty="0"/>
              <a:t>&lt;T&gt;</a:t>
            </a:r>
            <a:r>
              <a:rPr lang="en-US" dirty="0"/>
              <a:t> can be used to wrap ref and value types as unmanaged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Ref and value classes can have pointers to unmanaged classes</a:t>
            </a:r>
          </a:p>
          <a:p>
            <a:pPr lvl="1"/>
            <a:r>
              <a:rPr lang="en-US" dirty="0" smtClean="0"/>
              <a:t>Destructor: gets run when managed type becomes inaccessible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3048000" y="3886200"/>
            <a:ext cx="1524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39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22098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Point*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Point[8];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^&gt;^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^&gt;(8);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 smtClean="0"/>
              <a:t>Managed classes should be stored in managed containers (array&lt;T&gt;, System::Collections::Generic::</a:t>
            </a:r>
            <a:r>
              <a:rPr lang="en-US" sz="2600" dirty="0" err="1" smtClean="0"/>
              <a:t>LinkedList</a:t>
            </a:r>
            <a:r>
              <a:rPr lang="en-US" sz="2600" dirty="0" smtClean="0"/>
              <a:t>&lt;T</a:t>
            </a:r>
            <a:r>
              <a:rPr lang="en-US" sz="2600" dirty="0" smtClean="0"/>
              <a:t>&gt;)</a:t>
            </a:r>
            <a:endParaRPr lang="en-US" sz="2600" dirty="0" smtClean="0"/>
          </a:p>
          <a:p>
            <a:r>
              <a:rPr lang="en-US" sz="2600" dirty="0" smtClean="0"/>
              <a:t>Unmanaged classes should be stored in unmanaged containers (standard array, </a:t>
            </a:r>
            <a:r>
              <a:rPr lang="en-US" sz="2600" dirty="0" err="1" smtClean="0"/>
              <a:t>std</a:t>
            </a:r>
            <a:r>
              <a:rPr lang="en-US" sz="2600" dirty="0" smtClean="0"/>
              <a:t>::list&lt;T&gt;)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6475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1905000"/>
            <a:ext cx="9144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A31515"/>
                </a:solidFill>
                <a:latin typeface="Consolas"/>
              </a:rPr>
              <a:t>&lt;list&gt;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50" dirty="0">
              <a:solidFill>
                <a:prstClr val="black"/>
              </a:solidFill>
              <a:latin typeface="Consolas"/>
            </a:endParaRPr>
          </a:p>
          <a:p>
            <a:r>
              <a:rPr lang="en-US" sz="17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::list&lt;Point&gt;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^&gt;^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mlst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5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LinkedList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5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50" dirty="0">
                <a:solidFill>
                  <a:prstClr val="black"/>
                </a:solidFill>
                <a:latin typeface="Consolas"/>
              </a:rPr>
              <a:t>^&gt;();</a:t>
            </a:r>
          </a:p>
          <a:p>
            <a:r>
              <a:rPr lang="en-US" sz="17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5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 smtClean="0"/>
              <a:t>Managed classes should be stored in managed containers (array&lt;T&gt;, System::Collections::Generic::</a:t>
            </a:r>
            <a:r>
              <a:rPr lang="en-US" sz="2600" dirty="0" err="1" smtClean="0"/>
              <a:t>LinkedList</a:t>
            </a:r>
            <a:r>
              <a:rPr lang="en-US" sz="2600" dirty="0" smtClean="0"/>
              <a:t>&lt;T&gt;)</a:t>
            </a:r>
          </a:p>
          <a:p>
            <a:r>
              <a:rPr lang="en-US" sz="2600" dirty="0" smtClean="0"/>
              <a:t>Unmanaged classes should be stored in unmanaged containers (standard array, </a:t>
            </a:r>
            <a:r>
              <a:rPr lang="en-US" sz="2600" dirty="0" err="1" smtClean="0"/>
              <a:t>std</a:t>
            </a:r>
            <a:r>
              <a:rPr lang="en-US" sz="2600" dirty="0" smtClean="0"/>
              <a:t>::list&lt;T&gt;)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66204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1905000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"Microsoft.VisualC.STLCLR.dll"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/list&gt;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^p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s-ES" sz="1700" dirty="0" smtClean="0">
                <a:solidFill>
                  <a:prstClr val="black"/>
                </a:solidFill>
                <a:latin typeface="Consolas"/>
              </a:rPr>
              <a:t>    p-</a:t>
            </a:r>
            <a:r>
              <a:rPr lang="es-ES" sz="1700" dirty="0">
                <a:solidFill>
                  <a:prstClr val="black"/>
                </a:solidFill>
                <a:latin typeface="Consolas"/>
              </a:rPr>
              <a:t>&gt;x = 5; p-&gt; y = 7;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::list&lt;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^&gt; ^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cliext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::list&lt;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^&gt;;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lst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push_back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1905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smtClean="0"/>
              <a:t>Additionally, </a:t>
            </a:r>
            <a:r>
              <a:rPr lang="en-US" sz="2600" dirty="0" smtClean="0"/>
              <a:t>STL/CLR</a:t>
            </a:r>
            <a:r>
              <a:rPr lang="en-US" sz="2600" dirty="0"/>
              <a:t>,</a:t>
            </a:r>
            <a:r>
              <a:rPr lang="en-US" sz="2600" dirty="0" smtClean="0"/>
              <a:t> an implementation of the STL for managed types, is available in the </a:t>
            </a:r>
            <a:r>
              <a:rPr lang="en-US" sz="2600" b="1" dirty="0" err="1" smtClean="0"/>
              <a:t>cliext</a:t>
            </a:r>
            <a:r>
              <a:rPr lang="en-US" sz="2600" dirty="0" smtClean="0"/>
              <a:t> namespace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91514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(Point a,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^b)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^c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c-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&gt;x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b-&gt;x;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c-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&gt;y =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a.y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+ b-&gt;y;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^q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(p, m);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29200" y="76200"/>
            <a:ext cx="4038600" cy="259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92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(Point 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Point 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q = m-&gt;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29200" y="76200"/>
            <a:ext cx="4038600" cy="259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25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Point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^a)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^p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p-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&gt;x = a-&gt;x + x;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    p-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&gt;y = a-&gt;y + y;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Point p;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^m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s-ES" dirty="0" smtClean="0">
                <a:solidFill>
                  <a:prstClr val="black"/>
                </a:solidFill>
                <a:latin typeface="Consolas"/>
              </a:rPr>
              <a:t>    m-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&gt;x = 5; m-&gt; y =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ManagedPoint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^q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p.addPoint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(m);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14800" y="5854"/>
            <a:ext cx="5016500" cy="212774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Functions and methods can have both managed and unmanaged types as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05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581400"/>
            <a:ext cx="108331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&gt;^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&gt;(square);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-1270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b="1" dirty="0" smtClean="0"/>
              <a:t>functions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instance </a:t>
            </a:r>
            <a:r>
              <a:rPr lang="en-US" dirty="0" smtClean="0"/>
              <a:t>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square;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2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Utils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x*x;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^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Utils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::square);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Console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square(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* 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square;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sq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(4));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b="1" dirty="0"/>
              <a:t>static methods</a:t>
            </a:r>
          </a:p>
          <a:p>
            <a:pPr lvl="1"/>
            <a:r>
              <a:rPr lang="en-US" dirty="0"/>
              <a:t>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942550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3626346"/>
            <a:ext cx="10833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"System.dll"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#using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"System.Core.dll"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System::Collections::Generic;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&gt;^ set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set-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&gt;Add(5);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set-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&gt;Add(7);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&gt;^ contains =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gcnew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&gt;(set, &amp;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&gt;::Contains);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Console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(contains(7));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True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set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set.Add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contains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set.Contains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(contains(7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True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81000" y="3535681"/>
            <a:ext cx="5486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05400" y="-12700"/>
            <a:ext cx="4038600" cy="35570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Delegates are available; can reference: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40584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52012" y="4585156"/>
            <a:ext cx="3415937" cy="788313"/>
          </a:xfrm>
          <a:prstGeom prst="wedgeRoundRectCallout">
            <a:avLst>
              <a:gd name="adj1" fmla="val -21598"/>
              <a:gd name="adj2" fmla="val -766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uint</a:t>
            </a:r>
            <a:r>
              <a:rPr lang="en-US" dirty="0" smtClean="0"/>
              <a:t>” in C# is equivalent to C </a:t>
            </a:r>
            <a:r>
              <a:rPr lang="en-US" dirty="0" err="1" smtClean="0"/>
              <a:t>datatype</a:t>
            </a:r>
            <a:r>
              <a:rPr lang="en-US" dirty="0" smtClean="0"/>
              <a:t> “unsigned 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3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 on C++/CLI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C++/CLI also lacks many other syntactic features of C#:</a:t>
            </a:r>
          </a:p>
          <a:p>
            <a:pPr lvl="1"/>
            <a:r>
              <a:rPr lang="en-US" dirty="0" smtClean="0"/>
              <a:t>Type inference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Extension methods (need to pass in </a:t>
            </a:r>
            <a:r>
              <a:rPr lang="en-US" b="1" dirty="0" smtClean="0"/>
              <a:t>this</a:t>
            </a:r>
            <a:r>
              <a:rPr lang="en-US" dirty="0" smtClean="0"/>
              <a:t> argument manually)</a:t>
            </a:r>
          </a:p>
          <a:p>
            <a:pPr lvl="1"/>
            <a:r>
              <a:rPr lang="en-US" dirty="0" smtClean="0"/>
              <a:t>LINQ (since it consists of extension methods)</a:t>
            </a:r>
            <a:endParaRPr lang="en-US" dirty="0"/>
          </a:p>
          <a:p>
            <a:r>
              <a:rPr lang="en-US" dirty="0" smtClean="0"/>
              <a:t>Hence, generally C++/CLI is used only for wrapping libraries into a managed class to be used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2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Interop</a:t>
            </a:r>
            <a:r>
              <a:rPr lang="en-US" dirty="0" smtClean="0"/>
              <a:t> with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JVM is similar to the CLR: both are virtual machines on which platform-independent </a:t>
            </a:r>
            <a:r>
              <a:rPr lang="en-US" dirty="0" err="1" smtClean="0"/>
              <a:t>bytecode</a:t>
            </a:r>
            <a:r>
              <a:rPr lang="en-US" dirty="0" smtClean="0"/>
              <a:t> runs</a:t>
            </a:r>
          </a:p>
          <a:p>
            <a:r>
              <a:rPr lang="en-US" dirty="0" smtClean="0"/>
              <a:t>Compiled Java </a:t>
            </a:r>
            <a:r>
              <a:rPr lang="en-US" dirty="0" err="1" smtClean="0"/>
              <a:t>bytecode</a:t>
            </a:r>
            <a:r>
              <a:rPr lang="en-US" dirty="0" smtClean="0"/>
              <a:t> (.jar files) can be converted into .NET </a:t>
            </a:r>
            <a:r>
              <a:rPr lang="en-US" dirty="0" err="1" smtClean="0"/>
              <a:t>bytecode</a:t>
            </a:r>
            <a:r>
              <a:rPr lang="en-US" dirty="0" smtClean="0"/>
              <a:t> (assemblies) using IKVM </a:t>
            </a:r>
            <a:r>
              <a:rPr lang="en-US" dirty="0">
                <a:hlinkClick r:id="rId2"/>
              </a:rPr>
              <a:t>http://www.ikvm.net/</a:t>
            </a:r>
            <a:endParaRPr lang="en-US" dirty="0" smtClean="0"/>
          </a:p>
          <a:p>
            <a:r>
              <a:rPr lang="en-US" dirty="0" smtClean="0"/>
              <a:t>Using IKVM, you can create and use instances of classes defined in Java code within your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P/Invoke (Platform Invoke)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/>
              <a:t>We can make functions from unmanaged code available to our C# program using P/Invoke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683913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6200" y="4445913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4979313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697293"/>
            <a:ext cx="49399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384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984" y="217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// from </a:t>
            </a:r>
            <a:r>
              <a:rPr lang="en-US" dirty="0" err="1" smtClean="0">
                <a:solidFill>
                  <a:srgbClr val="00B050"/>
                </a:solidFill>
              </a:rPr>
              <a:t>windows.h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DWORD WINAPI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454184" y="764177"/>
            <a:ext cx="3200400" cy="48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1784" y="1297577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nsigned </a:t>
            </a:r>
            <a:r>
              <a:rPr lang="en-US" dirty="0" err="1" smtClean="0"/>
              <a:t>int</a:t>
            </a:r>
            <a:r>
              <a:rPr lang="en-US" dirty="0" smtClean="0"/>
              <a:t> __</a:t>
            </a:r>
            <a:r>
              <a:rPr lang="en-US" dirty="0" err="1" smtClean="0"/>
              <a:t>stdcall</a:t>
            </a:r>
            <a:r>
              <a:rPr lang="en-US" dirty="0" smtClean="0"/>
              <a:t> </a:t>
            </a:r>
            <a:r>
              <a:rPr lang="en-US" dirty="0" err="1" smtClean="0"/>
              <a:t>GetVersion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2574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System.Runtime.InteropServices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"kernel32.dll"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GetVersion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&amp; 0xFF00) &gt;&gt; 8;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"Windows version: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majorv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"."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minorv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81000" y="1859281"/>
            <a:ext cx="100584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6383</Words>
  <Application>Microsoft Office PowerPoint</Application>
  <PresentationFormat>On-screen Show (4:3)</PresentationFormat>
  <Paragraphs>1284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Interoperability between C# and and other languages</vt:lpstr>
      <vt:lpstr>Managed vs Unmanaged Code</vt:lpstr>
      <vt:lpstr>The Win32 API</vt:lpstr>
      <vt:lpstr>The Win32 API</vt:lpstr>
      <vt:lpstr>The Win32 API</vt:lpstr>
      <vt:lpstr>P/Invoke (Platform Invoke)</vt:lpstr>
      <vt:lpstr>P/Invoke (Platform Invoke)</vt:lpstr>
      <vt:lpstr>P/Invoke (Platform Invoke)</vt:lpstr>
      <vt:lpstr>PowerPoint Presentation</vt:lpstr>
      <vt:lpstr>PowerPoint Presentation</vt:lpstr>
      <vt:lpstr>PowerPoint Presentation</vt:lpstr>
      <vt:lpstr>Calling Conventions</vt:lpstr>
      <vt:lpstr>Specifying calling convention</vt:lpstr>
      <vt:lpstr>PowerPoint Presentation</vt:lpstr>
      <vt:lpstr>PowerPoint Presentation</vt:lpstr>
      <vt:lpstr>PowerPoint Presentation</vt:lpstr>
      <vt:lpstr>PowerPoint Presentation</vt:lpstr>
      <vt:lpstr>Pointers</vt:lpstr>
      <vt:lpstr>Pointers</vt:lpstr>
      <vt:lpstr>Pointers</vt:lpstr>
      <vt:lpstr>Pointers</vt:lpstr>
      <vt:lpstr>Pointers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C++/CLI</vt:lpstr>
      <vt:lpstr>Hello World in C# vs C++/CLI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notes on C++/CLI</vt:lpstr>
      <vt:lpstr>Interop with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C, C++, and Java code within .NET</dc:title>
  <dc:creator>Geza Kovacs</dc:creator>
  <cp:lastModifiedBy>Geza Kovacs</cp:lastModifiedBy>
  <cp:revision>333</cp:revision>
  <dcterms:created xsi:type="dcterms:W3CDTF">2011-01-22T07:05:23Z</dcterms:created>
  <dcterms:modified xsi:type="dcterms:W3CDTF">2011-01-23T07:44:18Z</dcterms:modified>
</cp:coreProperties>
</file>