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12" autoAdjust="0"/>
  </p:normalViewPr>
  <p:slideViewPr>
    <p:cSldViewPr snapToGrid="0" snapToObjects="1">
      <p:cViewPr>
        <p:scale>
          <a:sx n="94" d="100"/>
          <a:sy n="94" d="100"/>
        </p:scale>
        <p:origin x="-180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Conector recto 164"/>
          <p:cNvCxnSpPr/>
          <p:nvPr/>
        </p:nvCxnSpPr>
        <p:spPr>
          <a:xfrm flipH="1">
            <a:off x="1269081" y="6475267"/>
            <a:ext cx="58800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H="1">
            <a:off x="6231018" y="2472015"/>
            <a:ext cx="5384" cy="24624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 flipH="1">
            <a:off x="4818176" y="2475261"/>
            <a:ext cx="5384" cy="24624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 flipH="1">
            <a:off x="2855852" y="5068637"/>
            <a:ext cx="2359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 flipH="1">
            <a:off x="2855075" y="5463141"/>
            <a:ext cx="196310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703756" y="3152757"/>
            <a:ext cx="22001" cy="17745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 flipV="1">
            <a:off x="2228851" y="2347626"/>
            <a:ext cx="1" cy="952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 flipH="1">
            <a:off x="2855852" y="2823491"/>
            <a:ext cx="23599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 flipH="1">
            <a:off x="2840166" y="3490341"/>
            <a:ext cx="23599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H="1">
            <a:off x="2855074" y="4001214"/>
            <a:ext cx="23599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 flipH="1">
            <a:off x="2855852" y="4295336"/>
            <a:ext cx="23599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H="1">
            <a:off x="2840168" y="4927291"/>
            <a:ext cx="3405244" cy="104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8133" y="364067"/>
            <a:ext cx="2421468" cy="56726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s-ES" dirty="0" smtClean="0"/>
              <a:t>Constitución Política de los EUM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00800" y="516467"/>
            <a:ext cx="2421468" cy="56726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dirty="0" smtClean="0"/>
              <a:t>Tratados Internacionales</a:t>
            </a:r>
            <a:endParaRPr lang="es-ES" dirty="0"/>
          </a:p>
        </p:txBody>
      </p:sp>
      <p:cxnSp>
        <p:nvCxnSpPr>
          <p:cNvPr id="7" name="Conector recto 6"/>
          <p:cNvCxnSpPr>
            <a:endCxn id="3" idx="3"/>
          </p:cNvCxnSpPr>
          <p:nvPr/>
        </p:nvCxnSpPr>
        <p:spPr>
          <a:xfrm flipH="1">
            <a:off x="5689601" y="647700"/>
            <a:ext cx="711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500669" y="931333"/>
            <a:ext cx="0" cy="524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694267" y="1456267"/>
            <a:ext cx="79609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endCxn id="19" idx="0"/>
          </p:cNvCxnSpPr>
          <p:nvPr/>
        </p:nvCxnSpPr>
        <p:spPr>
          <a:xfrm>
            <a:off x="694267" y="1456267"/>
            <a:ext cx="0" cy="190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arcador de contenido 2"/>
          <p:cNvSpPr txBox="1">
            <a:spLocks/>
          </p:cNvSpPr>
          <p:nvPr/>
        </p:nvSpPr>
        <p:spPr>
          <a:xfrm>
            <a:off x="1540934" y="1646766"/>
            <a:ext cx="1234087" cy="7254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400" dirty="0" smtClean="0"/>
              <a:t>Ley de Coordinación Fiscal</a:t>
            </a:r>
            <a:endParaRPr lang="es-ES" sz="1400" dirty="0"/>
          </a:p>
        </p:txBody>
      </p:sp>
      <p:cxnSp>
        <p:nvCxnSpPr>
          <p:cNvPr id="32" name="Conector recto 31"/>
          <p:cNvCxnSpPr/>
          <p:nvPr/>
        </p:nvCxnSpPr>
        <p:spPr>
          <a:xfrm>
            <a:off x="1470883" y="1456267"/>
            <a:ext cx="0" cy="2838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Marcador de contenido 2"/>
          <p:cNvSpPr txBox="1">
            <a:spLocks/>
          </p:cNvSpPr>
          <p:nvPr/>
        </p:nvSpPr>
        <p:spPr>
          <a:xfrm>
            <a:off x="2885554" y="1646766"/>
            <a:ext cx="1191442" cy="7254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400" dirty="0" smtClean="0"/>
              <a:t>Ley Derechos Humanos </a:t>
            </a:r>
            <a:endParaRPr lang="es-ES" sz="1400" dirty="0"/>
          </a:p>
        </p:txBody>
      </p:sp>
      <p:cxnSp>
        <p:nvCxnSpPr>
          <p:cNvPr id="34" name="Conector recto 33"/>
          <p:cNvCxnSpPr/>
          <p:nvPr/>
        </p:nvCxnSpPr>
        <p:spPr>
          <a:xfrm>
            <a:off x="3368882" y="1456267"/>
            <a:ext cx="0" cy="190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arcador de contenido 2"/>
          <p:cNvSpPr txBox="1">
            <a:spLocks/>
          </p:cNvSpPr>
          <p:nvPr/>
        </p:nvSpPr>
        <p:spPr>
          <a:xfrm>
            <a:off x="4216616" y="1646766"/>
            <a:ext cx="1188932" cy="855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200" dirty="0" smtClean="0"/>
              <a:t>Ley de Presupuesto y Responsabilidad Hacendaria</a:t>
            </a:r>
            <a:endParaRPr lang="es-ES" sz="1200" dirty="0"/>
          </a:p>
        </p:txBody>
      </p:sp>
      <p:cxnSp>
        <p:nvCxnSpPr>
          <p:cNvPr id="36" name="Conector recto 35"/>
          <p:cNvCxnSpPr/>
          <p:nvPr/>
        </p:nvCxnSpPr>
        <p:spPr>
          <a:xfrm>
            <a:off x="4816907" y="1456267"/>
            <a:ext cx="0" cy="190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Marcador de contenido 2"/>
          <p:cNvSpPr txBox="1">
            <a:spLocks/>
          </p:cNvSpPr>
          <p:nvPr/>
        </p:nvSpPr>
        <p:spPr>
          <a:xfrm>
            <a:off x="5544365" y="1646766"/>
            <a:ext cx="1222780" cy="855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200" dirty="0" smtClean="0"/>
              <a:t>Ley de Fiscalización y Rendición de cuentas</a:t>
            </a:r>
            <a:endParaRPr lang="es-ES" sz="1200" dirty="0"/>
          </a:p>
        </p:txBody>
      </p:sp>
      <p:cxnSp>
        <p:nvCxnSpPr>
          <p:cNvPr id="38" name="Conector recto 37"/>
          <p:cNvCxnSpPr/>
          <p:nvPr/>
        </p:nvCxnSpPr>
        <p:spPr>
          <a:xfrm>
            <a:off x="6178074" y="1456267"/>
            <a:ext cx="0" cy="190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Marcador de contenido 2"/>
          <p:cNvSpPr txBox="1">
            <a:spLocks/>
          </p:cNvSpPr>
          <p:nvPr/>
        </p:nvSpPr>
        <p:spPr>
          <a:xfrm>
            <a:off x="6913940" y="1646767"/>
            <a:ext cx="1022835" cy="5591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400" dirty="0" smtClean="0"/>
              <a:t>Ley Federal de Trabajo</a:t>
            </a:r>
            <a:endParaRPr lang="es-ES" sz="1400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7447395" y="1456267"/>
            <a:ext cx="0" cy="190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Marcador de contenido 2"/>
          <p:cNvSpPr txBox="1">
            <a:spLocks/>
          </p:cNvSpPr>
          <p:nvPr/>
        </p:nvSpPr>
        <p:spPr>
          <a:xfrm>
            <a:off x="844815" y="525971"/>
            <a:ext cx="1930206" cy="56726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dirty="0" smtClean="0"/>
              <a:t>Competencia de los Estados</a:t>
            </a:r>
            <a:endParaRPr lang="es-ES" dirty="0"/>
          </a:p>
        </p:txBody>
      </p:sp>
      <p:cxnSp>
        <p:nvCxnSpPr>
          <p:cNvPr id="43" name="Conector recto 42"/>
          <p:cNvCxnSpPr/>
          <p:nvPr/>
        </p:nvCxnSpPr>
        <p:spPr>
          <a:xfrm>
            <a:off x="322693" y="931333"/>
            <a:ext cx="0" cy="52185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2775021" y="647700"/>
            <a:ext cx="510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arcador de contenido 2"/>
          <p:cNvSpPr txBox="1">
            <a:spLocks/>
          </p:cNvSpPr>
          <p:nvPr/>
        </p:nvSpPr>
        <p:spPr>
          <a:xfrm>
            <a:off x="0" y="1646766"/>
            <a:ext cx="1388534" cy="855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200" dirty="0" smtClean="0"/>
              <a:t>Ley Federal de Responsabilidad de los Servidores P</a:t>
            </a:r>
            <a:r>
              <a:rPr lang="es-ES" sz="1200" dirty="0" smtClean="0"/>
              <a:t>úblicos</a:t>
            </a:r>
            <a:endParaRPr lang="es-ES" sz="1200" dirty="0"/>
          </a:p>
        </p:txBody>
      </p:sp>
      <p:cxnSp>
        <p:nvCxnSpPr>
          <p:cNvPr id="48" name="Conector recto 47"/>
          <p:cNvCxnSpPr/>
          <p:nvPr/>
        </p:nvCxnSpPr>
        <p:spPr>
          <a:xfrm>
            <a:off x="322693" y="931333"/>
            <a:ext cx="5221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628470" y="2501899"/>
            <a:ext cx="0" cy="190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469548" y="2016476"/>
            <a:ext cx="639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Marcador de contenido 2"/>
          <p:cNvSpPr txBox="1">
            <a:spLocks/>
          </p:cNvSpPr>
          <p:nvPr/>
        </p:nvSpPr>
        <p:spPr>
          <a:xfrm>
            <a:off x="1540934" y="2475261"/>
            <a:ext cx="1388534" cy="6299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300" dirty="0" smtClean="0"/>
              <a:t>Ley de Contabilidad Gubernamental</a:t>
            </a:r>
            <a:endParaRPr lang="es-ES" sz="1300" dirty="0"/>
          </a:p>
        </p:txBody>
      </p:sp>
      <p:cxnSp>
        <p:nvCxnSpPr>
          <p:cNvPr id="62" name="Conector recto 61"/>
          <p:cNvCxnSpPr/>
          <p:nvPr/>
        </p:nvCxnSpPr>
        <p:spPr>
          <a:xfrm>
            <a:off x="1470883" y="2823491"/>
            <a:ext cx="639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Marcador de contenido 2"/>
          <p:cNvSpPr txBox="1">
            <a:spLocks/>
          </p:cNvSpPr>
          <p:nvPr/>
        </p:nvSpPr>
        <p:spPr>
          <a:xfrm>
            <a:off x="1533493" y="3164775"/>
            <a:ext cx="1388534" cy="6299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300" dirty="0" smtClean="0"/>
              <a:t>Ley de Adquisiciones y Arrendamiento</a:t>
            </a:r>
            <a:endParaRPr lang="es-ES" sz="1300" dirty="0"/>
          </a:p>
        </p:txBody>
      </p:sp>
      <p:cxnSp>
        <p:nvCxnSpPr>
          <p:cNvPr id="64" name="Conector recto 63"/>
          <p:cNvCxnSpPr/>
          <p:nvPr/>
        </p:nvCxnSpPr>
        <p:spPr>
          <a:xfrm>
            <a:off x="1463442" y="3513005"/>
            <a:ext cx="639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Marcador de contenido 2"/>
          <p:cNvSpPr txBox="1">
            <a:spLocks/>
          </p:cNvSpPr>
          <p:nvPr/>
        </p:nvSpPr>
        <p:spPr>
          <a:xfrm>
            <a:off x="1540934" y="3865480"/>
            <a:ext cx="1388534" cy="2635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300" dirty="0" smtClean="0"/>
              <a:t>Ley de ISR</a:t>
            </a:r>
            <a:endParaRPr lang="es-ES" sz="1300" dirty="0"/>
          </a:p>
        </p:txBody>
      </p:sp>
      <p:cxnSp>
        <p:nvCxnSpPr>
          <p:cNvPr id="68" name="Conector recto 67"/>
          <p:cNvCxnSpPr/>
          <p:nvPr/>
        </p:nvCxnSpPr>
        <p:spPr>
          <a:xfrm>
            <a:off x="1470883" y="4006694"/>
            <a:ext cx="639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Marcador de contenido 2"/>
          <p:cNvSpPr txBox="1">
            <a:spLocks/>
          </p:cNvSpPr>
          <p:nvPr/>
        </p:nvSpPr>
        <p:spPr>
          <a:xfrm>
            <a:off x="1540423" y="4185016"/>
            <a:ext cx="1388534" cy="274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300" dirty="0" smtClean="0"/>
              <a:t>Ley de IVA</a:t>
            </a:r>
            <a:endParaRPr lang="es-ES" sz="1300" dirty="0"/>
          </a:p>
        </p:txBody>
      </p:sp>
      <p:cxnSp>
        <p:nvCxnSpPr>
          <p:cNvPr id="70" name="Conector recto 69"/>
          <p:cNvCxnSpPr/>
          <p:nvPr/>
        </p:nvCxnSpPr>
        <p:spPr>
          <a:xfrm>
            <a:off x="1464777" y="4295336"/>
            <a:ext cx="639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Marcador de contenido 2"/>
          <p:cNvSpPr txBox="1">
            <a:spLocks/>
          </p:cNvSpPr>
          <p:nvPr/>
        </p:nvSpPr>
        <p:spPr>
          <a:xfrm>
            <a:off x="114631" y="5792103"/>
            <a:ext cx="1930206" cy="35774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dirty="0" smtClean="0"/>
              <a:t>Legislación Estatal</a:t>
            </a:r>
            <a:endParaRPr lang="es-ES" dirty="0"/>
          </a:p>
        </p:txBody>
      </p:sp>
      <p:sp>
        <p:nvSpPr>
          <p:cNvPr id="73" name="Marcador de contenido 2"/>
          <p:cNvSpPr txBox="1">
            <a:spLocks/>
          </p:cNvSpPr>
          <p:nvPr/>
        </p:nvSpPr>
        <p:spPr>
          <a:xfrm>
            <a:off x="8089175" y="1663479"/>
            <a:ext cx="1022835" cy="3697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400" dirty="0" smtClean="0"/>
              <a:t>Decretos</a:t>
            </a:r>
            <a:endParaRPr lang="es-ES" sz="1400" dirty="0"/>
          </a:p>
        </p:txBody>
      </p:sp>
      <p:cxnSp>
        <p:nvCxnSpPr>
          <p:cNvPr id="75" name="Conector recto 74"/>
          <p:cNvCxnSpPr/>
          <p:nvPr/>
        </p:nvCxnSpPr>
        <p:spPr>
          <a:xfrm>
            <a:off x="8652462" y="1458259"/>
            <a:ext cx="0" cy="190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Marcador de contenido 2"/>
          <p:cNvSpPr txBox="1">
            <a:spLocks/>
          </p:cNvSpPr>
          <p:nvPr/>
        </p:nvSpPr>
        <p:spPr>
          <a:xfrm>
            <a:off x="1554428" y="4724138"/>
            <a:ext cx="1388534" cy="40630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400" b="1" dirty="0" smtClean="0"/>
              <a:t>Reglamentos</a:t>
            </a:r>
            <a:endParaRPr lang="es-ES" sz="1400" b="1" dirty="0"/>
          </a:p>
        </p:txBody>
      </p:sp>
      <p:cxnSp>
        <p:nvCxnSpPr>
          <p:cNvPr id="86" name="Conector recto 85"/>
          <p:cNvCxnSpPr/>
          <p:nvPr/>
        </p:nvCxnSpPr>
        <p:spPr>
          <a:xfrm flipH="1">
            <a:off x="3076163" y="2435002"/>
            <a:ext cx="5384" cy="25027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H="1">
            <a:off x="2225676" y="2435002"/>
            <a:ext cx="855871" cy="46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Marcador de contenido 2"/>
          <p:cNvSpPr txBox="1">
            <a:spLocks/>
          </p:cNvSpPr>
          <p:nvPr/>
        </p:nvSpPr>
        <p:spPr>
          <a:xfrm>
            <a:off x="0" y="2692398"/>
            <a:ext cx="1280421" cy="550950"/>
          </a:xfrm>
          <a:prstGeom prst="flowChartProcess">
            <a:avLst/>
          </a:prstGeom>
          <a:solidFill>
            <a:srgbClr val="660066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000" dirty="0" smtClean="0"/>
              <a:t>Responsabilidades Administrativas del Servidor Publico</a:t>
            </a:r>
            <a:endParaRPr lang="es-ES" sz="1000" dirty="0"/>
          </a:p>
        </p:txBody>
      </p:sp>
      <p:sp>
        <p:nvSpPr>
          <p:cNvPr id="104" name="Marcador de contenido 2"/>
          <p:cNvSpPr txBox="1">
            <a:spLocks/>
          </p:cNvSpPr>
          <p:nvPr/>
        </p:nvSpPr>
        <p:spPr>
          <a:xfrm>
            <a:off x="1527387" y="5265070"/>
            <a:ext cx="1388534" cy="406305"/>
          </a:xfrm>
          <a:prstGeom prst="flowChartProcess">
            <a:avLst/>
          </a:prstGeom>
          <a:solidFill>
            <a:srgbClr val="FF128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400" b="1" dirty="0" smtClean="0"/>
              <a:t>Códigos</a:t>
            </a:r>
            <a:endParaRPr lang="es-ES" sz="1400" b="1" dirty="0"/>
          </a:p>
        </p:txBody>
      </p:sp>
      <p:cxnSp>
        <p:nvCxnSpPr>
          <p:cNvPr id="107" name="Conector recto 106"/>
          <p:cNvCxnSpPr>
            <a:stCxn id="84" idx="1"/>
          </p:cNvCxnSpPr>
          <p:nvPr/>
        </p:nvCxnSpPr>
        <p:spPr>
          <a:xfrm flipH="1">
            <a:off x="725757" y="4927291"/>
            <a:ext cx="828671" cy="104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V="1">
            <a:off x="3095238" y="5068637"/>
            <a:ext cx="0" cy="3945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H="1" flipV="1">
            <a:off x="725758" y="4924933"/>
            <a:ext cx="1854" cy="5432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Conector recto 120"/>
          <p:cNvCxnSpPr>
            <a:stCxn id="104" idx="1"/>
          </p:cNvCxnSpPr>
          <p:nvPr/>
        </p:nvCxnSpPr>
        <p:spPr>
          <a:xfrm flipH="1">
            <a:off x="725757" y="5468223"/>
            <a:ext cx="80163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H="1" flipV="1">
            <a:off x="4813735" y="4924933"/>
            <a:ext cx="9826" cy="54329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8" name="Marcador de contenido 2"/>
          <p:cNvSpPr txBox="1">
            <a:spLocks/>
          </p:cNvSpPr>
          <p:nvPr/>
        </p:nvSpPr>
        <p:spPr>
          <a:xfrm>
            <a:off x="6831759" y="2485462"/>
            <a:ext cx="1280421" cy="550950"/>
          </a:xfrm>
          <a:prstGeom prst="flowChartProcess">
            <a:avLst/>
          </a:prstGeom>
          <a:solidFill>
            <a:srgbClr val="660066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000" dirty="0" smtClean="0"/>
              <a:t>Ley para los Trabajadores al Servicio del Estado</a:t>
            </a:r>
            <a:endParaRPr lang="es-ES" sz="1000" dirty="0"/>
          </a:p>
        </p:txBody>
      </p:sp>
      <p:cxnSp>
        <p:nvCxnSpPr>
          <p:cNvPr id="139" name="Conector recto 138"/>
          <p:cNvCxnSpPr/>
          <p:nvPr/>
        </p:nvCxnSpPr>
        <p:spPr>
          <a:xfrm flipH="1">
            <a:off x="8636739" y="2043674"/>
            <a:ext cx="1" cy="1821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 flipH="1">
            <a:off x="6236402" y="2823491"/>
            <a:ext cx="59535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H="1">
            <a:off x="8326770" y="3490341"/>
            <a:ext cx="310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Marcador de contenido 2"/>
          <p:cNvSpPr txBox="1">
            <a:spLocks/>
          </p:cNvSpPr>
          <p:nvPr/>
        </p:nvSpPr>
        <p:spPr>
          <a:xfrm>
            <a:off x="7041813" y="3278370"/>
            <a:ext cx="1280421" cy="422777"/>
          </a:xfrm>
          <a:prstGeom prst="flowChartProcess">
            <a:avLst/>
          </a:prstGeom>
          <a:solidFill>
            <a:srgbClr val="660066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000" dirty="0" smtClean="0"/>
              <a:t>Plan Nacional de Desarrollo</a:t>
            </a:r>
            <a:endParaRPr lang="es-ES" sz="1000" dirty="0"/>
          </a:p>
        </p:txBody>
      </p:sp>
      <p:cxnSp>
        <p:nvCxnSpPr>
          <p:cNvPr id="151" name="Conector recto 150"/>
          <p:cNvCxnSpPr/>
          <p:nvPr/>
        </p:nvCxnSpPr>
        <p:spPr>
          <a:xfrm flipH="1">
            <a:off x="8308734" y="3865480"/>
            <a:ext cx="328005" cy="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Marcador de contenido 2"/>
          <p:cNvSpPr txBox="1">
            <a:spLocks/>
          </p:cNvSpPr>
          <p:nvPr/>
        </p:nvSpPr>
        <p:spPr>
          <a:xfrm>
            <a:off x="6743701" y="3762239"/>
            <a:ext cx="1583070" cy="673236"/>
          </a:xfrm>
          <a:prstGeom prst="flowChartProcess">
            <a:avLst/>
          </a:prstGeom>
          <a:solidFill>
            <a:srgbClr val="660066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sz="1000" dirty="0" smtClean="0"/>
              <a:t>Declaración de medidas de Austeridad para el ejercicio del Recurso Publico</a:t>
            </a:r>
            <a:endParaRPr lang="es-ES" sz="1000" dirty="0"/>
          </a:p>
        </p:txBody>
      </p:sp>
      <p:sp>
        <p:nvSpPr>
          <p:cNvPr id="158" name="Marcador de contenido 2"/>
          <p:cNvSpPr txBox="1">
            <a:spLocks/>
          </p:cNvSpPr>
          <p:nvPr/>
        </p:nvSpPr>
        <p:spPr>
          <a:xfrm>
            <a:off x="1809918" y="6240568"/>
            <a:ext cx="1930206" cy="357745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dirty="0" smtClean="0"/>
              <a:t>Municipios</a:t>
            </a:r>
            <a:endParaRPr lang="es-ES" dirty="0"/>
          </a:p>
        </p:txBody>
      </p:sp>
      <p:cxnSp>
        <p:nvCxnSpPr>
          <p:cNvPr id="159" name="Conector recto 158"/>
          <p:cNvCxnSpPr/>
          <p:nvPr/>
        </p:nvCxnSpPr>
        <p:spPr>
          <a:xfrm>
            <a:off x="1280421" y="6149848"/>
            <a:ext cx="0" cy="3254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7" name="Subtítulo 2"/>
          <p:cNvSpPr txBox="1">
            <a:spLocks/>
          </p:cNvSpPr>
          <p:nvPr/>
        </p:nvSpPr>
        <p:spPr>
          <a:xfrm>
            <a:off x="4614868" y="5746743"/>
            <a:ext cx="4218717" cy="899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 smtClean="0"/>
              <a:t>Esquema Jurídico de la Administración P</a:t>
            </a:r>
            <a:r>
              <a:rPr lang="es-ES" dirty="0" smtClean="0"/>
              <a:t>ú</a:t>
            </a:r>
            <a:r>
              <a:rPr lang="es-ES" dirty="0" smtClean="0"/>
              <a:t>blica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914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Negro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Negro .thmx</Template>
  <TotalTime>140</TotalTime>
  <Words>98</Words>
  <Application>Microsoft Macintosh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 Negro 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Garciduenas</dc:creator>
  <cp:lastModifiedBy>Alan Garciduenas</cp:lastModifiedBy>
  <cp:revision>10</cp:revision>
  <dcterms:created xsi:type="dcterms:W3CDTF">2015-06-09T17:43:45Z</dcterms:created>
  <dcterms:modified xsi:type="dcterms:W3CDTF">2015-06-09T20:04:13Z</dcterms:modified>
</cp:coreProperties>
</file>