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327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244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5773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506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627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193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403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71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553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627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54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50F4E-9844-426D-8AF7-8503CFB91C81}" type="datetimeFigureOut">
              <a:rPr lang="es-MX" smtClean="0"/>
              <a:t>12/06/2015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0328-BC57-495A-B035-FC6DF2DD580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65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209550" y="238125"/>
            <a:ext cx="11906250" cy="5572125"/>
            <a:chOff x="209550" y="238125"/>
            <a:chExt cx="11906250" cy="5572125"/>
          </a:xfrm>
        </p:grpSpPr>
        <p:sp>
          <p:nvSpPr>
            <p:cNvPr id="5" name="Llamada de flecha a la derecha 4"/>
            <p:cNvSpPr/>
            <p:nvPr/>
          </p:nvSpPr>
          <p:spPr>
            <a:xfrm>
              <a:off x="209550" y="800100"/>
              <a:ext cx="4124325" cy="5010150"/>
            </a:xfrm>
            <a:prstGeom prst="rightArrowCallout">
              <a:avLst>
                <a:gd name="adj1" fmla="val 19919"/>
                <a:gd name="adj2" fmla="val 25000"/>
                <a:gd name="adj3" fmla="val 28233"/>
                <a:gd name="adj4" fmla="val 6497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b="1" dirty="0"/>
                <a:t>CONSTITUCION POLITICA DE LOS ESTADOS UNIDOS </a:t>
              </a:r>
              <a:r>
                <a:rPr lang="es-MX" sz="1200" b="1" dirty="0" smtClean="0"/>
                <a:t>MEXICANOS</a:t>
              </a:r>
            </a:p>
            <a:p>
              <a:r>
                <a:rPr lang="es-MX" sz="1200" dirty="0" smtClean="0"/>
                <a:t>Ley </a:t>
              </a:r>
              <a:r>
                <a:rPr lang="es-MX" sz="1200" dirty="0"/>
                <a:t>Orgánica de la Administración Pública Federal</a:t>
              </a:r>
            </a:p>
            <a:p>
              <a:r>
                <a:rPr lang="es-MX" sz="1200" dirty="0"/>
                <a:t>Ley Federal de las Entidades Paraestatales y su Reglamento</a:t>
              </a:r>
            </a:p>
            <a:p>
              <a:r>
                <a:rPr lang="es-MX" sz="1200" dirty="0"/>
                <a:t>Ley Federal de Responsabilidades Administrativas de los Servidores Públicos</a:t>
              </a:r>
            </a:p>
            <a:p>
              <a:r>
                <a:rPr lang="es-MX" sz="1200" dirty="0"/>
                <a:t>Ley de Obras Publicas y su Reglamento, y Servicios Relacionados con las mismas</a:t>
              </a:r>
            </a:p>
            <a:p>
              <a:r>
                <a:rPr lang="es-MX" sz="1200" dirty="0"/>
                <a:t>Ley de Adquisiciones, Arrendamientos y Servicios del Sector Público y su Reglamento.</a:t>
              </a:r>
            </a:p>
            <a:p>
              <a:r>
                <a:rPr lang="es-MX" sz="1200" dirty="0"/>
                <a:t>Ley Federal de Procedimiento Administrativo.</a:t>
              </a:r>
            </a:p>
            <a:p>
              <a:r>
                <a:rPr lang="es-MX" sz="1200" dirty="0"/>
                <a:t>Ley de Energía para el Campo</a:t>
              </a:r>
            </a:p>
            <a:p>
              <a:r>
                <a:rPr lang="es-MX" sz="1200" dirty="0"/>
                <a:t>Ley de Coordinación Fiscal.</a:t>
              </a:r>
            </a:p>
            <a:p>
              <a:r>
                <a:rPr lang="es-MX" sz="1200" dirty="0"/>
                <a:t>Ley del Impuesto al Valor Agregado.</a:t>
              </a:r>
            </a:p>
            <a:p>
              <a:r>
                <a:rPr lang="es-MX" sz="1200" dirty="0"/>
                <a:t>Ley del Impuesto Sobre la Renta.</a:t>
              </a:r>
            </a:p>
            <a:p>
              <a:r>
                <a:rPr lang="es-MX" sz="1200" dirty="0"/>
                <a:t>Ley de Planeación</a:t>
              </a:r>
            </a:p>
            <a:p>
              <a:r>
                <a:rPr lang="es-MX" sz="1200" dirty="0"/>
                <a:t>Ley Federal de Presupuesto y Responsabilidad Hacendaria.</a:t>
              </a:r>
            </a:p>
            <a:p>
              <a:r>
                <a:rPr lang="es-MX" sz="1200" dirty="0"/>
                <a:t>REGLAMENTOS</a:t>
              </a:r>
            </a:p>
            <a:p>
              <a:r>
                <a:rPr lang="es-MX" sz="1200" dirty="0"/>
                <a:t>LINEAMIENTOS</a:t>
              </a:r>
            </a:p>
            <a:p>
              <a:r>
                <a:rPr lang="es-MX" sz="1200" dirty="0"/>
                <a:t>DECRETOS</a:t>
              </a:r>
            </a:p>
          </p:txBody>
        </p:sp>
        <p:sp>
          <p:nvSpPr>
            <p:cNvPr id="6" name="Llamada de flecha a la derecha 5"/>
            <p:cNvSpPr/>
            <p:nvPr/>
          </p:nvSpPr>
          <p:spPr>
            <a:xfrm>
              <a:off x="4457700" y="800100"/>
              <a:ext cx="3914775" cy="4914900"/>
            </a:xfrm>
            <a:prstGeom prst="rightArrowCallout">
              <a:avLst>
                <a:gd name="adj1" fmla="val 17148"/>
                <a:gd name="adj2" fmla="val 25000"/>
                <a:gd name="adj3" fmla="val 25000"/>
                <a:gd name="adj4" fmla="val 6497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sz="1200" b="1" dirty="0"/>
                <a:t>CONSTITUCION POLITICA DEL ESTADO </a:t>
              </a:r>
              <a:endParaRPr lang="es-MX" sz="1200" dirty="0"/>
            </a:p>
            <a:p>
              <a:r>
                <a:rPr lang="es-MX" sz="1200" dirty="0"/>
                <a:t>Ley Orgánica del poder Ejecutivo</a:t>
              </a:r>
            </a:p>
            <a:p>
              <a:r>
                <a:rPr lang="es-MX" sz="1200" dirty="0"/>
                <a:t>Ley Orgánica del poder Legislativo</a:t>
              </a:r>
            </a:p>
            <a:p>
              <a:r>
                <a:rPr lang="es-MX" sz="1200" dirty="0"/>
                <a:t>Ley Orgánica del Poder Judicial</a:t>
              </a:r>
            </a:p>
            <a:p>
              <a:r>
                <a:rPr lang="es-MX" sz="1200" dirty="0"/>
                <a:t>Ley de Responsabilidades de los Servidores Públicos del Estado</a:t>
              </a:r>
            </a:p>
            <a:p>
              <a:r>
                <a:rPr lang="es-MX" sz="1200" dirty="0"/>
                <a:t>Ley de Obra Pública del Estado</a:t>
              </a:r>
            </a:p>
            <a:p>
              <a:r>
                <a:rPr lang="es-MX" sz="1200" dirty="0"/>
                <a:t>Ley de Adquisiciones, Arrendamiento de Bienes Muebles y Contratación de Servicios para el Estado</a:t>
              </a:r>
            </a:p>
            <a:p>
              <a:r>
                <a:rPr lang="es-MX" sz="1200" dirty="0"/>
                <a:t>Código de la Hacienda Pública del Estado</a:t>
              </a:r>
            </a:p>
            <a:p>
              <a:r>
                <a:rPr lang="es-MX" sz="1200" dirty="0"/>
                <a:t>Ley Orgánica de la Administración Pública del Estado</a:t>
              </a:r>
            </a:p>
            <a:p>
              <a:r>
                <a:rPr lang="es-MX" sz="1200" dirty="0"/>
                <a:t>Ley de Fiscalización Superior del Estado </a:t>
              </a:r>
            </a:p>
            <a:p>
              <a:r>
                <a:rPr lang="es-MX" sz="1200" dirty="0"/>
                <a:t>Ley de Procedimientos Administrativos para el Estado.</a:t>
              </a:r>
            </a:p>
            <a:p>
              <a:r>
                <a:rPr lang="es-MX" sz="1200" dirty="0"/>
                <a:t>Ley que Garantiza la Transparencia y el Derecho a la Información Publica para el Estado.</a:t>
              </a:r>
            </a:p>
            <a:p>
              <a:r>
                <a:rPr lang="es-MX" sz="1200" dirty="0"/>
                <a:t>Ley de Ingresos del Estado.</a:t>
              </a:r>
            </a:p>
            <a:p>
              <a:r>
                <a:rPr lang="es-MX" sz="1200" dirty="0"/>
                <a:t>Ley de Derechos del Estado.</a:t>
              </a:r>
            </a:p>
            <a:p>
              <a:r>
                <a:rPr lang="es-MX" sz="1200" dirty="0"/>
                <a:t>REGLAMENTOS</a:t>
              </a:r>
            </a:p>
            <a:p>
              <a:r>
                <a:rPr lang="es-MX" sz="1200" dirty="0"/>
                <a:t>LINEAMIENTOS </a:t>
              </a:r>
            </a:p>
            <a:p>
              <a:r>
                <a:rPr lang="es-MX" sz="1200" dirty="0"/>
                <a:t>DECRETOS</a:t>
              </a:r>
            </a:p>
          </p:txBody>
        </p:sp>
        <p:sp>
          <p:nvSpPr>
            <p:cNvPr id="7" name="Llamada de flecha a la derecha 6"/>
            <p:cNvSpPr/>
            <p:nvPr/>
          </p:nvSpPr>
          <p:spPr>
            <a:xfrm>
              <a:off x="8810625" y="1781175"/>
              <a:ext cx="3305175" cy="3257550"/>
            </a:xfrm>
            <a:prstGeom prst="rightArrowCallout">
              <a:avLst>
                <a:gd name="adj1" fmla="val 17148"/>
                <a:gd name="adj2" fmla="val 25000"/>
                <a:gd name="adj3" fmla="val 25000"/>
                <a:gd name="adj4" fmla="val 64977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s-MX" sz="1200" dirty="0"/>
                <a:t>MUNICIPAL</a:t>
              </a:r>
            </a:p>
            <a:p>
              <a:r>
                <a:rPr lang="es-MX" sz="1200" dirty="0"/>
                <a:t>Ley Orgánica Municipal.</a:t>
              </a:r>
            </a:p>
            <a:p>
              <a:r>
                <a:rPr lang="es-MX" sz="1200" dirty="0"/>
                <a:t>Ley de Entrega  y Recepción de los Ayuntamientos </a:t>
              </a:r>
            </a:p>
            <a:p>
              <a:r>
                <a:rPr lang="es-MX" sz="1200" dirty="0"/>
                <a:t>Ley de Hacienda municipal.</a:t>
              </a:r>
            </a:p>
            <a:p>
              <a:r>
                <a:rPr lang="es-MX" sz="1200" dirty="0"/>
                <a:t>Ley de Presupuesto, Contabilidad y Gasto Público Municipal</a:t>
              </a:r>
            </a:p>
            <a:p>
              <a:r>
                <a:rPr lang="es-MX" sz="1200" dirty="0"/>
                <a:t>Ley General de Contabilidad Gubernamental</a:t>
              </a:r>
            </a:p>
            <a:p>
              <a:r>
                <a:rPr lang="es-MX" sz="1200" dirty="0"/>
                <a:t>Ley de Ingresos Municipal.</a:t>
              </a:r>
            </a:p>
            <a:p>
              <a:r>
                <a:rPr lang="es-MX" sz="1200" dirty="0"/>
                <a:t>Presupuesto de Egresos</a:t>
              </a:r>
            </a:p>
            <a:p>
              <a:r>
                <a:rPr lang="es-MX" sz="1200" dirty="0"/>
                <a:t>REGLAMENTOS</a:t>
              </a:r>
            </a:p>
            <a:p>
              <a:r>
                <a:rPr lang="es-MX" sz="1200" dirty="0"/>
                <a:t>LINEAMIENTOS</a:t>
              </a:r>
            </a:p>
            <a:p>
              <a:r>
                <a:rPr lang="es-MX" sz="1200" dirty="0"/>
                <a:t>DECRETOS</a:t>
              </a:r>
            </a:p>
            <a:p>
              <a:r>
                <a:rPr lang="es-MX" sz="1200" dirty="0"/>
                <a:t>NORMATIVAS</a:t>
              </a:r>
            </a:p>
            <a:p>
              <a:r>
                <a:rPr lang="es-MX" sz="1200" dirty="0"/>
                <a:t> </a:t>
              </a:r>
            </a:p>
            <a:p>
              <a:endParaRPr lang="es-MX" sz="1200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219200" y="238125"/>
              <a:ext cx="865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dirty="0" smtClean="0"/>
                <a:t>CUADRO ESQUEMÁTICO DEL FUNDAMENTO JURIDICO PARA LA ADMINISTRACIÓN PÚBLICA.</a:t>
              </a:r>
              <a:endParaRPr lang="es-MX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1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268</Words>
  <Application>Microsoft Office PowerPoint</Application>
  <PresentationFormat>Panorámica</PresentationFormat>
  <Paragraphs>47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Gustavo Armando Contreras</dc:creator>
  <cp:lastModifiedBy>Gustavo Armando Contreras</cp:lastModifiedBy>
  <cp:revision>2</cp:revision>
  <dcterms:created xsi:type="dcterms:W3CDTF">2015-06-12T14:34:40Z</dcterms:created>
  <dcterms:modified xsi:type="dcterms:W3CDTF">2015-06-12T14:45:07Z</dcterms:modified>
</cp:coreProperties>
</file>