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0100" y="1285860"/>
            <a:ext cx="7458100" cy="3500462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s-MX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lang="es-MX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es-MX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TRABAJO </a:t>
            </a:r>
            <a:r>
              <a:rPr lang="es-MX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  ANALISIS DE LECTURA DEL </a:t>
            </a:r>
            <a:r>
              <a:rPr lang="es-MX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LIBRO</a:t>
            </a:r>
            <a:br>
              <a:rPr lang="es-MX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es-MX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lang="es-MX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LA </a:t>
            </a:r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ADMINISTRACION P</a:t>
            </a:r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Arial" pitchFamily="34" charset="0"/>
              </a:rPr>
              <a:t>Ú</a:t>
            </a:r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BLICA FEDERAL EN MEXICO.</a:t>
            </a:r>
            <a:r>
              <a:rPr lang="es-MX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MX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AUTOR:   RODRIGO MORENO RODRIGUEZ </a:t>
            </a:r>
            <a: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s-MX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RESENTADO </a:t>
            </a:r>
            <a:r>
              <a:rPr lang="es-MX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POR </a:t>
            </a:r>
            <a: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FRANCISCA VIRGINIA GALLEGOS COUTIÑO</a:t>
            </a:r>
            <a: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s-MX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s-MX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1000" dirty="0" smtClean="0"/>
              <a:t/>
            </a:r>
            <a:br>
              <a:rPr lang="es-MX" sz="1000" dirty="0" smtClean="0"/>
            </a:br>
            <a:r>
              <a:rPr lang="es-MX" sz="1000" dirty="0" smtClean="0"/>
              <a:t/>
            </a:r>
            <a:br>
              <a:rPr lang="es-MX" sz="1000" dirty="0" smtClean="0"/>
            </a:br>
            <a:r>
              <a:rPr lang="es-MX" sz="1000" dirty="0" smtClean="0"/>
              <a:t/>
            </a:r>
            <a:br>
              <a:rPr lang="es-MX" sz="1000" dirty="0" smtClean="0"/>
            </a:br>
            <a:endParaRPr lang="es-MX" sz="1000" dirty="0"/>
          </a:p>
        </p:txBody>
      </p:sp>
      <p:pic>
        <p:nvPicPr>
          <p:cNvPr id="1026" name="Picture 2" descr="C:\Users\vigacou8\Desktop\mapa-de-mexico-y-bandera-mexicana-verde-blanco-y-rojo-simbolos-patrios-16-de-septiemb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3071810"/>
            <a:ext cx="1285884" cy="1285884"/>
          </a:xfrm>
          <a:prstGeom prst="rect">
            <a:avLst/>
          </a:prstGeom>
          <a:noFill/>
        </p:spPr>
      </p:pic>
      <p:sp>
        <p:nvSpPr>
          <p:cNvPr id="6" name="5 Elipse"/>
          <p:cNvSpPr/>
          <p:nvPr/>
        </p:nvSpPr>
        <p:spPr>
          <a:xfrm>
            <a:off x="1785918" y="2857496"/>
            <a:ext cx="914400" cy="485772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/>
              <a:t>E</a:t>
            </a:r>
            <a:r>
              <a:rPr lang="es-MX" sz="600" dirty="0" smtClean="0">
                <a:solidFill>
                  <a:schemeClr val="tx1"/>
                </a:solidFill>
              </a:rPr>
              <a:t>EVOLUCION HISTORICA</a:t>
            </a:r>
            <a:endParaRPr lang="es-MX" sz="600" dirty="0"/>
          </a:p>
        </p:txBody>
      </p:sp>
      <p:sp>
        <p:nvSpPr>
          <p:cNvPr id="7" name="6 Arco"/>
          <p:cNvSpPr/>
          <p:nvPr/>
        </p:nvSpPr>
        <p:spPr>
          <a:xfrm>
            <a:off x="4286248" y="1428736"/>
            <a:ext cx="285752" cy="2214578"/>
          </a:xfrm>
          <a:prstGeom prst="arc">
            <a:avLst>
              <a:gd name="adj1" fmla="val 17253694"/>
              <a:gd name="adj2" fmla="val 5187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Arco"/>
          <p:cNvSpPr/>
          <p:nvPr/>
        </p:nvSpPr>
        <p:spPr>
          <a:xfrm>
            <a:off x="938186" y="3081334"/>
            <a:ext cx="3500462" cy="857256"/>
          </a:xfrm>
          <a:prstGeom prst="arc">
            <a:avLst>
              <a:gd name="adj1" fmla="val 16200000"/>
              <a:gd name="adj2" fmla="val 17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4000496" y="1714488"/>
            <a:ext cx="914400" cy="485772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CONCEPCINTEGRAL DEL ESTADO </a:t>
            </a:r>
          </a:p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ION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12" name="11 Conector recto"/>
          <p:cNvCxnSpPr/>
          <p:nvPr/>
        </p:nvCxnSpPr>
        <p:spPr>
          <a:xfrm rot="5400000" flipH="1" flipV="1">
            <a:off x="4643438" y="3000372"/>
            <a:ext cx="857256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5072066" y="2357430"/>
            <a:ext cx="914400" cy="485772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ESTADO DE DERECHO </a:t>
            </a:r>
            <a:r>
              <a:rPr lang="es-MX" sz="600" dirty="0" smtClean="0"/>
              <a:t>NESTADO DE </a:t>
            </a:r>
            <a:endParaRPr lang="es-MX" sz="600" dirty="0"/>
          </a:p>
        </p:txBody>
      </p:sp>
      <p:cxnSp>
        <p:nvCxnSpPr>
          <p:cNvPr id="15" name="14 Conector recto"/>
          <p:cNvCxnSpPr/>
          <p:nvPr/>
        </p:nvCxnSpPr>
        <p:spPr>
          <a:xfrm flipV="1">
            <a:off x="5000628" y="3500438"/>
            <a:ext cx="128588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6072198" y="3071810"/>
            <a:ext cx="985838" cy="485772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FORMAS DE ORGANIZACIÓN DEL ESTADO 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17" name="16 Arco"/>
          <p:cNvSpPr/>
          <p:nvPr/>
        </p:nvSpPr>
        <p:spPr>
          <a:xfrm>
            <a:off x="5000628" y="3786190"/>
            <a:ext cx="1357322" cy="2000264"/>
          </a:xfrm>
          <a:prstGeom prst="arc">
            <a:avLst>
              <a:gd name="adj1" fmla="val 14446031"/>
              <a:gd name="adj2" fmla="val 18390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5643570" y="4071942"/>
            <a:ext cx="1071570" cy="414334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/>
              <a:t>CN</a:t>
            </a:r>
            <a:r>
              <a:rPr lang="es-MX" sz="600" dirty="0" smtClean="0">
                <a:solidFill>
                  <a:schemeClr val="tx1"/>
                </a:solidFill>
              </a:rPr>
              <a:t>EL GOBIERNO Y LA ADMINISTRACION PUBLICA </a:t>
            </a:r>
            <a:endParaRPr lang="es-MX" sz="600" dirty="0"/>
          </a:p>
        </p:txBody>
      </p:sp>
      <p:cxnSp>
        <p:nvCxnSpPr>
          <p:cNvPr id="20" name="19 Conector angular"/>
          <p:cNvCxnSpPr/>
          <p:nvPr/>
        </p:nvCxnSpPr>
        <p:spPr>
          <a:xfrm rot="5400000" flipH="1" flipV="1">
            <a:off x="4608513" y="3892553"/>
            <a:ext cx="71438" cy="1588"/>
          </a:xfrm>
          <a:prstGeom prst="bentConnector3">
            <a:avLst>
              <a:gd name="adj1" fmla="val -3326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4000496" y="4143380"/>
            <a:ext cx="1071570" cy="357190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ADMINISTRACION PUBKLICA 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24" name="23 Arco"/>
          <p:cNvSpPr/>
          <p:nvPr/>
        </p:nvSpPr>
        <p:spPr>
          <a:xfrm flipH="1">
            <a:off x="2643174" y="2643182"/>
            <a:ext cx="45719" cy="7143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Arco"/>
          <p:cNvSpPr/>
          <p:nvPr/>
        </p:nvSpPr>
        <p:spPr>
          <a:xfrm>
            <a:off x="1643042" y="2643182"/>
            <a:ext cx="285752" cy="357190"/>
          </a:xfrm>
          <a:prstGeom prst="arc">
            <a:avLst>
              <a:gd name="adj1" fmla="val 16200000"/>
              <a:gd name="adj2" fmla="val 1949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 redondeado"/>
          <p:cNvSpPr/>
          <p:nvPr/>
        </p:nvSpPr>
        <p:spPr>
          <a:xfrm>
            <a:off x="2357422" y="1857364"/>
            <a:ext cx="714380" cy="7715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DISCIPLINAS:</a:t>
            </a:r>
          </a:p>
          <a:p>
            <a:pPr algn="ctr">
              <a:buFont typeface="Arial" pitchFamily="34" charset="0"/>
              <a:buChar char="•"/>
            </a:pPr>
            <a:r>
              <a:rPr lang="es-MX" sz="600" dirty="0" smtClean="0">
                <a:solidFill>
                  <a:schemeClr val="tx1"/>
                </a:solidFill>
              </a:rPr>
              <a:t>JURIDICA</a:t>
            </a:r>
          </a:p>
          <a:p>
            <a:pPr algn="ctr">
              <a:buFont typeface="Arial" pitchFamily="34" charset="0"/>
              <a:buChar char="•"/>
            </a:pPr>
            <a:r>
              <a:rPr lang="es-MX" sz="600" dirty="0" smtClean="0">
                <a:solidFill>
                  <a:schemeClr val="tx1"/>
                </a:solidFill>
              </a:rPr>
              <a:t>POLITICA</a:t>
            </a:r>
          </a:p>
          <a:p>
            <a:pPr algn="ctr">
              <a:buFont typeface="Arial" pitchFamily="34" charset="0"/>
              <a:buChar char="•"/>
            </a:pPr>
            <a:r>
              <a:rPr lang="es-MX" sz="600" dirty="0" smtClean="0">
                <a:solidFill>
                  <a:schemeClr val="tx1"/>
                </a:solidFill>
              </a:rPr>
              <a:t>TECNICA.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1500166" y="1857364"/>
            <a:ext cx="785818" cy="7715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600" dirty="0" smtClean="0">
                <a:solidFill>
                  <a:schemeClr val="tx1"/>
                </a:solidFill>
              </a:rPr>
              <a:t>PUEBLO</a:t>
            </a:r>
          </a:p>
          <a:p>
            <a:pPr algn="just">
              <a:buFont typeface="Wingdings" pitchFamily="2" charset="2"/>
              <a:buChar char="§"/>
            </a:pPr>
            <a:r>
              <a:rPr lang="es-MX" sz="600" dirty="0" smtClean="0">
                <a:solidFill>
                  <a:schemeClr val="tx1"/>
                </a:solidFill>
              </a:rPr>
              <a:t>ELEMENTO ACTIVO</a:t>
            </a:r>
          </a:p>
          <a:p>
            <a:pPr algn="just">
              <a:buFont typeface="Wingdings" pitchFamily="2" charset="2"/>
              <a:buChar char="§"/>
            </a:pPr>
            <a:r>
              <a:rPr lang="es-MX" sz="600" dirty="0" smtClean="0">
                <a:solidFill>
                  <a:schemeClr val="tx1"/>
                </a:solidFill>
              </a:rPr>
              <a:t>ELEMENTO DETERMINANTE 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28" name="27 Conector recto"/>
          <p:cNvCxnSpPr/>
          <p:nvPr/>
        </p:nvCxnSpPr>
        <p:spPr>
          <a:xfrm rot="5400000" flipH="1" flipV="1">
            <a:off x="1803778" y="1482314"/>
            <a:ext cx="285752" cy="46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rot="16200000" flipV="1">
            <a:off x="2536017" y="1535893"/>
            <a:ext cx="285752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1928794" y="857232"/>
            <a:ext cx="785818" cy="7715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ESTADO MODERNO.</a:t>
            </a:r>
          </a:p>
          <a:p>
            <a:pPr algn="just"/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34" name="33 Conector recto"/>
          <p:cNvCxnSpPr>
            <a:stCxn id="9" idx="0"/>
          </p:cNvCxnSpPr>
          <p:nvPr/>
        </p:nvCxnSpPr>
        <p:spPr>
          <a:xfrm rot="16200000" flipV="1">
            <a:off x="4336253" y="1593045"/>
            <a:ext cx="214314" cy="2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 redondeado"/>
          <p:cNvSpPr/>
          <p:nvPr/>
        </p:nvSpPr>
        <p:spPr>
          <a:xfrm>
            <a:off x="3857620" y="1142984"/>
            <a:ext cx="928694" cy="357190"/>
          </a:xfrm>
          <a:prstGeom prst="roundRect">
            <a:avLst>
              <a:gd name="adj" fmla="val 27011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ACTIVIDADES DE GOBERNANTE Y GOBERNADOS 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43" name="42 Conector recto"/>
          <p:cNvCxnSpPr>
            <a:stCxn id="37" idx="0"/>
          </p:cNvCxnSpPr>
          <p:nvPr/>
        </p:nvCxnSpPr>
        <p:spPr>
          <a:xfrm rot="5400000" flipH="1" flipV="1">
            <a:off x="4268388" y="1053687"/>
            <a:ext cx="14287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 redondeado"/>
          <p:cNvSpPr/>
          <p:nvPr/>
        </p:nvSpPr>
        <p:spPr>
          <a:xfrm>
            <a:off x="3857620" y="642918"/>
            <a:ext cx="928694" cy="357190"/>
          </a:xfrm>
          <a:prstGeom prst="roundRect">
            <a:avLst>
              <a:gd name="adj" fmla="val 27011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ADMINISTRACION PUBLICA FEDERAL 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52" name="51 Conector recto"/>
          <p:cNvCxnSpPr/>
          <p:nvPr/>
        </p:nvCxnSpPr>
        <p:spPr>
          <a:xfrm rot="5400000" flipH="1" flipV="1">
            <a:off x="5607851" y="2178835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Rectángulo redondeado"/>
          <p:cNvSpPr/>
          <p:nvPr/>
        </p:nvSpPr>
        <p:spPr>
          <a:xfrm>
            <a:off x="5429256" y="1785926"/>
            <a:ext cx="928694" cy="34289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POBLACION Y TERRITORIO 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56" name="55 Conector recto"/>
          <p:cNvCxnSpPr/>
          <p:nvPr/>
        </p:nvCxnSpPr>
        <p:spPr>
          <a:xfrm rot="5400000" flipH="1" flipV="1">
            <a:off x="5965041" y="1535893"/>
            <a:ext cx="35719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 redondeado"/>
          <p:cNvSpPr/>
          <p:nvPr/>
        </p:nvSpPr>
        <p:spPr>
          <a:xfrm>
            <a:off x="5715008" y="1071546"/>
            <a:ext cx="928694" cy="34289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ESTADO TERRITORIAL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61" name="60 Conector recto"/>
          <p:cNvCxnSpPr>
            <a:stCxn id="16" idx="0"/>
          </p:cNvCxnSpPr>
          <p:nvPr/>
        </p:nvCxnSpPr>
        <p:spPr>
          <a:xfrm rot="5400000" flipH="1" flipV="1">
            <a:off x="6354376" y="2639609"/>
            <a:ext cx="642942" cy="22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stCxn id="16" idx="7"/>
          </p:cNvCxnSpPr>
          <p:nvPr/>
        </p:nvCxnSpPr>
        <p:spPr>
          <a:xfrm rot="5400000" flipH="1" flipV="1">
            <a:off x="7064583" y="2635138"/>
            <a:ext cx="356892" cy="658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Rectángulo redondeado"/>
          <p:cNvSpPr/>
          <p:nvPr/>
        </p:nvSpPr>
        <p:spPr>
          <a:xfrm>
            <a:off x="6643702" y="2143116"/>
            <a:ext cx="914400" cy="27145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ESTADO SIMPLE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67" name="66 Rectángulo redondeado"/>
          <p:cNvSpPr/>
          <p:nvPr/>
        </p:nvSpPr>
        <p:spPr>
          <a:xfrm>
            <a:off x="7572396" y="2643182"/>
            <a:ext cx="914400" cy="27145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ESTADO FEDERAL O COMPUESTO 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71" name="70 Conector recto"/>
          <p:cNvCxnSpPr>
            <a:stCxn id="67" idx="0"/>
          </p:cNvCxnSpPr>
          <p:nvPr/>
        </p:nvCxnSpPr>
        <p:spPr>
          <a:xfrm rot="5400000" flipH="1" flipV="1">
            <a:off x="8015310" y="2371716"/>
            <a:ext cx="285752" cy="25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 redondeado"/>
          <p:cNvSpPr/>
          <p:nvPr/>
        </p:nvSpPr>
        <p:spPr>
          <a:xfrm>
            <a:off x="8001024" y="2071678"/>
            <a:ext cx="914400" cy="27145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ESTADOS LOCALES (FEDERADOS)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74" name="73 Conector recto"/>
          <p:cNvCxnSpPr>
            <a:stCxn id="18" idx="6"/>
          </p:cNvCxnSpPr>
          <p:nvPr/>
        </p:nvCxnSpPr>
        <p:spPr>
          <a:xfrm>
            <a:off x="6715140" y="4279109"/>
            <a:ext cx="214314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Elipse"/>
          <p:cNvSpPr/>
          <p:nvPr/>
        </p:nvSpPr>
        <p:spPr>
          <a:xfrm>
            <a:off x="6929454" y="4071942"/>
            <a:ext cx="771524" cy="4143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GOBIERNO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76" name="75 Elipse"/>
          <p:cNvSpPr/>
          <p:nvPr/>
        </p:nvSpPr>
        <p:spPr>
          <a:xfrm>
            <a:off x="7500958" y="4071942"/>
            <a:ext cx="928694" cy="4143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ESTADO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78" name="77 Conector recto"/>
          <p:cNvCxnSpPr>
            <a:stCxn id="76" idx="3"/>
          </p:cNvCxnSpPr>
          <p:nvPr/>
        </p:nvCxnSpPr>
        <p:spPr>
          <a:xfrm rot="16200000" flipH="1">
            <a:off x="7531474" y="4531086"/>
            <a:ext cx="217848" cy="6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Elipse"/>
          <p:cNvSpPr/>
          <p:nvPr/>
        </p:nvSpPr>
        <p:spPr>
          <a:xfrm>
            <a:off x="6929454" y="4572008"/>
            <a:ext cx="1500198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ORGANOS GUBERNAMENTALES ( PODERES LEGISLATIVOS, JUDICIAL Y EJECUTIVO 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83" name="82 Conector recto"/>
          <p:cNvCxnSpPr/>
          <p:nvPr/>
        </p:nvCxnSpPr>
        <p:spPr>
          <a:xfrm>
            <a:off x="7643834" y="4857760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Elipse"/>
          <p:cNvSpPr/>
          <p:nvPr/>
        </p:nvSpPr>
        <p:spPr>
          <a:xfrm>
            <a:off x="6786578" y="5072074"/>
            <a:ext cx="1009656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DIRECTOS </a:t>
            </a:r>
          </a:p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INMEDIATOS 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101" name="100 Elipse"/>
          <p:cNvSpPr/>
          <p:nvPr/>
        </p:nvSpPr>
        <p:spPr>
          <a:xfrm>
            <a:off x="7572396" y="5072074"/>
            <a:ext cx="1071570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MEDIATOS O INDEPENDIENTES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105" name="104 Conector recto"/>
          <p:cNvCxnSpPr/>
          <p:nvPr/>
        </p:nvCxnSpPr>
        <p:spPr>
          <a:xfrm rot="16200000" flipH="1">
            <a:off x="7629937" y="5014534"/>
            <a:ext cx="184723" cy="1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>
          <a:xfrm>
            <a:off x="7429520" y="5357826"/>
            <a:ext cx="28575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recto"/>
          <p:cNvCxnSpPr/>
          <p:nvPr/>
        </p:nvCxnSpPr>
        <p:spPr>
          <a:xfrm rot="10800000" flipV="1">
            <a:off x="7715272" y="5357826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113 Elipse"/>
          <p:cNvSpPr/>
          <p:nvPr/>
        </p:nvSpPr>
        <p:spPr>
          <a:xfrm>
            <a:off x="7072330" y="5500702"/>
            <a:ext cx="128588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FUNCIONES GUBERNAMENTALES 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116" name="115 Conector recto"/>
          <p:cNvCxnSpPr>
            <a:stCxn id="114" idx="3"/>
          </p:cNvCxnSpPr>
          <p:nvPr/>
        </p:nvCxnSpPr>
        <p:spPr>
          <a:xfrm rot="5400000">
            <a:off x="7109845" y="5849969"/>
            <a:ext cx="256161" cy="4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"/>
          <p:cNvCxnSpPr/>
          <p:nvPr/>
        </p:nvCxnSpPr>
        <p:spPr>
          <a:xfrm rot="16200000" flipH="1">
            <a:off x="8072462" y="5857892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Elipse"/>
          <p:cNvSpPr/>
          <p:nvPr/>
        </p:nvSpPr>
        <p:spPr>
          <a:xfrm>
            <a:off x="7715272" y="6000768"/>
            <a:ext cx="1009656" cy="22383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LEGIISLATIVA 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127" name="126 Elipse"/>
          <p:cNvSpPr/>
          <p:nvPr/>
        </p:nvSpPr>
        <p:spPr>
          <a:xfrm>
            <a:off x="6643702" y="6000768"/>
            <a:ext cx="1009656" cy="22383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NORMATIVA 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129" name="128 Conector recto"/>
          <p:cNvCxnSpPr/>
          <p:nvPr/>
        </p:nvCxnSpPr>
        <p:spPr>
          <a:xfrm rot="10800000" flipV="1">
            <a:off x="7715272" y="6143644"/>
            <a:ext cx="429428" cy="28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>
            <a:stCxn id="126" idx="5"/>
            <a:endCxn id="146" idx="0"/>
          </p:cNvCxnSpPr>
          <p:nvPr/>
        </p:nvCxnSpPr>
        <p:spPr>
          <a:xfrm rot="16200000" flipH="1">
            <a:off x="8598880" y="6170012"/>
            <a:ext cx="166132" cy="20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>
            <a:stCxn id="126" idx="4"/>
          </p:cNvCxnSpPr>
          <p:nvPr/>
        </p:nvCxnSpPr>
        <p:spPr>
          <a:xfrm rot="5400000">
            <a:off x="8084367" y="6355577"/>
            <a:ext cx="266704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142 Elipse"/>
          <p:cNvSpPr/>
          <p:nvPr/>
        </p:nvSpPr>
        <p:spPr>
          <a:xfrm>
            <a:off x="7215206" y="6286520"/>
            <a:ext cx="714380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ORDINRIA 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144" name="143 Elipse"/>
          <p:cNvSpPr/>
          <p:nvPr/>
        </p:nvSpPr>
        <p:spPr>
          <a:xfrm>
            <a:off x="7786710" y="6429396"/>
            <a:ext cx="642942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LEGISLATIIVA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146" name="145 Elipse"/>
          <p:cNvSpPr/>
          <p:nvPr/>
        </p:nvSpPr>
        <p:spPr>
          <a:xfrm>
            <a:off x="8429652" y="6357958"/>
            <a:ext cx="714348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JURIDIS</a:t>
            </a:r>
          </a:p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CCIONAL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157" name="156 Conector recto"/>
          <p:cNvCxnSpPr/>
          <p:nvPr/>
        </p:nvCxnSpPr>
        <p:spPr>
          <a:xfrm rot="10800000" flipV="1">
            <a:off x="3786182" y="4429132"/>
            <a:ext cx="35719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158 Conector recto"/>
          <p:cNvCxnSpPr>
            <a:stCxn id="23" idx="5"/>
          </p:cNvCxnSpPr>
          <p:nvPr/>
        </p:nvCxnSpPr>
        <p:spPr>
          <a:xfrm rot="16200000" flipH="1">
            <a:off x="5003167" y="4360232"/>
            <a:ext cx="123749" cy="299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162 Rectángulo redondeado"/>
          <p:cNvSpPr/>
          <p:nvPr/>
        </p:nvSpPr>
        <p:spPr>
          <a:xfrm>
            <a:off x="3143240" y="4572008"/>
            <a:ext cx="928694" cy="2857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/>
              <a:t>CE</a:t>
            </a:r>
            <a:r>
              <a:rPr lang="es-MX" sz="600" dirty="0" smtClean="0">
                <a:solidFill>
                  <a:schemeClr val="tx1"/>
                </a:solidFill>
              </a:rPr>
              <a:t>CENTRALIZADA </a:t>
            </a:r>
            <a:endParaRPr lang="es-MX" sz="600" dirty="0"/>
          </a:p>
        </p:txBody>
      </p:sp>
      <p:sp>
        <p:nvSpPr>
          <p:cNvPr id="164" name="163 Rectángulo redondeado"/>
          <p:cNvSpPr/>
          <p:nvPr/>
        </p:nvSpPr>
        <p:spPr>
          <a:xfrm>
            <a:off x="4857752" y="4572008"/>
            <a:ext cx="928694" cy="2857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DESCENTRALIZADA </a:t>
            </a:r>
            <a:endParaRPr lang="es-MX" sz="600" dirty="0"/>
          </a:p>
        </p:txBody>
      </p:sp>
      <p:cxnSp>
        <p:nvCxnSpPr>
          <p:cNvPr id="168" name="167 Conector recto"/>
          <p:cNvCxnSpPr>
            <a:stCxn id="23" idx="2"/>
          </p:cNvCxnSpPr>
          <p:nvPr/>
        </p:nvCxnSpPr>
        <p:spPr>
          <a:xfrm rot="10800000">
            <a:off x="1857356" y="4286257"/>
            <a:ext cx="214314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169 Rectángulo redondeado"/>
          <p:cNvSpPr/>
          <p:nvPr/>
        </p:nvSpPr>
        <p:spPr>
          <a:xfrm>
            <a:off x="285720" y="4214818"/>
            <a:ext cx="1571636" cy="10715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es-MX" sz="600" dirty="0" smtClean="0"/>
              <a:t>CE</a:t>
            </a:r>
            <a:r>
              <a:rPr lang="es-MX" sz="600" dirty="0" smtClean="0">
                <a:solidFill>
                  <a:schemeClr val="tx1"/>
                </a:solidFill>
              </a:rPr>
              <a:t>MARCO NORMATIVO: </a:t>
            </a:r>
          </a:p>
          <a:p>
            <a:pPr algn="just">
              <a:buFont typeface="Arial" pitchFamily="34" charset="0"/>
              <a:buChar char="•"/>
            </a:pPr>
            <a:r>
              <a:rPr lang="es-MX" sz="600" dirty="0" smtClean="0">
                <a:solidFill>
                  <a:schemeClr val="tx1"/>
                </a:solidFill>
              </a:rPr>
              <a:t>CONSTITUCION POLITICA</a:t>
            </a:r>
          </a:p>
          <a:p>
            <a:pPr algn="just">
              <a:buFont typeface="Arial" pitchFamily="34" charset="0"/>
              <a:buChar char="•"/>
            </a:pPr>
            <a:r>
              <a:rPr lang="es-MX" sz="600" dirty="0" smtClean="0">
                <a:solidFill>
                  <a:schemeClr val="tx1"/>
                </a:solidFill>
              </a:rPr>
              <a:t>LEY ORGANICA DE LA ADMON PUBLICA </a:t>
            </a:r>
          </a:p>
          <a:p>
            <a:pPr algn="just">
              <a:buFont typeface="Arial" pitchFamily="34" charset="0"/>
              <a:buChar char="•"/>
            </a:pPr>
            <a:r>
              <a:rPr lang="es-MX" sz="600" dirty="0" smtClean="0">
                <a:solidFill>
                  <a:schemeClr val="tx1"/>
                </a:solidFill>
              </a:rPr>
              <a:t>REGLA,EMTP OMTEROPR </a:t>
            </a:r>
          </a:p>
          <a:p>
            <a:pPr algn="just">
              <a:buFont typeface="Arial" pitchFamily="34" charset="0"/>
              <a:buChar char="•"/>
            </a:pPr>
            <a:r>
              <a:rPr lang="es-MX" sz="600" dirty="0" smtClean="0">
                <a:solidFill>
                  <a:schemeClr val="tx1"/>
                </a:solidFill>
              </a:rPr>
              <a:t>MANUAL DE ORGANIZACIÓN</a:t>
            </a:r>
          </a:p>
          <a:p>
            <a:pPr algn="just">
              <a:buFont typeface="Arial" pitchFamily="34" charset="0"/>
              <a:buChar char="•"/>
            </a:pPr>
            <a:r>
              <a:rPr lang="es-MX" sz="600" dirty="0" smtClean="0">
                <a:solidFill>
                  <a:schemeClr val="tx1"/>
                </a:solidFill>
              </a:rPr>
              <a:t>REGLAS INTERIORES DE SECRETARIAS DE ESTADO</a:t>
            </a:r>
          </a:p>
          <a:p>
            <a:pPr algn="just">
              <a:buFont typeface="Arial" pitchFamily="34" charset="0"/>
              <a:buChar char="•"/>
            </a:pPr>
            <a:r>
              <a:rPr lang="es-MX" sz="600" dirty="0" smtClean="0">
                <a:solidFill>
                  <a:schemeClr val="tx1"/>
                </a:solidFill>
              </a:rPr>
              <a:t>ACUERDOS</a:t>
            </a:r>
          </a:p>
          <a:p>
            <a:pPr algn="just">
              <a:buFont typeface="Arial" pitchFamily="34" charset="0"/>
              <a:buChar char="•"/>
            </a:pPr>
            <a:r>
              <a:rPr lang="es-MX" sz="600" dirty="0" smtClean="0">
                <a:solidFill>
                  <a:schemeClr val="tx1"/>
                </a:solidFill>
              </a:rPr>
              <a:t> </a:t>
            </a:r>
            <a:endParaRPr lang="es-MX" sz="600" dirty="0"/>
          </a:p>
        </p:txBody>
      </p:sp>
      <p:cxnSp>
        <p:nvCxnSpPr>
          <p:cNvPr id="175" name="174 Conector angular"/>
          <p:cNvCxnSpPr>
            <a:stCxn id="164" idx="2"/>
          </p:cNvCxnSpPr>
          <p:nvPr/>
        </p:nvCxnSpPr>
        <p:spPr>
          <a:xfrm rot="5400000">
            <a:off x="5232802" y="4911339"/>
            <a:ext cx="142876" cy="357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175 Rectángulo redondeado"/>
          <p:cNvSpPr/>
          <p:nvPr/>
        </p:nvSpPr>
        <p:spPr>
          <a:xfrm>
            <a:off x="4857752" y="5000636"/>
            <a:ext cx="1143008" cy="7143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es-MX" sz="600" dirty="0" smtClean="0">
                <a:solidFill>
                  <a:schemeClr val="tx1"/>
                </a:solidFill>
              </a:rPr>
              <a:t>OFICIALAS MAYORES (COMITES TECNICOS CONSULTIVOS).</a:t>
            </a:r>
          </a:p>
          <a:p>
            <a:pPr algn="just">
              <a:buFont typeface="Arial" pitchFamily="34" charset="0"/>
              <a:buChar char="•"/>
            </a:pPr>
            <a:r>
              <a:rPr lang="es-MX" sz="600" dirty="0" smtClean="0">
                <a:solidFill>
                  <a:schemeClr val="tx1"/>
                </a:solidFill>
              </a:rPr>
              <a:t>SECRETARIAS DE ESTADO.</a:t>
            </a:r>
          </a:p>
          <a:p>
            <a:pPr algn="just">
              <a:buFont typeface="Arial" pitchFamily="34" charset="0"/>
              <a:buChar char="•"/>
            </a:pPr>
            <a:r>
              <a:rPr lang="es-MX" sz="600" dirty="0" smtClean="0">
                <a:solidFill>
                  <a:schemeClr val="tx1"/>
                </a:solidFill>
              </a:rPr>
              <a:t>UNIDADES ADMINISTRATIVAS.</a:t>
            </a:r>
          </a:p>
          <a:p>
            <a:pPr algn="just">
              <a:buFont typeface="Arial" pitchFamily="34" charset="0"/>
              <a:buChar char="•"/>
            </a:pP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178" name="177 Conector recto"/>
          <p:cNvCxnSpPr/>
          <p:nvPr/>
        </p:nvCxnSpPr>
        <p:spPr>
          <a:xfrm rot="5400000">
            <a:off x="3768324" y="4875620"/>
            <a:ext cx="928693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178 Rectángulo redondeado"/>
          <p:cNvSpPr/>
          <p:nvPr/>
        </p:nvSpPr>
        <p:spPr>
          <a:xfrm>
            <a:off x="3643306" y="5357826"/>
            <a:ext cx="1143008" cy="2143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FUNCIONES ADMINISTRATIVAS </a:t>
            </a:r>
            <a:endParaRPr lang="es-MX" sz="600" dirty="0">
              <a:solidFill>
                <a:schemeClr val="tx1"/>
              </a:solidFill>
            </a:endParaRPr>
          </a:p>
        </p:txBody>
      </p:sp>
      <p:cxnSp>
        <p:nvCxnSpPr>
          <p:cNvPr id="185" name="184 Conector recto"/>
          <p:cNvCxnSpPr>
            <a:stCxn id="179" idx="1"/>
          </p:cNvCxnSpPr>
          <p:nvPr/>
        </p:nvCxnSpPr>
        <p:spPr>
          <a:xfrm rot="10800000">
            <a:off x="3214678" y="5429265"/>
            <a:ext cx="42862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>
            <a:endCxn id="200" idx="3"/>
          </p:cNvCxnSpPr>
          <p:nvPr/>
        </p:nvCxnSpPr>
        <p:spPr>
          <a:xfrm rot="10800000" flipV="1">
            <a:off x="3214678" y="5572138"/>
            <a:ext cx="428628" cy="21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/>
          <p:nvPr/>
        </p:nvCxnSpPr>
        <p:spPr>
          <a:xfrm rot="5400000">
            <a:off x="3750463" y="567929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recto"/>
          <p:cNvCxnSpPr>
            <a:stCxn id="179" idx="2"/>
            <a:endCxn id="204" idx="0"/>
          </p:cNvCxnSpPr>
          <p:nvPr/>
        </p:nvCxnSpPr>
        <p:spPr>
          <a:xfrm rot="5400000">
            <a:off x="3893339" y="5893611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recto"/>
          <p:cNvCxnSpPr/>
          <p:nvPr/>
        </p:nvCxnSpPr>
        <p:spPr>
          <a:xfrm rot="5400000">
            <a:off x="4393802" y="5678900"/>
            <a:ext cx="21431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97 Conector recto"/>
          <p:cNvCxnSpPr/>
          <p:nvPr/>
        </p:nvCxnSpPr>
        <p:spPr>
          <a:xfrm rot="16200000" flipH="1">
            <a:off x="4679157" y="5607859"/>
            <a:ext cx="571504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198 Rectángulo redondeado"/>
          <p:cNvSpPr/>
          <p:nvPr/>
        </p:nvSpPr>
        <p:spPr>
          <a:xfrm>
            <a:off x="2285984" y="5214950"/>
            <a:ext cx="928694" cy="2857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INTERNA </a:t>
            </a:r>
            <a:endParaRPr lang="es-MX" sz="600" dirty="0"/>
          </a:p>
        </p:txBody>
      </p:sp>
      <p:sp>
        <p:nvSpPr>
          <p:cNvPr id="200" name="199 Rectángulo redondeado"/>
          <p:cNvSpPr/>
          <p:nvPr/>
        </p:nvSpPr>
        <p:spPr>
          <a:xfrm>
            <a:off x="2285984" y="5643578"/>
            <a:ext cx="928694" cy="2857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PLANEACION</a:t>
            </a:r>
          </a:p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PROGRAMACION </a:t>
            </a:r>
            <a:endParaRPr lang="es-MX" sz="600" dirty="0"/>
          </a:p>
        </p:txBody>
      </p:sp>
      <p:sp>
        <p:nvSpPr>
          <p:cNvPr id="202" name="201 Rectángulo redondeado"/>
          <p:cNvSpPr/>
          <p:nvPr/>
        </p:nvSpPr>
        <p:spPr>
          <a:xfrm>
            <a:off x="3286116" y="5786454"/>
            <a:ext cx="785818" cy="35719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CONTABILIDAD</a:t>
            </a:r>
          </a:p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INFORMACION</a:t>
            </a:r>
          </a:p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ESTADISTICA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204" name="203 Rectángulo redondeado"/>
          <p:cNvSpPr/>
          <p:nvPr/>
        </p:nvSpPr>
        <p:spPr>
          <a:xfrm>
            <a:off x="3786182" y="6215082"/>
            <a:ext cx="857256" cy="4286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EVALUACION</a:t>
            </a:r>
          </a:p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VIGILANCIA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207" name="206 Rectángulo redondeado"/>
          <p:cNvSpPr/>
          <p:nvPr/>
        </p:nvSpPr>
        <p:spPr>
          <a:xfrm>
            <a:off x="4357686" y="5786454"/>
            <a:ext cx="500066" cy="2857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GESTION 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212" name="211 Rectángulo redondeado"/>
          <p:cNvSpPr/>
          <p:nvPr/>
        </p:nvSpPr>
        <p:spPr>
          <a:xfrm>
            <a:off x="5072066" y="6143644"/>
            <a:ext cx="928694" cy="4286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</a:rPr>
              <a:t>ADMINISTRACION DE RECURSOS MATEIRALES Y FINANCIEROS</a:t>
            </a:r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217" name="216 Rectángulo redondeado"/>
          <p:cNvSpPr/>
          <p:nvPr/>
        </p:nvSpPr>
        <p:spPr>
          <a:xfrm>
            <a:off x="2214546" y="0"/>
            <a:ext cx="5429288" cy="571456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smtClean="0">
              <a:solidFill>
                <a:schemeClr val="tx1"/>
              </a:solidFill>
            </a:endParaRPr>
          </a:p>
          <a:p>
            <a:pPr algn="ctr"/>
            <a:r>
              <a:rPr lang="es-MX" sz="1200" b="1" smtClean="0">
                <a:solidFill>
                  <a:schemeClr val="tx1"/>
                </a:solidFill>
              </a:rPr>
              <a:t>LA </a:t>
            </a:r>
            <a:r>
              <a:rPr lang="es-MX" sz="1200" b="1" dirty="0" smtClean="0">
                <a:solidFill>
                  <a:schemeClr val="tx1"/>
                </a:solidFill>
              </a:rPr>
              <a:t>ADMINISTRACION PUBLICA FEDERAL EN MÉXICO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(RODRIGO MORENO RODRIGUEZ)</a:t>
            </a:r>
          </a:p>
          <a:p>
            <a:pPr algn="ctr"/>
            <a:endParaRPr lang="es-MX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156</Words>
  <PresentationFormat>Presentación en pantalla (4:3)</PresentationFormat>
  <Paragraphs>66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 TRABAJO DE  ANALISIS DE LECTURA DEL LIBRO   LA ADMINISTRACION PÚBLICA FEDERAL EN MEXICO. AUTOR:   RODRIGO MORENO RODRIGUEZ     PRESENTADO POR  FRANCISCA VIRGINIA GALLEGOS COUTIÑO  </vt:lpstr>
      <vt:lpstr>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Francisca Virginia Gallegos Coutiño</dc:creator>
  <cp:lastModifiedBy>vigacou8</cp:lastModifiedBy>
  <cp:revision>50</cp:revision>
  <dcterms:created xsi:type="dcterms:W3CDTF">2015-12-08T18:04:10Z</dcterms:created>
  <dcterms:modified xsi:type="dcterms:W3CDTF">2015-12-08T21:20:53Z</dcterms:modified>
</cp:coreProperties>
</file>