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923"/>
    <a:srgbClr val="BBF3E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1" d="100"/>
          <a:sy n="71" d="100"/>
        </p:scale>
        <p:origin x="-48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17/04/2016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17/04/2016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17/04/2016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17/04/2016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17/04/2016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17/04/2016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17/04/2016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17/04/2016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17/04/2016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17/04/2016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17/04/2016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17/04/2016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2714612" y="1857364"/>
            <a:ext cx="3429024" cy="1071570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POLITICAS PUBLICAS</a:t>
            </a:r>
          </a:p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(</a:t>
            </a:r>
            <a:r>
              <a:rPr lang="es-MX" sz="1600" b="1" dirty="0" err="1" smtClean="0">
                <a:solidFill>
                  <a:schemeClr val="tx1"/>
                </a:solidFill>
              </a:rPr>
              <a:t>Giandomenico</a:t>
            </a:r>
            <a:r>
              <a:rPr lang="es-MX" sz="1600" b="1" dirty="0" smtClean="0">
                <a:solidFill>
                  <a:schemeClr val="tx1"/>
                </a:solidFill>
              </a:rPr>
              <a:t> </a:t>
            </a:r>
            <a:r>
              <a:rPr lang="es-MX" sz="1600" b="1" dirty="0" err="1" smtClean="0">
                <a:solidFill>
                  <a:schemeClr val="tx1"/>
                </a:solidFill>
              </a:rPr>
              <a:t>Majode</a:t>
            </a:r>
            <a:r>
              <a:rPr lang="es-MX" b="1" dirty="0" smtClean="0">
                <a:solidFill>
                  <a:schemeClr val="tx1"/>
                </a:solidFill>
              </a:rPr>
              <a:t>)</a:t>
            </a:r>
            <a:endParaRPr lang="es-MX" b="1" dirty="0">
              <a:solidFill>
                <a:schemeClr val="tx1"/>
              </a:solidFill>
            </a:endParaRPr>
          </a:p>
        </p:txBody>
      </p:sp>
      <p:cxnSp>
        <p:nvCxnSpPr>
          <p:cNvPr id="29" name="28 Conector recto de flecha"/>
          <p:cNvCxnSpPr/>
          <p:nvPr/>
        </p:nvCxnSpPr>
        <p:spPr>
          <a:xfrm rot="5400000">
            <a:off x="4178694" y="3322240"/>
            <a:ext cx="6437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3643306" y="3643314"/>
            <a:ext cx="1771656" cy="785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tx1"/>
                </a:solidFill>
              </a:rPr>
              <a:t>SISTEMA DE GOBIERNO (DEMOCRACIA)</a:t>
            </a:r>
          </a:p>
        </p:txBody>
      </p:sp>
      <p:sp>
        <p:nvSpPr>
          <p:cNvPr id="35" name="34 Rectángulo redondeado"/>
          <p:cNvSpPr/>
          <p:nvPr/>
        </p:nvSpPr>
        <p:spPr>
          <a:xfrm>
            <a:off x="6357950" y="2285992"/>
            <a:ext cx="1928826" cy="8572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JOHN STUARTH MILL 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WALTER BAGEHOT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LORD LINDSAY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ERNEST BARKER</a:t>
            </a:r>
            <a:endParaRPr lang="es-MX" sz="1100" dirty="0">
              <a:solidFill>
                <a:schemeClr val="tx1"/>
              </a:solidFill>
            </a:endParaRPr>
          </a:p>
        </p:txBody>
      </p:sp>
      <p:cxnSp>
        <p:nvCxnSpPr>
          <p:cNvPr id="46" name="45 Conector recto de flecha"/>
          <p:cNvCxnSpPr>
            <a:endCxn id="35" idx="1"/>
          </p:cNvCxnSpPr>
          <p:nvPr/>
        </p:nvCxnSpPr>
        <p:spPr>
          <a:xfrm rot="5400000" flipH="1" flipV="1">
            <a:off x="5429256" y="2714620"/>
            <a:ext cx="928694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Rectángulo redondeado"/>
          <p:cNvSpPr/>
          <p:nvPr/>
        </p:nvSpPr>
        <p:spPr>
          <a:xfrm>
            <a:off x="6286512" y="3286124"/>
            <a:ext cx="1928826" cy="50006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PREOCUPACIONES GENERALES A DECISION ES CONCRETAS</a:t>
            </a:r>
            <a:endParaRPr lang="es-MX" sz="1100" dirty="0">
              <a:solidFill>
                <a:schemeClr val="tx1"/>
              </a:solidFill>
            </a:endParaRPr>
          </a:p>
        </p:txBody>
      </p:sp>
      <p:cxnSp>
        <p:nvCxnSpPr>
          <p:cNvPr id="51" name="50 Conector recto de flecha"/>
          <p:cNvCxnSpPr/>
          <p:nvPr/>
        </p:nvCxnSpPr>
        <p:spPr>
          <a:xfrm flipV="1">
            <a:off x="5429256" y="3571876"/>
            <a:ext cx="85725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stCxn id="31" idx="3"/>
            <a:endCxn id="60" idx="1"/>
          </p:cNvCxnSpPr>
          <p:nvPr/>
        </p:nvCxnSpPr>
        <p:spPr>
          <a:xfrm>
            <a:off x="5414962" y="4036223"/>
            <a:ext cx="87155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Rectángulo redondeado"/>
          <p:cNvSpPr/>
          <p:nvPr/>
        </p:nvSpPr>
        <p:spPr>
          <a:xfrm>
            <a:off x="6286512" y="3929066"/>
            <a:ext cx="1928826" cy="5000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POLITICOS SE PUBLICITAN </a:t>
            </a:r>
            <a:endParaRPr lang="es-MX" sz="1100" dirty="0">
              <a:solidFill>
                <a:schemeClr val="tx1"/>
              </a:solidFill>
            </a:endParaRPr>
          </a:p>
        </p:txBody>
      </p:sp>
      <p:cxnSp>
        <p:nvCxnSpPr>
          <p:cNvPr id="68" name="67 Conector recto de flecha"/>
          <p:cNvCxnSpPr/>
          <p:nvPr/>
        </p:nvCxnSpPr>
        <p:spPr>
          <a:xfrm>
            <a:off x="5357818" y="4214818"/>
            <a:ext cx="107157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76 Rectángulo redondeado"/>
          <p:cNvSpPr/>
          <p:nvPr/>
        </p:nvSpPr>
        <p:spPr>
          <a:xfrm>
            <a:off x="6357950" y="4500570"/>
            <a:ext cx="1928826" cy="5000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DELIBERACION PÚBLICA</a:t>
            </a:r>
          </a:p>
        </p:txBody>
      </p:sp>
      <p:cxnSp>
        <p:nvCxnSpPr>
          <p:cNvPr id="85" name="84 Conector recto de flecha"/>
          <p:cNvCxnSpPr>
            <a:endCxn id="92" idx="0"/>
          </p:cNvCxnSpPr>
          <p:nvPr/>
        </p:nvCxnSpPr>
        <p:spPr>
          <a:xfrm rot="16200000" flipH="1">
            <a:off x="4193774" y="4736714"/>
            <a:ext cx="642942" cy="27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91 Rectángulo"/>
          <p:cNvSpPr/>
          <p:nvPr/>
        </p:nvSpPr>
        <p:spPr>
          <a:xfrm>
            <a:off x="3643306" y="5072074"/>
            <a:ext cx="1771656" cy="785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tx1"/>
                </a:solidFill>
              </a:rPr>
              <a:t>ANALISIS DE MODELOS</a:t>
            </a:r>
          </a:p>
        </p:txBody>
      </p:sp>
      <p:cxnSp>
        <p:nvCxnSpPr>
          <p:cNvPr id="95" name="94 Conector recto de flecha"/>
          <p:cNvCxnSpPr>
            <a:stCxn id="92" idx="1"/>
          </p:cNvCxnSpPr>
          <p:nvPr/>
        </p:nvCxnSpPr>
        <p:spPr>
          <a:xfrm rot="10800000" flipV="1">
            <a:off x="2714612" y="5464982"/>
            <a:ext cx="928694" cy="535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95 Rectángulo"/>
          <p:cNvSpPr/>
          <p:nvPr/>
        </p:nvSpPr>
        <p:spPr>
          <a:xfrm>
            <a:off x="857224" y="4500570"/>
            <a:ext cx="1928826" cy="428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USO DE ANALISTAS (ARTESANOS) ESPECIALIZADOS </a:t>
            </a:r>
            <a:endParaRPr lang="es-MX" sz="1100" dirty="0">
              <a:solidFill>
                <a:schemeClr val="tx1"/>
              </a:solidFill>
            </a:endParaRPr>
          </a:p>
        </p:txBody>
      </p:sp>
      <p:cxnSp>
        <p:nvCxnSpPr>
          <p:cNvPr id="97" name="96 Conector recto de flecha"/>
          <p:cNvCxnSpPr/>
          <p:nvPr/>
        </p:nvCxnSpPr>
        <p:spPr>
          <a:xfrm rot="5400000">
            <a:off x="1785918" y="5072074"/>
            <a:ext cx="28654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01 Rectángulo redondeado"/>
          <p:cNvSpPr/>
          <p:nvPr/>
        </p:nvSpPr>
        <p:spPr>
          <a:xfrm>
            <a:off x="857224" y="5214950"/>
            <a:ext cx="2214578" cy="35719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DEBATE DE VALORES</a:t>
            </a:r>
          </a:p>
          <a:p>
            <a:pPr algn="ctr"/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103" name="102 Conector recto de flecha"/>
          <p:cNvCxnSpPr/>
          <p:nvPr/>
        </p:nvCxnSpPr>
        <p:spPr>
          <a:xfrm rot="10800000">
            <a:off x="2714612" y="4714884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105 Rectángulo"/>
          <p:cNvSpPr/>
          <p:nvPr/>
        </p:nvSpPr>
        <p:spPr>
          <a:xfrm>
            <a:off x="357158" y="5643578"/>
            <a:ext cx="2214578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ESTABLECIMIENTO DE METAS CON DETERMNACION DE MEDIOS</a:t>
            </a:r>
            <a:endParaRPr lang="es-MX" sz="1100" dirty="0">
              <a:solidFill>
                <a:schemeClr val="tx1"/>
              </a:solidFill>
            </a:endParaRPr>
          </a:p>
        </p:txBody>
      </p:sp>
      <p:cxnSp>
        <p:nvCxnSpPr>
          <p:cNvPr id="110" name="109 Conector recto de flecha"/>
          <p:cNvCxnSpPr/>
          <p:nvPr/>
        </p:nvCxnSpPr>
        <p:spPr>
          <a:xfrm rot="16200000" flipV="1">
            <a:off x="2714612" y="4143380"/>
            <a:ext cx="938218" cy="938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114 Rectángulo"/>
          <p:cNvSpPr/>
          <p:nvPr/>
        </p:nvSpPr>
        <p:spPr>
          <a:xfrm>
            <a:off x="1142976" y="3429000"/>
            <a:ext cx="1571636" cy="71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DETERMJINAR LOS VALORES RELEVANTES DE LA AUTORIDAD COMPETENTE</a:t>
            </a:r>
            <a:endParaRPr lang="es-MX" sz="1100" dirty="0">
              <a:solidFill>
                <a:schemeClr val="tx1"/>
              </a:solidFill>
            </a:endParaRPr>
          </a:p>
        </p:txBody>
      </p:sp>
      <p:cxnSp>
        <p:nvCxnSpPr>
          <p:cNvPr id="117" name="116 Conector recto de flecha"/>
          <p:cNvCxnSpPr/>
          <p:nvPr/>
        </p:nvCxnSpPr>
        <p:spPr>
          <a:xfrm rot="5400000">
            <a:off x="2714611" y="5500703"/>
            <a:ext cx="928695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119 Rectángulo redondeado"/>
          <p:cNvSpPr/>
          <p:nvPr/>
        </p:nvSpPr>
        <p:spPr>
          <a:xfrm>
            <a:off x="500034" y="6286520"/>
            <a:ext cx="2214578" cy="5714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PRUEBAS  PERSUASIVAS Y EMPLEO  DE  ARGUMENTOS POSTERIORES A LA DECISION</a:t>
            </a:r>
          </a:p>
        </p:txBody>
      </p:sp>
      <p:cxnSp>
        <p:nvCxnSpPr>
          <p:cNvPr id="126" name="125 Conector angular"/>
          <p:cNvCxnSpPr/>
          <p:nvPr/>
        </p:nvCxnSpPr>
        <p:spPr>
          <a:xfrm>
            <a:off x="285720" y="4643446"/>
            <a:ext cx="557242" cy="2000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Conector recto"/>
          <p:cNvCxnSpPr/>
          <p:nvPr/>
        </p:nvCxnSpPr>
        <p:spPr>
          <a:xfrm rot="5400000">
            <a:off x="179357" y="453549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134 Rectángulo redondeado"/>
          <p:cNvSpPr/>
          <p:nvPr/>
        </p:nvSpPr>
        <p:spPr>
          <a:xfrm>
            <a:off x="0" y="3571876"/>
            <a:ext cx="1000100" cy="8572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DATOS</a:t>
            </a:r>
          </a:p>
          <a:p>
            <a:pPr algn="ctr"/>
            <a:r>
              <a:rPr lang="es-MX" sz="900" dirty="0" smtClean="0">
                <a:solidFill>
                  <a:schemeClr val="tx1"/>
                </a:solidFill>
              </a:rPr>
              <a:t>INFORMACION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EVIDEN CIA</a:t>
            </a:r>
          </a:p>
        </p:txBody>
      </p:sp>
      <p:cxnSp>
        <p:nvCxnSpPr>
          <p:cNvPr id="30" name="29 Conector recto de flecha"/>
          <p:cNvCxnSpPr>
            <a:stCxn id="135" idx="0"/>
          </p:cNvCxnSpPr>
          <p:nvPr/>
        </p:nvCxnSpPr>
        <p:spPr>
          <a:xfrm rot="16200000" flipV="1">
            <a:off x="321447" y="3393273"/>
            <a:ext cx="357190" cy="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Rectángulo redondeado"/>
          <p:cNvSpPr/>
          <p:nvPr/>
        </p:nvSpPr>
        <p:spPr>
          <a:xfrm>
            <a:off x="142844" y="2857496"/>
            <a:ext cx="1500198" cy="35719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TRAMPAS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(ERROR CONCEPTUAL)</a:t>
            </a:r>
            <a:endParaRPr lang="es-MX" sz="1100" dirty="0">
              <a:solidFill>
                <a:schemeClr val="tx1"/>
              </a:solidFill>
            </a:endParaRPr>
          </a:p>
        </p:txBody>
      </p:sp>
      <p:cxnSp>
        <p:nvCxnSpPr>
          <p:cNvPr id="39" name="38 Conector recto de flecha"/>
          <p:cNvCxnSpPr>
            <a:stCxn id="92" idx="3"/>
          </p:cNvCxnSpPr>
          <p:nvPr/>
        </p:nvCxnSpPr>
        <p:spPr>
          <a:xfrm flipV="1">
            <a:off x="5414962" y="5429264"/>
            <a:ext cx="30004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Rectángulo redondeado"/>
          <p:cNvSpPr/>
          <p:nvPr/>
        </p:nvSpPr>
        <p:spPr>
          <a:xfrm>
            <a:off x="5715008" y="5214950"/>
            <a:ext cx="1143008" cy="500066"/>
          </a:xfrm>
          <a:prstGeom prst="roundRect">
            <a:avLst>
              <a:gd name="adj" fmla="val 5373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CLASIFICACION 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(SEGÚN SU FUNCION)</a:t>
            </a:r>
            <a:endParaRPr lang="es-MX" sz="1100" dirty="0">
              <a:solidFill>
                <a:schemeClr val="tx1"/>
              </a:solidFill>
            </a:endParaRPr>
          </a:p>
        </p:txBody>
      </p:sp>
      <p:cxnSp>
        <p:nvCxnSpPr>
          <p:cNvPr id="56" name="55 Conector recto de flecha"/>
          <p:cNvCxnSpPr>
            <a:endCxn id="66" idx="1"/>
          </p:cNvCxnSpPr>
          <p:nvPr/>
        </p:nvCxnSpPr>
        <p:spPr>
          <a:xfrm flipV="1">
            <a:off x="6858016" y="5250669"/>
            <a:ext cx="428628" cy="107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/>
          <p:nvPr/>
        </p:nvCxnSpPr>
        <p:spPr>
          <a:xfrm>
            <a:off x="6858016" y="5715016"/>
            <a:ext cx="35719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/>
          <p:nvPr/>
        </p:nvCxnSpPr>
        <p:spPr>
          <a:xfrm>
            <a:off x="6643702" y="6143644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Rectángulo redondeado"/>
          <p:cNvSpPr/>
          <p:nvPr/>
        </p:nvSpPr>
        <p:spPr>
          <a:xfrm>
            <a:off x="7286644" y="5143512"/>
            <a:ext cx="1643074" cy="21431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CONCEPTUALIZACION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67" name="66 Rectángulo redondeado"/>
          <p:cNvSpPr/>
          <p:nvPr/>
        </p:nvSpPr>
        <p:spPr>
          <a:xfrm>
            <a:off x="7286644" y="5429264"/>
            <a:ext cx="1643074" cy="21431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PRODUCCION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69" name="68 Rectángulo redondeado"/>
          <p:cNvSpPr/>
          <p:nvPr/>
        </p:nvSpPr>
        <p:spPr>
          <a:xfrm>
            <a:off x="7358082" y="5715016"/>
            <a:ext cx="1571636" cy="28575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MANIPULACION DE DATOS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70" name="69 Rectángulo redondeado"/>
          <p:cNvSpPr/>
          <p:nvPr/>
        </p:nvSpPr>
        <p:spPr>
          <a:xfrm>
            <a:off x="6929454" y="6143644"/>
            <a:ext cx="914400" cy="21431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70 Rectángulo redondeado"/>
          <p:cNvSpPr/>
          <p:nvPr/>
        </p:nvSpPr>
        <p:spPr>
          <a:xfrm>
            <a:off x="5715008" y="6286520"/>
            <a:ext cx="914400" cy="21431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72" name="71 Conector recto de flecha"/>
          <p:cNvCxnSpPr>
            <a:endCxn id="67" idx="1"/>
          </p:cNvCxnSpPr>
          <p:nvPr/>
        </p:nvCxnSpPr>
        <p:spPr>
          <a:xfrm flipV="1">
            <a:off x="6858016" y="5536421"/>
            <a:ext cx="428628" cy="3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/>
          <p:nvPr/>
        </p:nvCxnSpPr>
        <p:spPr>
          <a:xfrm rot="5400000">
            <a:off x="4394199" y="6036487"/>
            <a:ext cx="35639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Elipse"/>
          <p:cNvSpPr/>
          <p:nvPr/>
        </p:nvSpPr>
        <p:spPr>
          <a:xfrm>
            <a:off x="4143372" y="6215082"/>
            <a:ext cx="985838" cy="42862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Elipse"/>
          <p:cNvSpPr/>
          <p:nvPr/>
        </p:nvSpPr>
        <p:spPr>
          <a:xfrm>
            <a:off x="4286248" y="214290"/>
            <a:ext cx="1200152" cy="5000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1</a:t>
            </a:r>
            <a:endParaRPr lang="es-MX" b="1" dirty="0">
              <a:solidFill>
                <a:schemeClr val="tx1"/>
              </a:solidFill>
            </a:endParaRPr>
          </a:p>
        </p:txBody>
      </p:sp>
      <p:cxnSp>
        <p:nvCxnSpPr>
          <p:cNvPr id="7" name="6 Conector recto de flecha"/>
          <p:cNvCxnSpPr/>
          <p:nvPr/>
        </p:nvCxnSpPr>
        <p:spPr>
          <a:xfrm rot="5400000">
            <a:off x="4679951" y="89215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4286248" y="1071546"/>
            <a:ext cx="1143008" cy="9286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FACTIBILIDAD</a:t>
            </a:r>
            <a:endParaRPr lang="es-MX" sz="1100" dirty="0">
              <a:solidFill>
                <a:schemeClr val="tx1"/>
              </a:solidFill>
            </a:endParaRPr>
          </a:p>
        </p:txBody>
      </p:sp>
      <p:cxnSp>
        <p:nvCxnSpPr>
          <p:cNvPr id="22" name="21 Conector recto de flecha"/>
          <p:cNvCxnSpPr>
            <a:endCxn id="26" idx="1"/>
          </p:cNvCxnSpPr>
          <p:nvPr/>
        </p:nvCxnSpPr>
        <p:spPr>
          <a:xfrm flipV="1">
            <a:off x="5357818" y="464323"/>
            <a:ext cx="642942" cy="607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 redondeado"/>
          <p:cNvSpPr/>
          <p:nvPr/>
        </p:nvSpPr>
        <p:spPr>
          <a:xfrm>
            <a:off x="6000760" y="285728"/>
            <a:ext cx="2214578" cy="35719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IDENTIFICA RESTRICCIONES REALES O POTENCIALES </a:t>
            </a:r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5429256" y="121442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 redondeado"/>
          <p:cNvSpPr/>
          <p:nvPr/>
        </p:nvSpPr>
        <p:spPr>
          <a:xfrm>
            <a:off x="5929322" y="928670"/>
            <a:ext cx="1285884" cy="50006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00" dirty="0" smtClean="0">
              <a:solidFill>
                <a:schemeClr val="tx1"/>
              </a:solidFill>
            </a:endParaRP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RESTRICCIONES E IMPOSIBILIDADES</a:t>
            </a:r>
          </a:p>
        </p:txBody>
      </p:sp>
      <p:cxnSp>
        <p:nvCxnSpPr>
          <p:cNvPr id="20" name="19 Conector recto de flecha"/>
          <p:cNvCxnSpPr>
            <a:endCxn id="27" idx="1"/>
          </p:cNvCxnSpPr>
          <p:nvPr/>
        </p:nvCxnSpPr>
        <p:spPr>
          <a:xfrm flipV="1">
            <a:off x="7286644" y="892951"/>
            <a:ext cx="428628" cy="107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Rectángulo redondeado"/>
          <p:cNvSpPr/>
          <p:nvPr/>
        </p:nvSpPr>
        <p:spPr>
          <a:xfrm>
            <a:off x="6000760" y="285728"/>
            <a:ext cx="2643206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IDENTIFICA RESTRICCIONES REALES O POTENCIALES </a:t>
            </a:r>
          </a:p>
        </p:txBody>
      </p:sp>
      <p:sp>
        <p:nvSpPr>
          <p:cNvPr id="27" name="26 Rectángulo redondeado"/>
          <p:cNvSpPr/>
          <p:nvPr/>
        </p:nvSpPr>
        <p:spPr>
          <a:xfrm>
            <a:off x="7715272" y="785794"/>
            <a:ext cx="1143008" cy="214314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MATEMATICAS</a:t>
            </a:r>
          </a:p>
        </p:txBody>
      </p:sp>
      <p:cxnSp>
        <p:nvCxnSpPr>
          <p:cNvPr id="29" name="28 Conector recto de flecha"/>
          <p:cNvCxnSpPr>
            <a:stCxn id="14" idx="3"/>
            <a:endCxn id="34" idx="1"/>
          </p:cNvCxnSpPr>
          <p:nvPr/>
        </p:nvCxnSpPr>
        <p:spPr>
          <a:xfrm>
            <a:off x="7215206" y="117870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endCxn id="38" idx="1"/>
          </p:cNvCxnSpPr>
          <p:nvPr/>
        </p:nvCxnSpPr>
        <p:spPr>
          <a:xfrm>
            <a:off x="7286644" y="1285860"/>
            <a:ext cx="500066" cy="178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Rectángulo redondeado"/>
          <p:cNvSpPr/>
          <p:nvPr/>
        </p:nvSpPr>
        <p:spPr>
          <a:xfrm>
            <a:off x="7715272" y="1071546"/>
            <a:ext cx="1000132" cy="214314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FISICAC</a:t>
            </a:r>
          </a:p>
        </p:txBody>
      </p:sp>
      <p:sp>
        <p:nvSpPr>
          <p:cNvPr id="38" name="37 Rectángulo redondeado"/>
          <p:cNvSpPr/>
          <p:nvPr/>
        </p:nvSpPr>
        <p:spPr>
          <a:xfrm>
            <a:off x="7786710" y="1357298"/>
            <a:ext cx="1000132" cy="214314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C.SOCIALLES</a:t>
            </a:r>
          </a:p>
        </p:txBody>
      </p:sp>
      <p:cxnSp>
        <p:nvCxnSpPr>
          <p:cNvPr id="60" name="59 Conector recto de flecha"/>
          <p:cNvCxnSpPr>
            <a:stCxn id="38" idx="2"/>
            <a:endCxn id="67" idx="0"/>
          </p:cNvCxnSpPr>
          <p:nvPr/>
        </p:nvCxnSpPr>
        <p:spPr>
          <a:xfrm rot="16200000" flipH="1">
            <a:off x="8322487" y="1535901"/>
            <a:ext cx="214314" cy="285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Rectángulo redondeado"/>
          <p:cNvSpPr/>
          <p:nvPr/>
        </p:nvSpPr>
        <p:spPr>
          <a:xfrm>
            <a:off x="8001024" y="1785926"/>
            <a:ext cx="1142976" cy="500066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LEY DE LA OFERTA Y LA DEMANDA</a:t>
            </a:r>
          </a:p>
        </p:txBody>
      </p:sp>
      <p:cxnSp>
        <p:nvCxnSpPr>
          <p:cNvPr id="70" name="69 Conector recto de flecha"/>
          <p:cNvCxnSpPr/>
          <p:nvPr/>
        </p:nvCxnSpPr>
        <p:spPr>
          <a:xfrm rot="10800000" flipV="1">
            <a:off x="7572396" y="1571612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74 Rectángulo redondeado"/>
          <p:cNvSpPr/>
          <p:nvPr/>
        </p:nvSpPr>
        <p:spPr>
          <a:xfrm>
            <a:off x="6286512" y="1928802"/>
            <a:ext cx="1571636" cy="857256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PRINCIPIOS  BASICOS DE CONTROL ORGANIZACIONAL</a:t>
            </a:r>
          </a:p>
        </p:txBody>
      </p:sp>
      <p:cxnSp>
        <p:nvCxnSpPr>
          <p:cNvPr id="79" name="78 Conector recto de flecha"/>
          <p:cNvCxnSpPr/>
          <p:nvPr/>
        </p:nvCxnSpPr>
        <p:spPr>
          <a:xfrm rot="10800000">
            <a:off x="3214678" y="1214422"/>
            <a:ext cx="100013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Rectángulo redondeado"/>
          <p:cNvSpPr/>
          <p:nvPr/>
        </p:nvSpPr>
        <p:spPr>
          <a:xfrm>
            <a:off x="214282" y="1071546"/>
            <a:ext cx="3000396" cy="428628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MAYOR CRECIMIENTO ORGANIZACIONAL MENOR CONTROL INTERNO</a:t>
            </a:r>
          </a:p>
        </p:txBody>
      </p:sp>
      <p:cxnSp>
        <p:nvCxnSpPr>
          <p:cNvPr id="86" name="85 Conector recto de flecha"/>
          <p:cNvCxnSpPr>
            <a:stCxn id="11" idx="1"/>
          </p:cNvCxnSpPr>
          <p:nvPr/>
        </p:nvCxnSpPr>
        <p:spPr>
          <a:xfrm rot="10800000" flipV="1">
            <a:off x="3143240" y="1535892"/>
            <a:ext cx="1143008" cy="32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86 Rectángulo redondeado"/>
          <p:cNvSpPr/>
          <p:nvPr/>
        </p:nvSpPr>
        <p:spPr>
          <a:xfrm>
            <a:off x="1500166" y="1643050"/>
            <a:ext cx="1643074" cy="500066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SOLUCIONES DE OPTIMO CONDICIONADO</a:t>
            </a:r>
          </a:p>
        </p:txBody>
      </p:sp>
      <p:cxnSp>
        <p:nvCxnSpPr>
          <p:cNvPr id="93" name="92 Conector recto de flecha"/>
          <p:cNvCxnSpPr>
            <a:stCxn id="87" idx="1"/>
          </p:cNvCxnSpPr>
          <p:nvPr/>
        </p:nvCxnSpPr>
        <p:spPr>
          <a:xfrm rot="10800000" flipV="1">
            <a:off x="1285852" y="1893082"/>
            <a:ext cx="21431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106 Rectángulo"/>
          <p:cNvSpPr/>
          <p:nvPr/>
        </p:nvSpPr>
        <p:spPr>
          <a:xfrm>
            <a:off x="214282" y="1785926"/>
            <a:ext cx="1071570" cy="6429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DELIMITAR FACULTAD DE GOBERNANTESC</a:t>
            </a:r>
          </a:p>
        </p:txBody>
      </p:sp>
      <p:cxnSp>
        <p:nvCxnSpPr>
          <p:cNvPr id="109" name="108 Conector recto de flecha"/>
          <p:cNvCxnSpPr/>
          <p:nvPr/>
        </p:nvCxnSpPr>
        <p:spPr>
          <a:xfrm rot="5400000">
            <a:off x="1963719" y="2321711"/>
            <a:ext cx="35798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Rectángulo"/>
          <p:cNvSpPr/>
          <p:nvPr/>
        </p:nvSpPr>
        <p:spPr>
          <a:xfrm>
            <a:off x="1142976" y="2500306"/>
            <a:ext cx="2057408" cy="3571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CONSIDERA POLITICASE INERCIAS INSTITUCUIEKES</a:t>
            </a:r>
            <a:endParaRPr lang="es-MX" sz="1100" dirty="0">
              <a:solidFill>
                <a:schemeClr val="tx1"/>
              </a:solidFill>
            </a:endParaRPr>
          </a:p>
        </p:txBody>
      </p:sp>
      <p:cxnSp>
        <p:nvCxnSpPr>
          <p:cNvPr id="114" name="113 Conector recto de flecha"/>
          <p:cNvCxnSpPr>
            <a:endCxn id="118" idx="1"/>
          </p:cNvCxnSpPr>
          <p:nvPr/>
        </p:nvCxnSpPr>
        <p:spPr>
          <a:xfrm rot="10800000" flipV="1">
            <a:off x="2714612" y="2000240"/>
            <a:ext cx="1643074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Conector recto de flecha"/>
          <p:cNvCxnSpPr/>
          <p:nvPr/>
        </p:nvCxnSpPr>
        <p:spPr>
          <a:xfrm>
            <a:off x="5429256" y="2000240"/>
            <a:ext cx="1214446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117 Rectángulo redondeado"/>
          <p:cNvSpPr/>
          <p:nvPr/>
        </p:nvSpPr>
        <p:spPr>
          <a:xfrm rot="10800000" flipV="1">
            <a:off x="357158" y="3000372"/>
            <a:ext cx="2357454" cy="8572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NO CJONFUNDE ANALOGIAS  SUPERFICIALES ENTRE ELABORACION DE POLITICAS PUBLICAS Y TOMA DE DECISIONES EMPRESARIALES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120" name="119 Rectángulo redondeado"/>
          <p:cNvSpPr/>
          <p:nvPr/>
        </p:nvSpPr>
        <p:spPr>
          <a:xfrm>
            <a:off x="6643702" y="3000372"/>
            <a:ext cx="1214446" cy="10001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TAXONOMIA DE LAS RESTRICCIONES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(CAMPO DE APLICCION ESPECIAL)</a:t>
            </a:r>
            <a:endParaRPr lang="es-MX" sz="1100" dirty="0">
              <a:solidFill>
                <a:schemeClr val="tx1"/>
              </a:solidFill>
            </a:endParaRPr>
          </a:p>
        </p:txBody>
      </p:sp>
      <p:cxnSp>
        <p:nvCxnSpPr>
          <p:cNvPr id="123" name="122 Conector recto de flecha"/>
          <p:cNvCxnSpPr/>
          <p:nvPr/>
        </p:nvCxnSpPr>
        <p:spPr>
          <a:xfrm flipV="1">
            <a:off x="7786710" y="3143248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128 Rectángulo redondeado"/>
          <p:cNvSpPr/>
          <p:nvPr/>
        </p:nvSpPr>
        <p:spPr>
          <a:xfrm>
            <a:off x="8072462" y="2643182"/>
            <a:ext cx="928694" cy="5715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REDUCCION DE RIESGOS</a:t>
            </a:r>
            <a:endParaRPr lang="es-MX" sz="1100" dirty="0">
              <a:solidFill>
                <a:schemeClr val="tx1"/>
              </a:solidFill>
            </a:endParaRPr>
          </a:p>
        </p:txBody>
      </p:sp>
      <p:cxnSp>
        <p:nvCxnSpPr>
          <p:cNvPr id="134" name="133 Conector angular"/>
          <p:cNvCxnSpPr/>
          <p:nvPr/>
        </p:nvCxnSpPr>
        <p:spPr>
          <a:xfrm rot="16200000" flipH="1">
            <a:off x="7858148" y="3643314"/>
            <a:ext cx="428628" cy="4286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134 Rectángulo redondeado"/>
          <p:cNvSpPr/>
          <p:nvPr/>
        </p:nvSpPr>
        <p:spPr>
          <a:xfrm>
            <a:off x="6929454" y="4143380"/>
            <a:ext cx="2000264" cy="21431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00" dirty="0" smtClean="0">
              <a:solidFill>
                <a:schemeClr val="tx1"/>
              </a:solidFill>
            </a:endParaRP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CLASIFICACION[: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LEGALES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DISTRIBUTIVAS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MERCADO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PRODUCTO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TECNOLGICA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ORGANIZACIONAL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RECURSOS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OBJETIVAS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AUTOIMPUESTAS(METAS)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CORTO Y  LARGO PLAZO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NATURALES Y ARTIFICIALES</a:t>
            </a:r>
          </a:p>
          <a:p>
            <a:pPr algn="ctr"/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136" name="135 Abrir llave"/>
          <p:cNvSpPr/>
          <p:nvPr/>
        </p:nvSpPr>
        <p:spPr>
          <a:xfrm>
            <a:off x="6786578" y="4143380"/>
            <a:ext cx="71438" cy="22145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8" name="137 Rectángulo"/>
          <p:cNvSpPr/>
          <p:nvPr/>
        </p:nvSpPr>
        <p:spPr>
          <a:xfrm>
            <a:off x="5786446" y="4786322"/>
            <a:ext cx="928694" cy="1000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AMPLIA FRONTERASEN CAMPO DE LA ADMON PUBLICA</a:t>
            </a:r>
            <a:endParaRPr lang="es-MX" sz="1100" dirty="0">
              <a:solidFill>
                <a:schemeClr val="tx1"/>
              </a:solidFill>
            </a:endParaRPr>
          </a:p>
        </p:txBody>
      </p:sp>
      <p:cxnSp>
        <p:nvCxnSpPr>
          <p:cNvPr id="140" name="139 Conector recto de flecha"/>
          <p:cNvCxnSpPr/>
          <p:nvPr/>
        </p:nvCxnSpPr>
        <p:spPr>
          <a:xfrm rot="5400000">
            <a:off x="3500430" y="3357562"/>
            <a:ext cx="264320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140 Elipse"/>
          <p:cNvSpPr/>
          <p:nvPr/>
        </p:nvSpPr>
        <p:spPr>
          <a:xfrm>
            <a:off x="4143372" y="4714884"/>
            <a:ext cx="1200152" cy="5000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2</a:t>
            </a:r>
            <a:endParaRPr lang="es-MX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857620" y="142852"/>
            <a:ext cx="1200152" cy="5000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2</a:t>
            </a:r>
            <a:endParaRPr lang="es-MX" b="1" dirty="0">
              <a:solidFill>
                <a:schemeClr val="tx1"/>
              </a:solidFill>
            </a:endParaRPr>
          </a:p>
        </p:txBody>
      </p:sp>
      <p:cxnSp>
        <p:nvCxnSpPr>
          <p:cNvPr id="21" name="20 Conector recto de flecha"/>
          <p:cNvCxnSpPr/>
          <p:nvPr/>
        </p:nvCxnSpPr>
        <p:spPr>
          <a:xfrm rot="5400000">
            <a:off x="4321967" y="821513"/>
            <a:ext cx="21510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3786182" y="928670"/>
            <a:ext cx="1357322" cy="1143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CAMBIOC DE LAS RESTRICCIONES INSTITUCIONALES</a:t>
            </a:r>
            <a:endParaRPr lang="es-MX" sz="1100" dirty="0">
              <a:solidFill>
                <a:schemeClr val="tx1"/>
              </a:solidFill>
            </a:endParaRPr>
          </a:p>
        </p:txBody>
      </p:sp>
      <p:cxnSp>
        <p:nvCxnSpPr>
          <p:cNvPr id="26" name="25 Conector recto de flecha"/>
          <p:cNvCxnSpPr/>
          <p:nvPr/>
        </p:nvCxnSpPr>
        <p:spPr>
          <a:xfrm rot="5400000" flipH="1" flipV="1">
            <a:off x="5214942" y="857232"/>
            <a:ext cx="50006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 redondeado"/>
          <p:cNvSpPr/>
          <p:nvPr/>
        </p:nvSpPr>
        <p:spPr>
          <a:xfrm>
            <a:off x="5786446" y="500042"/>
            <a:ext cx="2357454" cy="5000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CAMBIAN LAS CONDICIONES DE VIABILIDAD MEDINANTE EL CAMBIO INSTITUCIONAL</a:t>
            </a:r>
            <a:endParaRPr lang="es-MX" sz="1100" dirty="0">
              <a:solidFill>
                <a:schemeClr val="tx1"/>
              </a:solidFill>
            </a:endParaRPr>
          </a:p>
        </p:txBody>
      </p:sp>
      <p:cxnSp>
        <p:nvCxnSpPr>
          <p:cNvPr id="32" name="31 Conector recto de flecha"/>
          <p:cNvCxnSpPr>
            <a:stCxn id="24" idx="3"/>
          </p:cNvCxnSpPr>
          <p:nvPr/>
        </p:nvCxnSpPr>
        <p:spPr>
          <a:xfrm>
            <a:off x="5143504" y="150017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Rectángulo redondeado"/>
          <p:cNvSpPr/>
          <p:nvPr/>
        </p:nvSpPr>
        <p:spPr>
          <a:xfrm>
            <a:off x="5715008" y="1285860"/>
            <a:ext cx="2428892" cy="42862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PROCEDIMIENTO INDIRECTO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(ALTOS COSTOS)</a:t>
            </a:r>
            <a:endParaRPr lang="es-MX" sz="1100" dirty="0">
              <a:solidFill>
                <a:schemeClr val="tx1"/>
              </a:solidFill>
            </a:endParaRPr>
          </a:p>
        </p:txBody>
      </p:sp>
      <p:cxnSp>
        <p:nvCxnSpPr>
          <p:cNvPr id="36" name="35 Conector recto de flecha"/>
          <p:cNvCxnSpPr/>
          <p:nvPr/>
        </p:nvCxnSpPr>
        <p:spPr>
          <a:xfrm>
            <a:off x="5143504" y="1714488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Rectángulo redondeado"/>
          <p:cNvSpPr/>
          <p:nvPr/>
        </p:nvSpPr>
        <p:spPr>
          <a:xfrm>
            <a:off x="5929322" y="1928802"/>
            <a:ext cx="2786082" cy="5000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LOS ACTORES DE LA POLITICA ACTUAN INDEPENDIENTEMENTE O EN COALICIONES MONOLITICAS.</a:t>
            </a:r>
            <a:endParaRPr lang="es-MX" sz="1100" dirty="0">
              <a:solidFill>
                <a:schemeClr val="tx1"/>
              </a:solidFill>
            </a:endParaRPr>
          </a:p>
        </p:txBody>
      </p:sp>
      <p:cxnSp>
        <p:nvCxnSpPr>
          <p:cNvPr id="44" name="43 Conector recto de flecha"/>
          <p:cNvCxnSpPr/>
          <p:nvPr/>
        </p:nvCxnSpPr>
        <p:spPr>
          <a:xfrm rot="10800000">
            <a:off x="3286116" y="114298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Rectángulo redondeado"/>
          <p:cNvSpPr/>
          <p:nvPr/>
        </p:nvSpPr>
        <p:spPr>
          <a:xfrm>
            <a:off x="1857356" y="857232"/>
            <a:ext cx="1428760" cy="42862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EMPLEA RECURSOS NOMONETARIOSC</a:t>
            </a:r>
            <a:endParaRPr lang="es-MX" sz="1100" dirty="0">
              <a:solidFill>
                <a:schemeClr val="tx1"/>
              </a:solidFill>
            </a:endParaRPr>
          </a:p>
        </p:txBody>
      </p:sp>
      <p:cxnSp>
        <p:nvCxnSpPr>
          <p:cNvPr id="48" name="47 Conector recto de flecha"/>
          <p:cNvCxnSpPr/>
          <p:nvPr/>
        </p:nvCxnSpPr>
        <p:spPr>
          <a:xfrm rot="10800000">
            <a:off x="3214678" y="164305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Rectángulo redondeado"/>
          <p:cNvSpPr/>
          <p:nvPr/>
        </p:nvSpPr>
        <p:spPr>
          <a:xfrm>
            <a:off x="1214414" y="1500174"/>
            <a:ext cx="2000264" cy="571504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EJEMPLO: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LEY DE SEGURIDAD E HIGIENE OCUPACIONAL</a:t>
            </a:r>
            <a:endParaRPr lang="es-MX" sz="1100" dirty="0">
              <a:solidFill>
                <a:schemeClr val="tx1"/>
              </a:solidFill>
            </a:endParaRPr>
          </a:p>
        </p:txBody>
      </p:sp>
      <p:cxnSp>
        <p:nvCxnSpPr>
          <p:cNvPr id="60" name="59 Conector recto de flecha"/>
          <p:cNvCxnSpPr/>
          <p:nvPr/>
        </p:nvCxnSpPr>
        <p:spPr>
          <a:xfrm rot="10800000" flipV="1">
            <a:off x="2714612" y="1928802"/>
            <a:ext cx="107157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Rectángulo redondeado"/>
          <p:cNvSpPr/>
          <p:nvPr/>
        </p:nvSpPr>
        <p:spPr>
          <a:xfrm>
            <a:off x="142844" y="2214554"/>
            <a:ext cx="2571768" cy="642942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EQUIVALENCIA DE COSTOS Y NORMAS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LOS COBROS NO SON SUPERIORES A OTROS INSTRUMENTOS DE POLITICAS</a:t>
            </a:r>
          </a:p>
          <a:p>
            <a:pPr algn="ctr"/>
            <a:endParaRPr lang="es-MX" sz="1100" dirty="0" smtClean="0">
              <a:solidFill>
                <a:schemeClr val="tx1"/>
              </a:solidFill>
            </a:endParaRPr>
          </a:p>
        </p:txBody>
      </p:sp>
      <p:cxnSp>
        <p:nvCxnSpPr>
          <p:cNvPr id="66" name="65 Conector recto de flecha"/>
          <p:cNvCxnSpPr/>
          <p:nvPr/>
        </p:nvCxnSpPr>
        <p:spPr>
          <a:xfrm rot="5400000">
            <a:off x="4107653" y="2464587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Rectángulo"/>
          <p:cNvSpPr/>
          <p:nvPr/>
        </p:nvSpPr>
        <p:spPr>
          <a:xfrm>
            <a:off x="3786182" y="2786058"/>
            <a:ext cx="1357322" cy="5715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DESARROLLO DE LAS POLITICAS</a:t>
            </a:r>
            <a:endParaRPr lang="es-MX" sz="1100" dirty="0">
              <a:solidFill>
                <a:schemeClr val="tx1"/>
              </a:solidFill>
            </a:endParaRPr>
          </a:p>
        </p:txBody>
      </p:sp>
      <p:cxnSp>
        <p:nvCxnSpPr>
          <p:cNvPr id="74" name="73 Conector recto de flecha"/>
          <p:cNvCxnSpPr>
            <a:endCxn id="75" idx="1"/>
          </p:cNvCxnSpPr>
          <p:nvPr/>
        </p:nvCxnSpPr>
        <p:spPr>
          <a:xfrm>
            <a:off x="5143504" y="292893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74 Rectángulo redondeado"/>
          <p:cNvSpPr/>
          <p:nvPr/>
        </p:nvSpPr>
        <p:spPr>
          <a:xfrm>
            <a:off x="5715008" y="2714620"/>
            <a:ext cx="1285884" cy="4286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POLITICAS Y METAPOLITICAS</a:t>
            </a:r>
            <a:endParaRPr lang="es-MX" sz="1100" dirty="0">
              <a:solidFill>
                <a:schemeClr val="tx1"/>
              </a:solidFill>
            </a:endParaRPr>
          </a:p>
        </p:txBody>
      </p:sp>
      <p:cxnSp>
        <p:nvCxnSpPr>
          <p:cNvPr id="76" name="75 Conector recto de flecha"/>
          <p:cNvCxnSpPr/>
          <p:nvPr/>
        </p:nvCxnSpPr>
        <p:spPr>
          <a:xfrm>
            <a:off x="5143504" y="3357562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77 Rectángulo redondeado"/>
          <p:cNvSpPr/>
          <p:nvPr/>
        </p:nvSpPr>
        <p:spPr>
          <a:xfrm>
            <a:off x="5286380" y="3500438"/>
            <a:ext cx="1928826" cy="7858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MODELO EVOLUTIVO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(RELACION ENTRE DESARROLLO NCONCEPTUAL Y POLITICA)</a:t>
            </a:r>
            <a:endParaRPr lang="es-MX" sz="1100" dirty="0">
              <a:solidFill>
                <a:schemeClr val="tx1"/>
              </a:solidFill>
            </a:endParaRPr>
          </a:p>
        </p:txBody>
      </p:sp>
      <p:cxnSp>
        <p:nvCxnSpPr>
          <p:cNvPr id="82" name="81 Conector recto de flecha"/>
          <p:cNvCxnSpPr/>
          <p:nvPr/>
        </p:nvCxnSpPr>
        <p:spPr>
          <a:xfrm rot="10800000" flipV="1">
            <a:off x="2500298" y="2071678"/>
            <a:ext cx="1285884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Rectángulo redondeado"/>
          <p:cNvSpPr/>
          <p:nvPr/>
        </p:nvSpPr>
        <p:spPr>
          <a:xfrm>
            <a:off x="142844" y="3143248"/>
            <a:ext cx="2357454" cy="857256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ELECCION DE INSTRUMENTOS DE POLITICA 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EMPLEO DE SISTEMA DE PERMISOS Y NORMAS DE DESCARGAS. </a:t>
            </a:r>
            <a:endParaRPr lang="es-MX" sz="1100" dirty="0">
              <a:solidFill>
                <a:schemeClr val="tx1"/>
              </a:solidFill>
            </a:endParaRPr>
          </a:p>
        </p:txBody>
      </p:sp>
      <p:cxnSp>
        <p:nvCxnSpPr>
          <p:cNvPr id="89" name="88 Conector recto de flecha"/>
          <p:cNvCxnSpPr/>
          <p:nvPr/>
        </p:nvCxnSpPr>
        <p:spPr>
          <a:xfrm flipV="1">
            <a:off x="7000892" y="2714620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89 Rectángulo redondeado"/>
          <p:cNvSpPr/>
          <p:nvPr/>
        </p:nvSpPr>
        <p:spPr>
          <a:xfrm>
            <a:off x="7286644" y="2500306"/>
            <a:ext cx="1714512" cy="12858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POLITICA ES CREACION INTELECTUAL, COMPARTE INTERES ACTIVO,FENOMENO AUTODEFINIDO, IDENTIFICABLE POR EL ANALIUSTA</a:t>
            </a:r>
            <a:endParaRPr lang="es-MX" sz="1100" dirty="0">
              <a:solidFill>
                <a:schemeClr val="tx1"/>
              </a:solidFill>
            </a:endParaRPr>
          </a:p>
        </p:txBody>
      </p:sp>
      <p:cxnSp>
        <p:nvCxnSpPr>
          <p:cNvPr id="93" name="92 Conector recto de flecha"/>
          <p:cNvCxnSpPr/>
          <p:nvPr/>
        </p:nvCxnSpPr>
        <p:spPr>
          <a:xfrm rot="5400000">
            <a:off x="3822695" y="3963991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94 Elipse"/>
          <p:cNvSpPr/>
          <p:nvPr/>
        </p:nvSpPr>
        <p:spPr>
          <a:xfrm>
            <a:off x="3857620" y="4572008"/>
            <a:ext cx="1200152" cy="5000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3</a:t>
            </a:r>
            <a:endParaRPr lang="es-MX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857620" y="142852"/>
            <a:ext cx="1200152" cy="5000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3</a:t>
            </a:r>
            <a:endParaRPr lang="es-MX" b="1" dirty="0">
              <a:solidFill>
                <a:schemeClr val="tx1"/>
              </a:solidFill>
            </a:endParaRPr>
          </a:p>
        </p:txBody>
      </p:sp>
      <p:cxnSp>
        <p:nvCxnSpPr>
          <p:cNvPr id="15" name="14 Conector recto de flecha"/>
          <p:cNvCxnSpPr/>
          <p:nvPr/>
        </p:nvCxnSpPr>
        <p:spPr>
          <a:xfrm rot="5400000">
            <a:off x="4072728" y="99931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3786182" y="1357298"/>
            <a:ext cx="1357322" cy="5715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EVALUACION Y RESPONSABILIDAD</a:t>
            </a:r>
            <a:endParaRPr lang="es-MX" sz="1100" dirty="0">
              <a:solidFill>
                <a:schemeClr val="tx1"/>
              </a:solidFill>
            </a:endParaRPr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143504" y="150017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Rectángulo redondeado"/>
          <p:cNvSpPr/>
          <p:nvPr/>
        </p:nvSpPr>
        <p:spPr>
          <a:xfrm>
            <a:off x="5715008" y="928670"/>
            <a:ext cx="1785950" cy="785818"/>
          </a:xfrm>
          <a:prstGeom prst="roundRect">
            <a:avLst/>
          </a:prstGeom>
          <a:solidFill>
            <a:srgbClr val="DB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00" dirty="0" smtClean="0">
              <a:solidFill>
                <a:schemeClr val="tx1"/>
              </a:solidFill>
            </a:endParaRPr>
          </a:p>
          <a:p>
            <a:pPr algn="ctr"/>
            <a:endParaRPr lang="es-MX" sz="1100" dirty="0" smtClean="0">
              <a:solidFill>
                <a:schemeClr val="tx1"/>
              </a:solidFill>
            </a:endParaRP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PROGRAMAS </a:t>
            </a:r>
            <a:r>
              <a:rPr lang="es-MX" sz="1100" dirty="0" smtClean="0">
                <a:solidFill>
                  <a:schemeClr val="tx1"/>
                </a:solidFill>
              </a:rPr>
              <a:t>EFECTIVOS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QUIEN SE BENEFICIA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QUIEN SE PEJUDICA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LOGROS ESPERADOS</a:t>
            </a:r>
          </a:p>
          <a:p>
            <a:pPr algn="ctr"/>
            <a:endParaRPr lang="es-MX" sz="1100" dirty="0" smtClean="0">
              <a:solidFill>
                <a:schemeClr val="tx1"/>
              </a:solidFill>
            </a:endParaRP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c</a:t>
            </a:r>
            <a:endParaRPr lang="es-MX" sz="1100" dirty="0">
              <a:solidFill>
                <a:schemeClr val="tx1"/>
              </a:solidFill>
            </a:endParaRPr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5143504" y="1857364"/>
            <a:ext cx="57150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 redondeado"/>
          <p:cNvSpPr/>
          <p:nvPr/>
        </p:nvSpPr>
        <p:spPr>
          <a:xfrm>
            <a:off x="5715008" y="1785926"/>
            <a:ext cx="1785950" cy="785818"/>
          </a:xfrm>
          <a:prstGeom prst="roundRect">
            <a:avLst/>
          </a:prstGeom>
          <a:solidFill>
            <a:srgbClr val="DB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MEJORA DE LAS TECNICAS DE MEDICION Y VERIFICACION  ATRAVEZ DE DEBATE Y PERSUACION</a:t>
            </a:r>
            <a:endParaRPr lang="es-MX" sz="1100" dirty="0" smtClean="0">
              <a:solidFill>
                <a:schemeClr val="tx1"/>
              </a:solidFill>
            </a:endParaRPr>
          </a:p>
        </p:txBody>
      </p:sp>
      <p:cxnSp>
        <p:nvCxnSpPr>
          <p:cNvPr id="12" name="11 Conector recto de flecha"/>
          <p:cNvCxnSpPr/>
          <p:nvPr/>
        </p:nvCxnSpPr>
        <p:spPr>
          <a:xfrm rot="16200000" flipH="1">
            <a:off x="4750595" y="2035959"/>
            <a:ext cx="1071570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 redondeado"/>
          <p:cNvSpPr/>
          <p:nvPr/>
        </p:nvSpPr>
        <p:spPr>
          <a:xfrm>
            <a:off x="5715008" y="2714620"/>
            <a:ext cx="1785950" cy="785818"/>
          </a:xfrm>
          <a:prstGeom prst="roundRect">
            <a:avLst/>
          </a:prstGeom>
          <a:solidFill>
            <a:srgbClr val="DB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RESULTADOS DE EVALUACION SEGÚN CRITERIO Y SITUACION  DEL EVALUADOR</a:t>
            </a:r>
            <a:endParaRPr lang="es-MX" sz="1100" dirty="0" smtClean="0">
              <a:solidFill>
                <a:schemeClr val="tx1"/>
              </a:solidFill>
            </a:endParaRPr>
          </a:p>
        </p:txBody>
      </p:sp>
      <p:cxnSp>
        <p:nvCxnSpPr>
          <p:cNvPr id="21" name="20 Conector recto de flecha"/>
          <p:cNvCxnSpPr/>
          <p:nvPr/>
        </p:nvCxnSpPr>
        <p:spPr>
          <a:xfrm rot="10800000">
            <a:off x="3143240" y="135729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Rectángulo redondeado"/>
          <p:cNvSpPr/>
          <p:nvPr/>
        </p:nvSpPr>
        <p:spPr>
          <a:xfrm>
            <a:off x="1714480" y="1000108"/>
            <a:ext cx="1428760" cy="785818"/>
          </a:xfrm>
          <a:prstGeom prst="roundRect">
            <a:avLst/>
          </a:prstGeom>
          <a:solidFill>
            <a:srgbClr val="DB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EVALUACION MULTIPLE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QUIEN EVALUA?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QUE SE EVALUA?</a:t>
            </a:r>
            <a:endParaRPr lang="es-MX" sz="1100" dirty="0" smtClean="0">
              <a:solidFill>
                <a:schemeClr val="tx1"/>
              </a:solidFill>
            </a:endParaRPr>
          </a:p>
        </p:txBody>
      </p:sp>
      <p:cxnSp>
        <p:nvCxnSpPr>
          <p:cNvPr id="24" name="23 Conector recto"/>
          <p:cNvCxnSpPr/>
          <p:nvPr/>
        </p:nvCxnSpPr>
        <p:spPr>
          <a:xfrm rot="10800000">
            <a:off x="1142976" y="857232"/>
            <a:ext cx="785818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Rectángulo redondeado"/>
          <p:cNvSpPr/>
          <p:nvPr/>
        </p:nvSpPr>
        <p:spPr>
          <a:xfrm>
            <a:off x="214282" y="214290"/>
            <a:ext cx="1643074" cy="642942"/>
          </a:xfrm>
          <a:prstGeom prst="roundRect">
            <a:avLst/>
          </a:prstGeom>
          <a:solidFill>
            <a:srgbClr val="DB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PRESENCIA DE DIVERSOS PAPELES DE EVALUACIONC</a:t>
            </a:r>
          </a:p>
        </p:txBody>
      </p:sp>
      <p:cxnSp>
        <p:nvCxnSpPr>
          <p:cNvPr id="27" name="26 Conector recto"/>
          <p:cNvCxnSpPr/>
          <p:nvPr/>
        </p:nvCxnSpPr>
        <p:spPr>
          <a:xfrm rot="10800000">
            <a:off x="1357290" y="164305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Rectángulo redondeado"/>
          <p:cNvSpPr/>
          <p:nvPr/>
        </p:nvSpPr>
        <p:spPr>
          <a:xfrm>
            <a:off x="214282" y="1285860"/>
            <a:ext cx="1143040" cy="928694"/>
          </a:xfrm>
          <a:prstGeom prst="roundRect">
            <a:avLst/>
          </a:prstGeom>
          <a:solidFill>
            <a:srgbClr val="DB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EVALUACION DE :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INSUMOS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RESULTADOS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PROCESOS</a:t>
            </a:r>
            <a:endParaRPr lang="es-MX" sz="1100" dirty="0" smtClean="0">
              <a:solidFill>
                <a:schemeClr val="tx1"/>
              </a:solidFill>
            </a:endParaRPr>
          </a:p>
        </p:txBody>
      </p:sp>
      <p:cxnSp>
        <p:nvCxnSpPr>
          <p:cNvPr id="30" name="29 Conector recto de flecha"/>
          <p:cNvCxnSpPr/>
          <p:nvPr/>
        </p:nvCxnSpPr>
        <p:spPr>
          <a:xfrm rot="10800000" flipV="1">
            <a:off x="2786050" y="1500174"/>
            <a:ext cx="100013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ectángulo redondeado"/>
          <p:cNvSpPr/>
          <p:nvPr/>
        </p:nvSpPr>
        <p:spPr>
          <a:xfrm>
            <a:off x="1500166" y="2214554"/>
            <a:ext cx="1571636" cy="785818"/>
          </a:xfrm>
          <a:prstGeom prst="roundRect">
            <a:avLst>
              <a:gd name="adj" fmla="val 18378"/>
            </a:avLst>
          </a:prstGeom>
          <a:solidFill>
            <a:srgbClr val="DB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EVALUACIO OPTIMA: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LOGRA LA SEPARACION DE PAPELES Y CRITICA</a:t>
            </a:r>
            <a:endParaRPr lang="es-MX" sz="1100" dirty="0" smtClean="0">
              <a:solidFill>
                <a:schemeClr val="tx1"/>
              </a:solidFill>
            </a:endParaRPr>
          </a:p>
        </p:txBody>
      </p:sp>
      <p:cxnSp>
        <p:nvCxnSpPr>
          <p:cNvPr id="33" name="32 Conector recto de flecha"/>
          <p:cNvCxnSpPr/>
          <p:nvPr/>
        </p:nvCxnSpPr>
        <p:spPr>
          <a:xfrm rot="5400000">
            <a:off x="2536017" y="2178835"/>
            <a:ext cx="1571636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Rectángulo redondeado"/>
          <p:cNvSpPr/>
          <p:nvPr/>
        </p:nvSpPr>
        <p:spPr>
          <a:xfrm>
            <a:off x="571472" y="3286124"/>
            <a:ext cx="2286016" cy="785818"/>
          </a:xfrm>
          <a:prstGeom prst="roundRect">
            <a:avLst>
              <a:gd name="adj" fmla="val 18378"/>
            </a:avLst>
          </a:prstGeom>
          <a:solidFill>
            <a:srgbClr val="DB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EVALUACIONES DE PROGRAMAS : ENFOQUE ESTRICTA GERENCIA.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EVALUACION SECTOR BUROCRATICO]: EFICIENCIA  Y EFICACIA</a:t>
            </a:r>
            <a:endParaRPr lang="es-MX" sz="1100" dirty="0" smtClean="0">
              <a:solidFill>
                <a:schemeClr val="tx1"/>
              </a:solidFill>
            </a:endParaRPr>
          </a:p>
        </p:txBody>
      </p:sp>
      <p:cxnSp>
        <p:nvCxnSpPr>
          <p:cNvPr id="42" name="41 Conector recto de flecha"/>
          <p:cNvCxnSpPr/>
          <p:nvPr/>
        </p:nvCxnSpPr>
        <p:spPr>
          <a:xfrm rot="16200000" flipH="1">
            <a:off x="4357686" y="2285992"/>
            <a:ext cx="1928826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Rectángulo redondeado"/>
          <p:cNvSpPr/>
          <p:nvPr/>
        </p:nvSpPr>
        <p:spPr>
          <a:xfrm>
            <a:off x="6000760" y="3714752"/>
            <a:ext cx="1214446" cy="1143008"/>
          </a:xfrm>
          <a:prstGeom prst="roundRect">
            <a:avLst/>
          </a:prstGeom>
          <a:solidFill>
            <a:srgbClr val="DB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MODOS DE EVALUACION: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INJSUMO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PROCESO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PRODUCTOS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RESULTADO</a:t>
            </a:r>
          </a:p>
        </p:txBody>
      </p:sp>
      <p:cxnSp>
        <p:nvCxnSpPr>
          <p:cNvPr id="49" name="48 Conector recto de flecha"/>
          <p:cNvCxnSpPr>
            <a:stCxn id="45" idx="3"/>
          </p:cNvCxnSpPr>
          <p:nvPr/>
        </p:nvCxnSpPr>
        <p:spPr>
          <a:xfrm>
            <a:off x="7215206" y="428625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Rectángulo redondeado"/>
          <p:cNvSpPr/>
          <p:nvPr/>
        </p:nvSpPr>
        <p:spPr>
          <a:xfrm>
            <a:off x="7572396" y="4000504"/>
            <a:ext cx="1214446" cy="642942"/>
          </a:xfrm>
          <a:prstGeom prst="roundRect">
            <a:avLst/>
          </a:prstGeom>
          <a:solidFill>
            <a:srgbClr val="DB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PROPOSITO: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CONTROL</a:t>
            </a:r>
            <a:endParaRPr lang="es-MX" sz="1100" dirty="0" smtClean="0">
              <a:solidFill>
                <a:schemeClr val="tx1"/>
              </a:solidFill>
            </a:endParaRPr>
          </a:p>
        </p:txBody>
      </p:sp>
      <p:cxnSp>
        <p:nvCxnSpPr>
          <p:cNvPr id="52" name="51 Conector recto de flecha"/>
          <p:cNvCxnSpPr>
            <a:stCxn id="14" idx="3"/>
          </p:cNvCxnSpPr>
          <p:nvPr/>
        </p:nvCxnSpPr>
        <p:spPr>
          <a:xfrm flipV="1">
            <a:off x="7500958" y="3071810"/>
            <a:ext cx="14287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Rectángulo redondeado"/>
          <p:cNvSpPr/>
          <p:nvPr/>
        </p:nvSpPr>
        <p:spPr>
          <a:xfrm>
            <a:off x="7643834" y="2794752"/>
            <a:ext cx="1357322" cy="419934"/>
          </a:xfrm>
          <a:prstGeom prst="roundRect">
            <a:avLst/>
          </a:prstGeom>
          <a:solidFill>
            <a:srgbClr val="DB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smtClean="0">
                <a:solidFill>
                  <a:schemeClr val="tx1"/>
                </a:solidFill>
              </a:rPr>
              <a:t>RESPONSABILIDAD </a:t>
            </a:r>
            <a:endParaRPr lang="es-MX" sz="1100" dirty="0" smtClean="0">
              <a:solidFill>
                <a:schemeClr val="tx1"/>
              </a:solidFill>
            </a:endParaRPr>
          </a:p>
        </p:txBody>
      </p:sp>
      <p:cxnSp>
        <p:nvCxnSpPr>
          <p:cNvPr id="59" name="58 Conector recto de flecha"/>
          <p:cNvCxnSpPr/>
          <p:nvPr/>
        </p:nvCxnSpPr>
        <p:spPr>
          <a:xfrm rot="5400000">
            <a:off x="4072728" y="2356636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Elipse"/>
          <p:cNvSpPr/>
          <p:nvPr/>
        </p:nvSpPr>
        <p:spPr>
          <a:xfrm>
            <a:off x="3857620" y="2786058"/>
            <a:ext cx="1200152" cy="5000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fin</a:t>
            </a:r>
            <a:endParaRPr lang="es-MX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394</Words>
  <PresentationFormat>Presentación en pantalla (4:3)</PresentationFormat>
  <Paragraphs>112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octavio</cp:lastModifiedBy>
  <cp:revision>132</cp:revision>
  <dcterms:modified xsi:type="dcterms:W3CDTF">2016-04-17T22:52:52Z</dcterms:modified>
</cp:coreProperties>
</file>