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65A"/>
    <a:srgbClr val="AF3F97"/>
    <a:srgbClr val="CC22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83CA-1CA7-4A08-BA69-560AAB142C32}" type="datetimeFigureOut">
              <a:rPr lang="es-MX" smtClean="0"/>
              <a:t>09/10/2015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9315-E67C-4CD7-8301-6AE4CCB970A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900" dirty="0"/>
          </a:p>
        </p:txBody>
      </p:sp>
      <p:pic>
        <p:nvPicPr>
          <p:cNvPr id="1026" name="Picture 2" descr="http://www.hobart.com.mx/images/mapaDivisionPolitic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929066"/>
            <a:ext cx="1785950" cy="1339463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 rot="19548152">
            <a:off x="1066780" y="1834754"/>
            <a:ext cx="218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>
                    <a:lumMod val="95000"/>
                  </a:schemeClr>
                </a:solidFill>
              </a:rPr>
              <a:t>LA ECONOMIA REGIONAL EN MEXICO </a:t>
            </a:r>
            <a:endParaRPr lang="es-MX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 rot="19435450" flipH="1">
            <a:off x="1374329" y="535830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1"/>
                </a:solidFill>
              </a:rPr>
              <a:t>La incorporación regional, da un desarrollo  y una planeación  aterrizada por estado y municipio. 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286116" y="1500174"/>
            <a:ext cx="2928958" cy="300039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2" name="Picture 8" descr="http://ithinkpinkblog.files.wordpress.com/2012/05/servicios-web-mujer-pensand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571744"/>
            <a:ext cx="2357454" cy="1857388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3357554" y="1643050"/>
            <a:ext cx="27406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ECONOMIA REGIONAL Y</a:t>
            </a:r>
          </a:p>
          <a:p>
            <a:pPr algn="ctr"/>
            <a:r>
              <a:rPr lang="es-MX" b="1" dirty="0" smtClean="0">
                <a:solidFill>
                  <a:schemeClr val="bg1"/>
                </a:solidFill>
              </a:rPr>
              <a:t> PROSPECTIVA DE MEXICO </a:t>
            </a:r>
            <a:endParaRPr lang="es-MX" b="1" dirty="0">
              <a:solidFill>
                <a:schemeClr val="bg1"/>
              </a:solidFill>
            </a:endParaRPr>
          </a:p>
        </p:txBody>
      </p:sp>
      <p:cxnSp>
        <p:nvCxnSpPr>
          <p:cNvPr id="31" name="30 Conector curvado"/>
          <p:cNvCxnSpPr/>
          <p:nvPr/>
        </p:nvCxnSpPr>
        <p:spPr>
          <a:xfrm rot="16200000" flipH="1">
            <a:off x="642910" y="3714752"/>
            <a:ext cx="1285884" cy="2857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encrypted-tbn2.gstatic.com/images?q=tbn:ANd9GcTtFvbAyybfEm6iUDaEf-ZIGXiZjOAW5QAnMOJ6YJtkqItUbjj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228242"/>
            <a:ext cx="571504" cy="557816"/>
          </a:xfrm>
          <a:prstGeom prst="rect">
            <a:avLst/>
          </a:prstGeom>
          <a:noFill/>
        </p:spPr>
      </p:pic>
      <p:sp>
        <p:nvSpPr>
          <p:cNvPr id="35" name="34 CuadroTexto"/>
          <p:cNvSpPr txBox="1"/>
          <p:nvPr/>
        </p:nvSpPr>
        <p:spPr>
          <a:xfrm flipH="1">
            <a:off x="0" y="2857496"/>
            <a:ext cx="1251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000" dirty="0" smtClean="0"/>
          </a:p>
          <a:p>
            <a:pPr algn="ctr"/>
            <a:r>
              <a:rPr lang="es-MX" sz="800" dirty="0" smtClean="0">
                <a:solidFill>
                  <a:schemeClr val="bg1"/>
                </a:solidFill>
              </a:rPr>
              <a:t>Ángel Bassols Batalla </a:t>
            </a:r>
          </a:p>
          <a:p>
            <a:pPr algn="ctr"/>
            <a:r>
              <a:rPr lang="es-MX" sz="800" dirty="0" smtClean="0">
                <a:solidFill>
                  <a:schemeClr val="bg1"/>
                </a:solidFill>
              </a:rPr>
              <a:t>(Geógrafo)</a:t>
            </a:r>
            <a:endParaRPr lang="es-MX" sz="800" dirty="0">
              <a:solidFill>
                <a:schemeClr val="bg1"/>
              </a:solidFill>
            </a:endParaRPr>
          </a:p>
          <a:p>
            <a:pPr algn="ctr"/>
            <a:r>
              <a:rPr lang="es-MX" sz="800" dirty="0" smtClean="0">
                <a:solidFill>
                  <a:schemeClr val="bg1"/>
                </a:solidFill>
              </a:rPr>
              <a:t>precursor </a:t>
            </a:r>
            <a:r>
              <a:rPr lang="es-MX" sz="800" dirty="0">
                <a:solidFill>
                  <a:schemeClr val="bg1"/>
                </a:solidFill>
              </a:rPr>
              <a:t>de los estudios</a:t>
            </a:r>
          </a:p>
          <a:p>
            <a:pPr algn="ctr"/>
            <a:r>
              <a:rPr lang="es-MX" sz="800" dirty="0">
                <a:solidFill>
                  <a:schemeClr val="bg1"/>
                </a:solidFill>
              </a:rPr>
              <a:t>económico regionales del país1.</a:t>
            </a:r>
          </a:p>
        </p:txBody>
      </p:sp>
      <p:sp>
        <p:nvSpPr>
          <p:cNvPr id="40" name="39 Rectángulo"/>
          <p:cNvSpPr/>
          <p:nvPr/>
        </p:nvSpPr>
        <p:spPr>
          <a:xfrm rot="1872601">
            <a:off x="1421797" y="3660601"/>
            <a:ext cx="1643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</a:rPr>
              <a:t>Deja atrás el lado de la economía sectorial e involucra </a:t>
            </a:r>
            <a:r>
              <a:rPr lang="es-MX" sz="1000" dirty="0">
                <a:solidFill>
                  <a:schemeClr val="bg1"/>
                </a:solidFill>
              </a:rPr>
              <a:t>el territorio, a un</a:t>
            </a:r>
          </a:p>
          <a:p>
            <a:pPr algn="ctr"/>
            <a:r>
              <a:rPr lang="es-MX" sz="1000" dirty="0">
                <a:solidFill>
                  <a:schemeClr val="bg1"/>
                </a:solidFill>
              </a:rPr>
              <a:t>nuevo enfoque </a:t>
            </a:r>
            <a:r>
              <a:rPr lang="es-MX" sz="1000" dirty="0" smtClean="0">
                <a:solidFill>
                  <a:schemeClr val="bg1"/>
                </a:solidFill>
              </a:rPr>
              <a:t>regional.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214282" y="5214950"/>
            <a:ext cx="1928826" cy="1214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Desarrollo territorial </a:t>
            </a:r>
          </a:p>
          <a:p>
            <a:pPr algn="ctr"/>
            <a:r>
              <a:rPr lang="es-MX" dirty="0" smtClean="0"/>
              <a:t>Optimo </a:t>
            </a:r>
            <a:endParaRPr lang="es-MX" dirty="0"/>
          </a:p>
        </p:txBody>
      </p:sp>
      <p:cxnSp>
        <p:nvCxnSpPr>
          <p:cNvPr id="43" name="42 Conector angular"/>
          <p:cNvCxnSpPr/>
          <p:nvPr/>
        </p:nvCxnSpPr>
        <p:spPr>
          <a:xfrm rot="5400000">
            <a:off x="500034" y="4786322"/>
            <a:ext cx="714380" cy="2857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://www.sumatealexito.com/wp-content/uploads/2013/05/como-lograr-mayor-productividad-empresarial-380x3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5000636"/>
            <a:ext cx="517075" cy="428628"/>
          </a:xfrm>
          <a:prstGeom prst="rect">
            <a:avLst/>
          </a:prstGeom>
          <a:noFill/>
        </p:spPr>
      </p:pic>
      <p:sp>
        <p:nvSpPr>
          <p:cNvPr id="48" name="47 CuadroTexto"/>
          <p:cNvSpPr txBox="1"/>
          <p:nvPr/>
        </p:nvSpPr>
        <p:spPr>
          <a:xfrm rot="19539758">
            <a:off x="870887" y="4277056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Sociales </a:t>
            </a:r>
            <a:endParaRPr lang="es-MX" sz="800" dirty="0"/>
          </a:p>
        </p:txBody>
      </p:sp>
      <p:sp>
        <p:nvSpPr>
          <p:cNvPr id="49" name="48 CuadroTexto"/>
          <p:cNvSpPr txBox="1"/>
          <p:nvPr/>
        </p:nvSpPr>
        <p:spPr>
          <a:xfrm rot="19781241">
            <a:off x="1081397" y="4578727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Culturales  </a:t>
            </a:r>
            <a:endParaRPr lang="es-MX" sz="800" dirty="0"/>
          </a:p>
        </p:txBody>
      </p:sp>
      <p:sp>
        <p:nvSpPr>
          <p:cNvPr id="50" name="49 CuadroTexto"/>
          <p:cNvSpPr txBox="1"/>
          <p:nvPr/>
        </p:nvSpPr>
        <p:spPr>
          <a:xfrm rot="19681666">
            <a:off x="1216109" y="474885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Económicos  </a:t>
            </a:r>
            <a:endParaRPr lang="es-MX" sz="800" dirty="0"/>
          </a:p>
        </p:txBody>
      </p:sp>
      <p:sp>
        <p:nvSpPr>
          <p:cNvPr id="51" name="50 Rectángulo"/>
          <p:cNvSpPr/>
          <p:nvPr/>
        </p:nvSpPr>
        <p:spPr>
          <a:xfrm rot="19842594">
            <a:off x="804139" y="4261046"/>
            <a:ext cx="5373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smtClean="0"/>
              <a:t>políticos</a:t>
            </a:r>
            <a:endParaRPr lang="es-MX" sz="800" dirty="0"/>
          </a:p>
        </p:txBody>
      </p:sp>
      <p:sp>
        <p:nvSpPr>
          <p:cNvPr id="52" name="51 Rectángulo"/>
          <p:cNvSpPr/>
          <p:nvPr/>
        </p:nvSpPr>
        <p:spPr>
          <a:xfrm rot="19848570">
            <a:off x="1401341" y="4793827"/>
            <a:ext cx="12586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smtClean="0"/>
              <a:t>históricos antropológicos </a:t>
            </a:r>
            <a:endParaRPr lang="es-MX" sz="800" dirty="0"/>
          </a:p>
        </p:txBody>
      </p:sp>
      <p:pic>
        <p:nvPicPr>
          <p:cNvPr id="53" name="Picture 2" descr="http://4.bp.blogspot.com/-DstIouO81T4/TnClFzNJ-aI/AAAAAAAAABA/hyetyJEA-bA/s1600/dinero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4414" y="4429132"/>
            <a:ext cx="142876" cy="142876"/>
          </a:xfrm>
          <a:prstGeom prst="rect">
            <a:avLst/>
          </a:prstGeom>
          <a:noFill/>
        </p:spPr>
      </p:pic>
      <p:cxnSp>
        <p:nvCxnSpPr>
          <p:cNvPr id="57" name="56 Forma"/>
          <p:cNvCxnSpPr>
            <a:stCxn id="18" idx="2"/>
          </p:cNvCxnSpPr>
          <p:nvPr/>
        </p:nvCxnSpPr>
        <p:spPr>
          <a:xfrm rot="16200000" flipH="1">
            <a:off x="3498931" y="5356324"/>
            <a:ext cx="209279" cy="936728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 redondeado"/>
          <p:cNvSpPr/>
          <p:nvPr/>
        </p:nvSpPr>
        <p:spPr>
          <a:xfrm rot="18978410">
            <a:off x="2864197" y="5669808"/>
            <a:ext cx="986716" cy="2081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JUSTICIA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59" name="58 Rectángulo redondeado"/>
          <p:cNvSpPr/>
          <p:nvPr/>
        </p:nvSpPr>
        <p:spPr>
          <a:xfrm rot="18693463">
            <a:off x="3040458" y="6336240"/>
            <a:ext cx="980443" cy="1862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IGUALDAD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61" name="60 Rectángulo redondeado"/>
          <p:cNvSpPr/>
          <p:nvPr/>
        </p:nvSpPr>
        <p:spPr>
          <a:xfrm rot="19254787">
            <a:off x="3972128" y="5604093"/>
            <a:ext cx="857256" cy="2143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EQUIDAD </a:t>
            </a:r>
            <a:endParaRPr lang="es-MX" sz="1000" dirty="0"/>
          </a:p>
        </p:txBody>
      </p:sp>
      <p:cxnSp>
        <p:nvCxnSpPr>
          <p:cNvPr id="64" name="63 Conector curvado"/>
          <p:cNvCxnSpPr/>
          <p:nvPr/>
        </p:nvCxnSpPr>
        <p:spPr>
          <a:xfrm rot="10800000">
            <a:off x="4000496" y="857232"/>
            <a:ext cx="1143008" cy="571504"/>
          </a:xfrm>
          <a:prstGeom prst="curvedConnector3">
            <a:avLst>
              <a:gd name="adj1" fmla="val 50000"/>
            </a:avLst>
          </a:prstGeom>
          <a:ln w="76200" cmpd="thickThin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Elipse"/>
          <p:cNvSpPr/>
          <p:nvPr/>
        </p:nvSpPr>
        <p:spPr>
          <a:xfrm>
            <a:off x="5929322" y="714356"/>
            <a:ext cx="1571636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Elipse"/>
          <p:cNvSpPr/>
          <p:nvPr/>
        </p:nvSpPr>
        <p:spPr>
          <a:xfrm>
            <a:off x="7358082" y="714356"/>
            <a:ext cx="1428760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Elipse"/>
          <p:cNvSpPr/>
          <p:nvPr/>
        </p:nvSpPr>
        <p:spPr>
          <a:xfrm>
            <a:off x="6643702" y="1571612"/>
            <a:ext cx="1500198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Rectángulo"/>
          <p:cNvSpPr/>
          <p:nvPr/>
        </p:nvSpPr>
        <p:spPr>
          <a:xfrm>
            <a:off x="6429388" y="1500174"/>
            <a:ext cx="1928826" cy="28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PROSPECTIVA </a:t>
            </a:r>
            <a:endParaRPr lang="es-MX" dirty="0"/>
          </a:p>
        </p:txBody>
      </p:sp>
      <p:sp>
        <p:nvSpPr>
          <p:cNvPr id="75" name="74 Rectángulo"/>
          <p:cNvSpPr/>
          <p:nvPr/>
        </p:nvSpPr>
        <p:spPr>
          <a:xfrm>
            <a:off x="6000760" y="1214422"/>
            <a:ext cx="1428760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ESTUDIOS  DEL FUTURO </a:t>
            </a:r>
            <a:endParaRPr lang="es-MX" sz="1000" dirty="0"/>
          </a:p>
        </p:txBody>
      </p:sp>
      <p:sp>
        <p:nvSpPr>
          <p:cNvPr id="76" name="75 Rectángulo"/>
          <p:cNvSpPr/>
          <p:nvPr/>
        </p:nvSpPr>
        <p:spPr>
          <a:xfrm>
            <a:off x="6715140" y="2000240"/>
            <a:ext cx="1214446" cy="428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PLANEACION </a:t>
            </a:r>
          </a:p>
          <a:p>
            <a:pPr algn="ctr"/>
            <a:r>
              <a:rPr lang="es-MX" sz="1000" dirty="0" smtClean="0"/>
              <a:t>ESTRATEGIA </a:t>
            </a:r>
            <a:endParaRPr lang="es-MX" sz="1000" dirty="0"/>
          </a:p>
        </p:txBody>
      </p:sp>
      <p:sp>
        <p:nvSpPr>
          <p:cNvPr id="77" name="76 Rectángulo"/>
          <p:cNvSpPr/>
          <p:nvPr/>
        </p:nvSpPr>
        <p:spPr>
          <a:xfrm>
            <a:off x="7500958" y="1142984"/>
            <a:ext cx="1214446" cy="428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ANALISIS DE POLITICAS  </a:t>
            </a:r>
            <a:endParaRPr lang="es-MX" sz="1000" dirty="0"/>
          </a:p>
        </p:txBody>
      </p:sp>
      <p:pic>
        <p:nvPicPr>
          <p:cNvPr id="1044" name="Picture 20" descr="http://www.cridlac.org/img/mapa_america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9454" y="142852"/>
            <a:ext cx="857256" cy="928694"/>
          </a:xfrm>
          <a:prstGeom prst="rect">
            <a:avLst/>
          </a:prstGeom>
          <a:noFill/>
        </p:spPr>
      </p:pic>
      <p:sp>
        <p:nvSpPr>
          <p:cNvPr id="81" name="80 CuadroTexto"/>
          <p:cNvSpPr txBox="1"/>
          <p:nvPr/>
        </p:nvSpPr>
        <p:spPr>
          <a:xfrm>
            <a:off x="4000496" y="357166"/>
            <a:ext cx="292895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 smtClean="0">
                <a:solidFill>
                  <a:schemeClr val="bg1">
                    <a:lumMod val="95000"/>
                  </a:schemeClr>
                </a:solidFill>
              </a:rPr>
              <a:t>LA PROSPECTIVA COMO MULTIDICIPLINA PARA AMERICA LATINA Y EL CARIBE </a:t>
            </a:r>
            <a:endParaRPr lang="es-MX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2450977" y="357166"/>
            <a:ext cx="15495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tx2">
                    <a:lumMod val="50000"/>
                  </a:schemeClr>
                </a:solidFill>
              </a:rPr>
              <a:t>CEPAL</a:t>
            </a:r>
          </a:p>
          <a:p>
            <a:r>
              <a:rPr lang="es-MX" sz="800" dirty="0" smtClean="0">
                <a:solidFill>
                  <a:schemeClr val="tx2">
                    <a:lumMod val="50000"/>
                  </a:schemeClr>
                </a:solidFill>
              </a:rPr>
              <a:t>  COMISION ECONOMICA PARA</a:t>
            </a:r>
          </a:p>
          <a:p>
            <a:r>
              <a:rPr lang="es-MX" sz="800" dirty="0" smtClean="0">
                <a:solidFill>
                  <a:schemeClr val="tx2">
                    <a:lumMod val="50000"/>
                  </a:schemeClr>
                </a:solidFill>
              </a:rPr>
              <a:t>  AMERICA LATINA Y EL CARIBE </a:t>
            </a:r>
            <a:endParaRPr lang="es-MX" sz="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4" name="83 Conector angular"/>
          <p:cNvCxnSpPr/>
          <p:nvPr/>
        </p:nvCxnSpPr>
        <p:spPr>
          <a:xfrm rot="5400000">
            <a:off x="7786710" y="2428868"/>
            <a:ext cx="785818" cy="714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Rectángulo redondeado"/>
          <p:cNvSpPr/>
          <p:nvPr/>
        </p:nvSpPr>
        <p:spPr>
          <a:xfrm>
            <a:off x="7000860" y="2857496"/>
            <a:ext cx="2143140" cy="157163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latin typeface="Arial" pitchFamily="34" charset="0"/>
                <a:cs typeface="Arial" pitchFamily="34" charset="0"/>
              </a:rPr>
              <a:t>CONFIGURAR </a:t>
            </a:r>
            <a:r>
              <a:rPr lang="es-MX" sz="900" dirty="0" smtClean="0"/>
              <a:t>ESCENARIOS </a:t>
            </a:r>
            <a:r>
              <a:rPr lang="es-MX" sz="1000" dirty="0" smtClean="0"/>
              <a:t>A LARGO PLAZO, CONTITUYENDO UNA IMAGEN FUTURA DE LOS PAISES, EN LA CUAL PARTICIPACION DEL GOBIERNO, SECTOR PRIVADO,COMUNIDAD ACADEMIA , CIENTIFICOS PARTIDOS POLITICOS </a:t>
            </a:r>
            <a:endParaRPr lang="es-MX" sz="1000" dirty="0"/>
          </a:p>
        </p:txBody>
      </p:sp>
      <p:sp>
        <p:nvSpPr>
          <p:cNvPr id="1046" name="AutoShape 22" descr="Resultado de imagen para CONSTRUYENDO FUTU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48" name="Picture 24" descr="http://www.der-querschnitt.de/wp-content/uploads/2015/03/sh_67400404Kirill__M-gros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5272" y="142852"/>
            <a:ext cx="1428728" cy="928718"/>
          </a:xfrm>
          <a:prstGeom prst="rect">
            <a:avLst/>
          </a:prstGeom>
          <a:noFill/>
        </p:spPr>
      </p:pic>
      <p:sp>
        <p:nvSpPr>
          <p:cNvPr id="89" name="88 Rectángulo"/>
          <p:cNvSpPr/>
          <p:nvPr/>
        </p:nvSpPr>
        <p:spPr>
          <a:xfrm>
            <a:off x="6000760" y="4429132"/>
            <a:ext cx="2428892" cy="707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sz="1000" dirty="0">
                <a:solidFill>
                  <a:schemeClr val="accent1">
                    <a:lumMod val="50000"/>
                  </a:schemeClr>
                </a:solidFill>
              </a:rPr>
              <a:t>La importancia primordial que otorga</a:t>
            </a:r>
          </a:p>
          <a:p>
            <a:pPr algn="just"/>
            <a:r>
              <a:rPr lang="es-MX" sz="1000" dirty="0">
                <a:solidFill>
                  <a:schemeClr val="accent1">
                    <a:lumMod val="50000"/>
                  </a:schemeClr>
                </a:solidFill>
              </a:rPr>
              <a:t>la CEPAL a la economía, la igualdad y </a:t>
            </a:r>
            <a:endParaRPr lang="es-MX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1000" dirty="0" smtClean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MX" sz="1000" dirty="0">
                <a:solidFill>
                  <a:schemeClr val="accent1">
                    <a:lumMod val="50000"/>
                  </a:schemeClr>
                </a:solidFill>
              </a:rPr>
              <a:t>cierre de brechas, </a:t>
            </a:r>
            <a:r>
              <a:rPr lang="es-MX" sz="1000" dirty="0" smtClean="0">
                <a:solidFill>
                  <a:schemeClr val="accent1">
                    <a:lumMod val="50000"/>
                  </a:schemeClr>
                </a:solidFill>
              </a:rPr>
              <a:t>así </a:t>
            </a:r>
            <a:r>
              <a:rPr lang="es-MX" sz="1000" dirty="0">
                <a:solidFill>
                  <a:schemeClr val="accent1">
                    <a:lumMod val="50000"/>
                  </a:schemeClr>
                </a:solidFill>
              </a:rPr>
              <a:t>como su </a:t>
            </a:r>
            <a:r>
              <a:rPr lang="es-MX" sz="1000" dirty="0" smtClean="0">
                <a:solidFill>
                  <a:schemeClr val="accent1">
                    <a:lumMod val="50000"/>
                  </a:schemeClr>
                </a:solidFill>
              </a:rPr>
              <a:t>cobertura regional.</a:t>
            </a:r>
            <a:endParaRPr lang="es-MX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50" name="Picture 26" descr="https://encrypted-tbn0.gstatic.com/images?q=tbn:ANd9GcRsPBT5axLF_V_F2MoqsxBIdlFcXgsXoq8pJ-3l40mXLr4Elay02w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5008" y="5643578"/>
            <a:ext cx="1073521" cy="71438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cxnSp>
        <p:nvCxnSpPr>
          <p:cNvPr id="105" name="104 Conector curvado"/>
          <p:cNvCxnSpPr/>
          <p:nvPr/>
        </p:nvCxnSpPr>
        <p:spPr>
          <a:xfrm rot="10800000" flipV="1">
            <a:off x="1295376" y="2224078"/>
            <a:ext cx="2071702" cy="1000132"/>
          </a:xfrm>
          <a:prstGeom prst="curvedConnector3">
            <a:avLst>
              <a:gd name="adj1" fmla="val 50000"/>
            </a:avLst>
          </a:prstGeom>
          <a:ln w="76200" cmpd="thickThin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curvado"/>
          <p:cNvCxnSpPr/>
          <p:nvPr/>
        </p:nvCxnSpPr>
        <p:spPr>
          <a:xfrm rot="16200000" flipH="1">
            <a:off x="6250793" y="750075"/>
            <a:ext cx="357190" cy="28575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curvado"/>
          <p:cNvCxnSpPr/>
          <p:nvPr/>
        </p:nvCxnSpPr>
        <p:spPr>
          <a:xfrm rot="5400000">
            <a:off x="6179355" y="3536157"/>
            <a:ext cx="1000132" cy="50006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Rectángulo redondeado"/>
          <p:cNvSpPr/>
          <p:nvPr/>
        </p:nvSpPr>
        <p:spPr>
          <a:xfrm rot="18978410">
            <a:off x="3016597" y="5822208"/>
            <a:ext cx="986716" cy="2081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JUSTICIA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19" name="118 Rectángulo redondeado"/>
          <p:cNvSpPr/>
          <p:nvPr/>
        </p:nvSpPr>
        <p:spPr>
          <a:xfrm>
            <a:off x="7572396" y="5572140"/>
            <a:ext cx="1571604" cy="142876"/>
          </a:xfrm>
          <a:prstGeom prst="roundRect">
            <a:avLst/>
          </a:prstGeom>
          <a:solidFill>
            <a:srgbClr val="68265A"/>
          </a:solidFill>
          <a:ln>
            <a:solidFill>
              <a:srgbClr val="682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ERADICAR LA POBREZA  </a:t>
            </a:r>
            <a:endParaRPr lang="es-MX" sz="800" dirty="0"/>
          </a:p>
        </p:txBody>
      </p:sp>
      <p:sp>
        <p:nvSpPr>
          <p:cNvPr id="120" name="119 Rectángulo redondeado"/>
          <p:cNvSpPr/>
          <p:nvPr/>
        </p:nvSpPr>
        <p:spPr>
          <a:xfrm>
            <a:off x="6929454" y="5214950"/>
            <a:ext cx="1471389" cy="163193"/>
          </a:xfrm>
          <a:prstGeom prst="roundRect">
            <a:avLst/>
          </a:prstGeom>
          <a:solidFill>
            <a:srgbClr val="68265A"/>
          </a:solidFill>
          <a:ln>
            <a:solidFill>
              <a:srgbClr val="682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PRIMARIA UNIVERSAL  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21" name="120 Rectángulo redondeado"/>
          <p:cNvSpPr/>
          <p:nvPr/>
        </p:nvSpPr>
        <p:spPr>
          <a:xfrm>
            <a:off x="7643834" y="5857892"/>
            <a:ext cx="1233788" cy="214314"/>
          </a:xfrm>
          <a:prstGeom prst="roundRect">
            <a:avLst/>
          </a:prstGeom>
          <a:solidFill>
            <a:srgbClr val="68265A"/>
          </a:solidFill>
          <a:ln>
            <a:solidFill>
              <a:srgbClr val="682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IGUAL DE GENEROS   </a:t>
            </a:r>
            <a:endParaRPr lang="es-MX" sz="800" dirty="0"/>
          </a:p>
        </p:txBody>
      </p:sp>
      <p:sp>
        <p:nvSpPr>
          <p:cNvPr id="122" name="121 Rectángulo redondeado"/>
          <p:cNvSpPr/>
          <p:nvPr/>
        </p:nvSpPr>
        <p:spPr>
          <a:xfrm>
            <a:off x="7025093" y="6519234"/>
            <a:ext cx="2112991" cy="284704"/>
          </a:xfrm>
          <a:prstGeom prst="roundRect">
            <a:avLst/>
          </a:prstGeom>
          <a:solidFill>
            <a:srgbClr val="68265A"/>
          </a:solidFill>
          <a:ln>
            <a:solidFill>
              <a:srgbClr val="682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REDUCIR LA MORTALIDAD INFANTIL   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23" name="122 Rectángulo redondeado"/>
          <p:cNvSpPr/>
          <p:nvPr/>
        </p:nvSpPr>
        <p:spPr>
          <a:xfrm>
            <a:off x="7572396" y="6143644"/>
            <a:ext cx="1571604" cy="214314"/>
          </a:xfrm>
          <a:prstGeom prst="roundRect">
            <a:avLst/>
          </a:prstGeom>
          <a:solidFill>
            <a:srgbClr val="68265A"/>
          </a:solidFill>
          <a:ln>
            <a:solidFill>
              <a:srgbClr val="682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ISOSTENABILIDAD DEL MEDIO AMBIENTE    </a:t>
            </a:r>
            <a:endParaRPr lang="es-MX" sz="800" dirty="0"/>
          </a:p>
        </p:txBody>
      </p:sp>
      <p:sp>
        <p:nvSpPr>
          <p:cNvPr id="125" name="124 CuadroTexto"/>
          <p:cNvSpPr txBox="1"/>
          <p:nvPr/>
        </p:nvSpPr>
        <p:spPr>
          <a:xfrm rot="19548152">
            <a:off x="4246894" y="5364582"/>
            <a:ext cx="218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>
                    <a:lumMod val="95000"/>
                  </a:schemeClr>
                </a:solidFill>
              </a:rPr>
              <a:t>ONU DESARROLLO DEL MILENIO </a:t>
            </a:r>
            <a:endParaRPr lang="es-MX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 rot="19548152">
            <a:off x="3398287" y="1229530"/>
            <a:ext cx="218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>
                    <a:lumMod val="95000"/>
                  </a:schemeClr>
                </a:solidFill>
              </a:rPr>
              <a:t>CEPAL </a:t>
            </a:r>
            <a:endParaRPr lang="es-MX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7" name="126 Rectángulo redondeado"/>
          <p:cNvSpPr/>
          <p:nvPr/>
        </p:nvSpPr>
        <p:spPr>
          <a:xfrm>
            <a:off x="5029437" y="6429396"/>
            <a:ext cx="1828579" cy="428604"/>
          </a:xfrm>
          <a:prstGeom prst="roundRect">
            <a:avLst/>
          </a:prstGeom>
          <a:solidFill>
            <a:srgbClr val="68265A"/>
          </a:solidFill>
          <a:ln>
            <a:solidFill>
              <a:srgbClr val="682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FOMENTAR EL DESARRROLLO A NIVEL MUNDIAL   </a:t>
            </a:r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129" name="128 Conector recto"/>
          <p:cNvCxnSpPr/>
          <p:nvPr/>
        </p:nvCxnSpPr>
        <p:spPr>
          <a:xfrm flipV="1">
            <a:off x="6858016" y="5429264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>
            <a:off x="6786578" y="571501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/>
          <p:nvPr/>
        </p:nvCxnSpPr>
        <p:spPr>
          <a:xfrm>
            <a:off x="6786578" y="5715016"/>
            <a:ext cx="92869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>
            <a:endCxn id="123" idx="1"/>
          </p:cNvCxnSpPr>
          <p:nvPr/>
        </p:nvCxnSpPr>
        <p:spPr>
          <a:xfrm>
            <a:off x="6715140" y="5715016"/>
            <a:ext cx="857256" cy="53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 rot="16200000" flipH="1">
            <a:off x="6643702" y="5857892"/>
            <a:ext cx="57150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curvado"/>
          <p:cNvCxnSpPr>
            <a:endCxn id="1050" idx="0"/>
          </p:cNvCxnSpPr>
          <p:nvPr/>
        </p:nvCxnSpPr>
        <p:spPr>
          <a:xfrm rot="16200000" flipH="1">
            <a:off x="5376165" y="4767974"/>
            <a:ext cx="1143008" cy="608199"/>
          </a:xfrm>
          <a:prstGeom prst="curvedConnector3">
            <a:avLst>
              <a:gd name="adj1" fmla="val 50000"/>
            </a:avLst>
          </a:prstGeom>
          <a:ln w="76200" cmpd="thickThin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curvado"/>
          <p:cNvCxnSpPr/>
          <p:nvPr/>
        </p:nvCxnSpPr>
        <p:spPr>
          <a:xfrm>
            <a:off x="6072198" y="2357430"/>
            <a:ext cx="1000132" cy="785818"/>
          </a:xfrm>
          <a:prstGeom prst="curvedConnector3">
            <a:avLst>
              <a:gd name="adj1" fmla="val 50000"/>
            </a:avLst>
          </a:prstGeom>
          <a:ln w="76200" cmpd="thickThin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2428860" y="2857497"/>
            <a:ext cx="14287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000" dirty="0" smtClean="0"/>
              <a:t>MACROECONOMIA</a:t>
            </a:r>
            <a:endParaRPr lang="es-MX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186</Words>
  <Application>Microsoft Office PowerPoint</Application>
  <PresentationFormat>Presentación en pantalla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Proteccion Civil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Proteccion Civil</dc:creator>
  <cp:lastModifiedBy>Proteccion Civil</cp:lastModifiedBy>
  <cp:revision>25</cp:revision>
  <dcterms:created xsi:type="dcterms:W3CDTF">2015-10-09T16:45:33Z</dcterms:created>
  <dcterms:modified xsi:type="dcterms:W3CDTF">2015-10-09T20:39:29Z</dcterms:modified>
</cp:coreProperties>
</file>