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2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03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09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24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7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01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10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51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2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AB6C-8D74-4077-9A8D-21BEF5918EB0}" type="datetimeFigureOut">
              <a:rPr lang="es-MX" smtClean="0"/>
              <a:t>27/02/2013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0C29-A166-4A65-BB14-24590BF2EE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09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67544" y="1700808"/>
            <a:ext cx="40324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4644008" y="1707954"/>
            <a:ext cx="404970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MX" sz="3600" dirty="0" smtClean="0">
                <a:solidFill>
                  <a:schemeClr val="tx1"/>
                </a:solidFill>
                <a:latin typeface="Mistral" pitchFamily="66" charset="0"/>
              </a:rPr>
              <a:t>UNIDAD II </a:t>
            </a:r>
            <a:br>
              <a:rPr lang="es-MX" sz="3600" dirty="0" smtClean="0">
                <a:solidFill>
                  <a:schemeClr val="tx1"/>
                </a:solidFill>
                <a:latin typeface="Mistral" pitchFamily="66" charset="0"/>
              </a:rPr>
            </a:br>
            <a:r>
              <a:rPr lang="es-MX" sz="3600" dirty="0" smtClean="0">
                <a:solidFill>
                  <a:schemeClr val="tx1"/>
                </a:solidFill>
                <a:latin typeface="Mistral" pitchFamily="66" charset="0"/>
              </a:rPr>
              <a:t>ADMINISTRACIÓN PÚBLICA MUNICIPAL</a:t>
            </a:r>
            <a:endParaRPr lang="es-MX" sz="3600" dirty="0">
              <a:solidFill>
                <a:schemeClr val="tx1"/>
              </a:solidFill>
              <a:latin typeface="Mistral" pitchFamily="66" charset="0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 smtClean="0">
                <a:latin typeface="Mistral" pitchFamily="66" charset="0"/>
              </a:rPr>
              <a:t>EL MUNICIPIO </a:t>
            </a:r>
            <a:endParaRPr lang="es-MX" dirty="0">
              <a:latin typeface="Mistral" pitchFamily="66" charset="0"/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 smtClean="0">
                <a:latin typeface="Mistral" pitchFamily="66" charset="0"/>
              </a:rPr>
              <a:t>EL AYUNTAMIENTO</a:t>
            </a:r>
            <a:endParaRPr lang="es-MX" dirty="0">
              <a:latin typeface="Mistral" pitchFamily="66" charset="0"/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endParaRPr lang="es-MX" sz="1500" dirty="0" smtClean="0">
              <a:solidFill>
                <a:schemeClr val="tx1"/>
              </a:solidFill>
              <a:latin typeface="Pristina" pitchFamily="66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Se encarga de regir al municipio.</a:t>
            </a:r>
          </a:p>
          <a:p>
            <a:pPr algn="just"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Integrado por un alcalde y varios concejales.</a:t>
            </a:r>
          </a:p>
          <a:p>
            <a:pPr algn="just"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Esta reconocido como el órgano principal y máximo del gobierno municipal.</a:t>
            </a:r>
          </a:p>
          <a:p>
            <a:pPr algn="just"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Es la autoridad mas inmediata y cercana al pueblo, al cual representa y de quien emana el mandato.</a:t>
            </a:r>
          </a:p>
          <a:p>
            <a:pPr algn="just"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Tiene personalidad jurídica para todos los efectos legales (Es una institución de derecho publico).</a:t>
            </a:r>
          </a:p>
          <a:p>
            <a:pPr algn="just"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Debe Regular la vía publica, Prestar servicios básicos, Promover el desarrollo integral, fortalecer la organización.</a:t>
            </a:r>
          </a:p>
          <a:p>
            <a:pPr marL="0" indent="0" algn="just">
              <a:buNone/>
            </a:pPr>
            <a:endParaRPr lang="es-MX" sz="1500" dirty="0" smtClean="0">
              <a:solidFill>
                <a:schemeClr val="tx1"/>
              </a:solidFill>
              <a:latin typeface="Pristina" pitchFamily="66" charset="0"/>
            </a:endParaRPr>
          </a:p>
          <a:p>
            <a:pPr marL="0" indent="0" algn="ctr">
              <a:buNone/>
            </a:pPr>
            <a:r>
              <a:rPr lang="es-MX" sz="1500" b="1" dirty="0" smtClean="0">
                <a:solidFill>
                  <a:schemeClr val="tx1"/>
                </a:solidFill>
                <a:latin typeface="Mistral" pitchFamily="66" charset="0"/>
              </a:rPr>
              <a:t>ESTRUCTURA</a:t>
            </a:r>
          </a:p>
          <a:p>
            <a:pPr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Alcalde </a:t>
            </a:r>
            <a:endParaRPr lang="es-MX" sz="1500" dirty="0" smtClean="0">
              <a:solidFill>
                <a:schemeClr val="tx1"/>
              </a:solidFill>
              <a:latin typeface="Pristina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Síndicos </a:t>
            </a:r>
          </a:p>
          <a:p>
            <a:pPr>
              <a:buFont typeface="Wingdings" pitchFamily="2" charset="2"/>
              <a:buChar char="v"/>
            </a:pPr>
            <a:r>
              <a:rPr lang="es-MX" sz="1500" dirty="0" smtClean="0">
                <a:solidFill>
                  <a:schemeClr val="tx1"/>
                </a:solidFill>
                <a:latin typeface="Pristina" pitchFamily="66" charset="0"/>
              </a:rPr>
              <a:t>Regidores</a:t>
            </a:r>
            <a:endParaRPr lang="es-MX" sz="1500" dirty="0" smtClean="0">
              <a:solidFill>
                <a:schemeClr val="tx1"/>
              </a:solidFill>
              <a:latin typeface="Pristina" pitchFamily="66" charset="0"/>
            </a:endParaRPr>
          </a:p>
          <a:p>
            <a:pPr>
              <a:buFont typeface="Wingdings" pitchFamily="2" charset="2"/>
              <a:buChar char="v"/>
            </a:pPr>
            <a:endParaRPr lang="es-MX" dirty="0" smtClean="0">
              <a:latin typeface="Pristina" pitchFamily="66" charset="0"/>
            </a:endParaRPr>
          </a:p>
          <a:p>
            <a:pPr>
              <a:buFont typeface="Wingdings" pitchFamily="2" charset="2"/>
              <a:buChar char="v"/>
            </a:pPr>
            <a:endParaRPr lang="es-MX" dirty="0" smtClean="0">
              <a:latin typeface="Pristina" pitchFamily="66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algn="just">
              <a:buFont typeface="Wingdings" pitchFamily="2" charset="2"/>
              <a:buChar char="v"/>
            </a:pPr>
            <a:endParaRPr lang="es-MX" dirty="0" smtClean="0">
              <a:solidFill>
                <a:schemeClr val="tx1"/>
              </a:solidFill>
              <a:latin typeface="Pristina" pitchFamily="66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Conjunto de habitantes de un mismo termino jurisdiccional.</a:t>
            </a:r>
          </a:p>
          <a:p>
            <a:pPr algn="just"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División administrativa menor de un estado.</a:t>
            </a:r>
          </a:p>
          <a:p>
            <a:pPr algn="just"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Es una comunidad de carácter publico, con personalidad jurídica propia, libertad política y administrativa.</a:t>
            </a:r>
          </a:p>
          <a:p>
            <a:pPr algn="just"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Cuenta con tres elementos básicos: Territorio, Población y Gobierno</a:t>
            </a:r>
          </a:p>
          <a:p>
            <a:pPr algn="just"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Los municipios en México se clasifican en cuatro grupos: Metropolitano, Urbano, Semiurbano y Rural.</a:t>
            </a:r>
          </a:p>
          <a:p>
            <a:pPr marL="0" indent="0" algn="just">
              <a:buNone/>
            </a:pPr>
            <a:endParaRPr lang="es-MX" sz="2800" dirty="0" smtClean="0">
              <a:solidFill>
                <a:schemeClr val="tx1"/>
              </a:solidFill>
              <a:latin typeface="Pristina" pitchFamily="66" charset="0"/>
            </a:endParaRPr>
          </a:p>
          <a:p>
            <a:pPr marL="0" indent="0" algn="ctr">
              <a:buNone/>
            </a:pPr>
            <a:r>
              <a:rPr lang="es-MX" sz="3700" b="1" dirty="0" smtClean="0">
                <a:solidFill>
                  <a:schemeClr val="tx1"/>
                </a:solidFill>
                <a:latin typeface="Mistral" pitchFamily="66" charset="0"/>
              </a:rPr>
              <a:t>ESTRUCTURA</a:t>
            </a:r>
          </a:p>
          <a:p>
            <a:pPr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Territorio </a:t>
            </a:r>
          </a:p>
          <a:p>
            <a:pPr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Población</a:t>
            </a:r>
          </a:p>
          <a:p>
            <a:pPr>
              <a:buFont typeface="Wingdings" pitchFamily="2" charset="2"/>
              <a:buChar char="v"/>
            </a:pPr>
            <a:r>
              <a:rPr lang="es-MX" sz="3700" dirty="0" smtClean="0">
                <a:solidFill>
                  <a:schemeClr val="tx1"/>
                </a:solidFill>
                <a:latin typeface="Pristina" pitchFamily="66" charset="0"/>
              </a:rPr>
              <a:t>Gobierno</a:t>
            </a:r>
          </a:p>
          <a:p>
            <a:pPr marL="0" indent="0">
              <a:buNone/>
            </a:pPr>
            <a:endParaRPr lang="es-MX" b="1" dirty="0">
              <a:solidFill>
                <a:schemeClr val="tx1"/>
              </a:solidFill>
              <a:latin typeface="Pristina" pitchFamily="66" charset="0"/>
            </a:endParaRPr>
          </a:p>
          <a:p>
            <a:pPr marL="0" indent="0" algn="just">
              <a:buNone/>
            </a:pPr>
            <a:endParaRPr lang="es-MX" dirty="0" smtClean="0">
              <a:solidFill>
                <a:schemeClr val="tx1"/>
              </a:solidFill>
              <a:latin typeface="Pristina" pitchFamily="66" charset="0"/>
            </a:endParaRPr>
          </a:p>
          <a:p>
            <a:pPr marL="0" indent="0">
              <a:buNone/>
            </a:pPr>
            <a:endParaRPr lang="es-MX" dirty="0" smtClean="0">
              <a:solidFill>
                <a:schemeClr val="tx1"/>
              </a:solidFill>
              <a:latin typeface="Pristina" pitchFamily="66" charset="0"/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  <a:latin typeface="Pristina" pitchFamily="66" charset="0"/>
              </a:rPr>
              <a:t> </a:t>
            </a:r>
            <a:endParaRPr lang="es-MX" dirty="0">
              <a:solidFill>
                <a:schemeClr val="tx1"/>
              </a:solidFill>
              <a:latin typeface="Pristina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2" b="100000" l="0" r="100000">
                        <a14:foregroundMark x1="49792" y1="6250" x2="49792" y2="6250"/>
                        <a14:foregroundMark x1="47083" y1="20833" x2="47083" y2="20833"/>
                        <a14:foregroundMark x1="50208" y1="25417" x2="50208" y2="25417"/>
                        <a14:foregroundMark x1="50625" y1="22500" x2="50625" y2="22500"/>
                        <a14:foregroundMark x1="52708" y1="24375" x2="52708" y2="24375"/>
                        <a14:foregroundMark x1="50625" y1="36458" x2="50625" y2="36458"/>
                        <a14:foregroundMark x1="40625" y1="36042" x2="40625" y2="36042"/>
                        <a14:foregroundMark x1="30625" y1="36042" x2="30625" y2="36042"/>
                        <a14:foregroundMark x1="34583" y1="36042" x2="34583" y2="36042"/>
                        <a14:foregroundMark x1="38958" y1="35417" x2="38958" y2="35417"/>
                        <a14:foregroundMark x1="48125" y1="34583" x2="48125" y2="34583"/>
                        <a14:foregroundMark x1="62708" y1="35625" x2="62708" y2="35625"/>
                        <a14:foregroundMark x1="36042" y1="36042" x2="36042" y2="36042"/>
                        <a14:foregroundMark x1="23958" y1="70417" x2="23958" y2="70417"/>
                        <a14:foregroundMark x1="19375" y1="72500" x2="19375" y2="72500"/>
                        <a14:foregroundMark x1="19375" y1="83958" x2="19375" y2="83958"/>
                        <a14:foregroundMark x1="26042" y1="83958" x2="26042" y2="83958"/>
                        <a14:foregroundMark x1="23958" y1="82500" x2="23958" y2="82500"/>
                        <a14:foregroundMark x1="74375" y1="71458" x2="74375" y2="7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97152"/>
            <a:ext cx="1277888" cy="12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05" b="100000" l="0" r="100000"/>
                    </a14:imgEffect>
                    <a14:imgEffect>
                      <a14:brightnessContrast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31395"/>
            <a:ext cx="1584176" cy="94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6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159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UNIDAD II  ADMINISTRACIÓN PÚBLICA MUNICIPAL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II  ADMINISTRACIÓN PÚBLICA MUNICIPAL</dc:title>
  <dc:creator>FINAN_CONTA1</dc:creator>
  <cp:lastModifiedBy>FINAN_CONTA1</cp:lastModifiedBy>
  <cp:revision>5</cp:revision>
  <dcterms:created xsi:type="dcterms:W3CDTF">2013-02-27T19:28:37Z</dcterms:created>
  <dcterms:modified xsi:type="dcterms:W3CDTF">2013-02-27T20:29:57Z</dcterms:modified>
</cp:coreProperties>
</file>