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D84A1-71C9-40E6-BDD6-131AC6CF973F}" type="datetimeFigureOut">
              <a:rPr lang="es-MX" smtClean="0"/>
              <a:t>15/03/2015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F8F95-FCDC-405A-8EB2-6A905C5E4B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7619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D84A1-71C9-40E6-BDD6-131AC6CF973F}" type="datetimeFigureOut">
              <a:rPr lang="es-MX" smtClean="0"/>
              <a:t>15/03/2015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F8F95-FCDC-405A-8EB2-6A905C5E4B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6425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D84A1-71C9-40E6-BDD6-131AC6CF973F}" type="datetimeFigureOut">
              <a:rPr lang="es-MX" smtClean="0"/>
              <a:t>15/03/2015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F8F95-FCDC-405A-8EB2-6A905C5E4B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2917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D84A1-71C9-40E6-BDD6-131AC6CF973F}" type="datetimeFigureOut">
              <a:rPr lang="es-MX" smtClean="0"/>
              <a:t>15/03/2015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F8F95-FCDC-405A-8EB2-6A905C5E4B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3144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D84A1-71C9-40E6-BDD6-131AC6CF973F}" type="datetimeFigureOut">
              <a:rPr lang="es-MX" smtClean="0"/>
              <a:t>15/03/2015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F8F95-FCDC-405A-8EB2-6A905C5E4B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6442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D84A1-71C9-40E6-BDD6-131AC6CF973F}" type="datetimeFigureOut">
              <a:rPr lang="es-MX" smtClean="0"/>
              <a:t>15/03/2015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F8F95-FCDC-405A-8EB2-6A905C5E4B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8293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D84A1-71C9-40E6-BDD6-131AC6CF973F}" type="datetimeFigureOut">
              <a:rPr lang="es-MX" smtClean="0"/>
              <a:t>15/03/2015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F8F95-FCDC-405A-8EB2-6A905C5E4B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5373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D84A1-71C9-40E6-BDD6-131AC6CF973F}" type="datetimeFigureOut">
              <a:rPr lang="es-MX" smtClean="0"/>
              <a:t>15/03/2015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F8F95-FCDC-405A-8EB2-6A905C5E4B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3510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D84A1-71C9-40E6-BDD6-131AC6CF973F}" type="datetimeFigureOut">
              <a:rPr lang="es-MX" smtClean="0"/>
              <a:t>15/03/2015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F8F95-FCDC-405A-8EB2-6A905C5E4B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7066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D84A1-71C9-40E6-BDD6-131AC6CF973F}" type="datetimeFigureOut">
              <a:rPr lang="es-MX" smtClean="0"/>
              <a:t>15/03/2015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F8F95-FCDC-405A-8EB2-6A905C5E4B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6343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D84A1-71C9-40E6-BDD6-131AC6CF973F}" type="datetimeFigureOut">
              <a:rPr lang="es-MX" smtClean="0"/>
              <a:t>15/03/2015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F8F95-FCDC-405A-8EB2-6A905C5E4B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3032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D84A1-71C9-40E6-BDD6-131AC6CF973F}" type="datetimeFigureOut">
              <a:rPr lang="es-MX" smtClean="0"/>
              <a:t>15/03/2015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F8F95-FCDC-405A-8EB2-6A905C5E4B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4517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Abrir llave"/>
          <p:cNvSpPr/>
          <p:nvPr/>
        </p:nvSpPr>
        <p:spPr>
          <a:xfrm>
            <a:off x="1403648" y="567261"/>
            <a:ext cx="576064" cy="583264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CuadroTexto"/>
          <p:cNvSpPr txBox="1"/>
          <p:nvPr/>
        </p:nvSpPr>
        <p:spPr>
          <a:xfrm>
            <a:off x="107504" y="2944976"/>
            <a:ext cx="14401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400" dirty="0" smtClean="0"/>
              <a:t>Orientación  a resultados y Procesos Presupuestario</a:t>
            </a:r>
            <a:endParaRPr lang="es-MX" sz="1400" dirty="0"/>
          </a:p>
        </p:txBody>
      </p:sp>
      <p:sp>
        <p:nvSpPr>
          <p:cNvPr id="7" name="6 CuadroTexto"/>
          <p:cNvSpPr txBox="1"/>
          <p:nvPr/>
        </p:nvSpPr>
        <p:spPr>
          <a:xfrm>
            <a:off x="1763688" y="3091334"/>
            <a:ext cx="109873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200" dirty="0" smtClean="0"/>
              <a:t>Presupuesto Basado en Resultados</a:t>
            </a:r>
            <a:r>
              <a:rPr lang="es-MX" sz="1400" dirty="0" smtClean="0"/>
              <a:t>. </a:t>
            </a:r>
            <a:endParaRPr lang="es-MX" sz="1400" dirty="0"/>
          </a:p>
        </p:txBody>
      </p:sp>
      <p:sp>
        <p:nvSpPr>
          <p:cNvPr id="8" name="7 CuadroTexto"/>
          <p:cNvSpPr txBox="1"/>
          <p:nvPr/>
        </p:nvSpPr>
        <p:spPr>
          <a:xfrm>
            <a:off x="3203848" y="85600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200" dirty="0" smtClean="0"/>
              <a:t>Gerencia </a:t>
            </a:r>
            <a:endParaRPr lang="es-MX" sz="1200" dirty="0" smtClean="0"/>
          </a:p>
          <a:p>
            <a:pPr algn="just"/>
            <a:r>
              <a:rPr lang="es-MX" sz="1200" dirty="0" smtClean="0"/>
              <a:t>Publica</a:t>
            </a:r>
            <a:endParaRPr lang="es-MX" sz="1200" dirty="0"/>
          </a:p>
        </p:txBody>
      </p:sp>
      <p:sp>
        <p:nvSpPr>
          <p:cNvPr id="9" name="8 CuadroTexto"/>
          <p:cNvSpPr txBox="1"/>
          <p:nvPr/>
        </p:nvSpPr>
        <p:spPr>
          <a:xfrm>
            <a:off x="3203848" y="3103479"/>
            <a:ext cx="10081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200" dirty="0" smtClean="0"/>
              <a:t>Formatos </a:t>
            </a:r>
            <a:endParaRPr lang="es-MX" sz="1200" dirty="0" smtClean="0"/>
          </a:p>
          <a:p>
            <a:pPr algn="just"/>
            <a:r>
              <a:rPr lang="es-MX" sz="1200" dirty="0" smtClean="0"/>
              <a:t>Genéricos</a:t>
            </a:r>
            <a:r>
              <a:rPr lang="es-MX" sz="1400" dirty="0" smtClean="0"/>
              <a:t> </a:t>
            </a:r>
            <a:endParaRPr lang="es-MX" sz="14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3203848" y="5249091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200" dirty="0" smtClean="0"/>
              <a:t>Sectores de Aplicación </a:t>
            </a:r>
            <a:endParaRPr lang="es-MX" sz="1200" dirty="0"/>
          </a:p>
        </p:txBody>
      </p:sp>
      <p:sp>
        <p:nvSpPr>
          <p:cNvPr id="12" name="11 CuadroTexto"/>
          <p:cNvSpPr txBox="1"/>
          <p:nvPr/>
        </p:nvSpPr>
        <p:spPr>
          <a:xfrm>
            <a:off x="4499992" y="292647"/>
            <a:ext cx="1260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400" dirty="0" smtClean="0"/>
              <a:t>Objeticos de Políticas</a:t>
            </a:r>
            <a:endParaRPr lang="es-MX" sz="1400" dirty="0"/>
          </a:p>
        </p:txBody>
      </p:sp>
      <p:sp>
        <p:nvSpPr>
          <p:cNvPr id="13" name="12 CuadroTexto"/>
          <p:cNvSpPr txBox="1"/>
          <p:nvPr/>
        </p:nvSpPr>
        <p:spPr>
          <a:xfrm>
            <a:off x="4499992" y="1009894"/>
            <a:ext cx="12754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400" dirty="0" smtClean="0"/>
              <a:t>Restricciones Institucionales y cultura organizacional. </a:t>
            </a:r>
            <a:endParaRPr lang="es-MX" sz="1400" dirty="0"/>
          </a:p>
        </p:txBody>
      </p:sp>
      <p:sp>
        <p:nvSpPr>
          <p:cNvPr id="14" name="13 Abrir llave"/>
          <p:cNvSpPr/>
          <p:nvPr/>
        </p:nvSpPr>
        <p:spPr>
          <a:xfrm>
            <a:off x="2915816" y="674982"/>
            <a:ext cx="594676" cy="534630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Abrir llave"/>
          <p:cNvSpPr/>
          <p:nvPr/>
        </p:nvSpPr>
        <p:spPr>
          <a:xfrm>
            <a:off x="4067944" y="153777"/>
            <a:ext cx="504056" cy="192767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15 CuadroTexto"/>
          <p:cNvSpPr txBox="1"/>
          <p:nvPr/>
        </p:nvSpPr>
        <p:spPr>
          <a:xfrm>
            <a:off x="4427984" y="2636912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400" dirty="0" err="1" smtClean="0"/>
              <a:t>Presentacional</a:t>
            </a:r>
            <a:endParaRPr lang="es-MX" sz="14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4427984" y="3483585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400" dirty="0" smtClean="0"/>
              <a:t>Informado</a:t>
            </a:r>
            <a:endParaRPr lang="es-MX" sz="140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4427984" y="4022194"/>
            <a:ext cx="1105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400" dirty="0" smtClean="0"/>
              <a:t>Formula </a:t>
            </a:r>
            <a:endParaRPr lang="es-MX" sz="1400" dirty="0" smtClean="0"/>
          </a:p>
          <a:p>
            <a:pPr algn="just"/>
            <a:r>
              <a:rPr lang="es-MX" sz="1400" dirty="0" smtClean="0"/>
              <a:t>Directa</a:t>
            </a:r>
            <a:r>
              <a:rPr lang="es-MX" sz="1400" dirty="0" smtClean="0"/>
              <a:t>. </a:t>
            </a:r>
            <a:endParaRPr lang="es-MX" sz="1400" dirty="0"/>
          </a:p>
        </p:txBody>
      </p:sp>
      <p:sp>
        <p:nvSpPr>
          <p:cNvPr id="19" name="18 Abrir llave"/>
          <p:cNvSpPr/>
          <p:nvPr/>
        </p:nvSpPr>
        <p:spPr>
          <a:xfrm>
            <a:off x="4139952" y="2451338"/>
            <a:ext cx="360040" cy="2064493"/>
          </a:xfrm>
          <a:prstGeom prst="leftBrace">
            <a:avLst>
              <a:gd name="adj1" fmla="val 8333"/>
              <a:gd name="adj2" fmla="val 506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19 CuadroTexto"/>
          <p:cNvSpPr txBox="1"/>
          <p:nvPr/>
        </p:nvSpPr>
        <p:spPr>
          <a:xfrm>
            <a:off x="4499992" y="5373216"/>
            <a:ext cx="110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400" dirty="0" smtClean="0"/>
              <a:t>Educativa. </a:t>
            </a:r>
            <a:endParaRPr lang="es-MX" sz="14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4499992" y="5929535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400" dirty="0" smtClean="0"/>
              <a:t>Salud. </a:t>
            </a:r>
            <a:endParaRPr lang="es-MX" sz="1400" dirty="0"/>
          </a:p>
        </p:txBody>
      </p:sp>
      <p:sp>
        <p:nvSpPr>
          <p:cNvPr id="22" name="21 CuadroTexto"/>
          <p:cNvSpPr txBox="1"/>
          <p:nvPr/>
        </p:nvSpPr>
        <p:spPr>
          <a:xfrm>
            <a:off x="4499992" y="6361583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400" dirty="0" smtClean="0"/>
              <a:t>Industria. </a:t>
            </a:r>
            <a:endParaRPr lang="es-MX" sz="1400" dirty="0"/>
          </a:p>
        </p:txBody>
      </p:sp>
      <p:sp>
        <p:nvSpPr>
          <p:cNvPr id="23" name="22 Abrir llave"/>
          <p:cNvSpPr/>
          <p:nvPr/>
        </p:nvSpPr>
        <p:spPr>
          <a:xfrm>
            <a:off x="4139952" y="4949089"/>
            <a:ext cx="432048" cy="175102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23 CuadroTexto"/>
          <p:cNvSpPr txBox="1"/>
          <p:nvPr/>
        </p:nvSpPr>
        <p:spPr>
          <a:xfrm>
            <a:off x="5868144" y="1732384"/>
            <a:ext cx="223224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100" dirty="0" smtClean="0"/>
              <a:t>Consiste  Solamente en anexar cierta información de desempeño (avance de indicadores), sirve como mecanismo de control o señalización</a:t>
            </a:r>
            <a:r>
              <a:rPr lang="es-MX" sz="1400" dirty="0" smtClean="0"/>
              <a:t>.</a:t>
            </a:r>
            <a:endParaRPr lang="es-MX" sz="1400" dirty="0"/>
          </a:p>
        </p:txBody>
      </p:sp>
      <p:sp>
        <p:nvSpPr>
          <p:cNvPr id="25" name="24 CuadroTexto"/>
          <p:cNvSpPr txBox="1"/>
          <p:nvPr/>
        </p:nvSpPr>
        <p:spPr>
          <a:xfrm>
            <a:off x="5868144" y="2708920"/>
            <a:ext cx="22322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100" dirty="0" smtClean="0"/>
              <a:t>Los resultados de evaluación tienen un peso en la determinación de los montos presupuestales. Estos no son los criterios fundamentales de asignación y se subordinan a otros variables.</a:t>
            </a:r>
            <a:endParaRPr lang="es-MX" sz="1100" dirty="0"/>
          </a:p>
        </p:txBody>
      </p:sp>
      <p:sp>
        <p:nvSpPr>
          <p:cNvPr id="26" name="25 CuadroTexto"/>
          <p:cNvSpPr txBox="1"/>
          <p:nvPr/>
        </p:nvSpPr>
        <p:spPr>
          <a:xfrm>
            <a:off x="5868144" y="3789040"/>
            <a:ext cx="22322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100" dirty="0" smtClean="0"/>
              <a:t>Se define un mecanismo o criterio de asignación financiera rígido mediante el cual la información del desempeño es traducida en niveles de gastos especifico. Tiene como propósito explicito la racionalización de la asignación presupuestal</a:t>
            </a:r>
            <a:endParaRPr lang="es-MX" sz="1100" dirty="0"/>
          </a:p>
        </p:txBody>
      </p:sp>
      <p:sp>
        <p:nvSpPr>
          <p:cNvPr id="27" name="26 CuadroTexto"/>
          <p:cNvSpPr txBox="1"/>
          <p:nvPr/>
        </p:nvSpPr>
        <p:spPr>
          <a:xfrm>
            <a:off x="5868144" y="5313982"/>
            <a:ext cx="222202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100" dirty="0" smtClean="0"/>
              <a:t>Determinación de presupuestos de universidades y escuelas tecnológicas</a:t>
            </a:r>
            <a:r>
              <a:rPr lang="es-MX" sz="1200" dirty="0" smtClean="0"/>
              <a:t>. </a:t>
            </a:r>
            <a:endParaRPr lang="es-MX" sz="1200" dirty="0"/>
          </a:p>
        </p:txBody>
      </p:sp>
      <p:sp>
        <p:nvSpPr>
          <p:cNvPr id="28" name="27 CuadroTexto"/>
          <p:cNvSpPr txBox="1"/>
          <p:nvPr/>
        </p:nvSpPr>
        <p:spPr>
          <a:xfrm>
            <a:off x="5940152" y="6047710"/>
            <a:ext cx="22220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100" dirty="0" smtClean="0"/>
              <a:t>Asistencia  Social. </a:t>
            </a:r>
            <a:endParaRPr lang="es-MX" sz="1100" dirty="0"/>
          </a:p>
        </p:txBody>
      </p:sp>
      <p:sp>
        <p:nvSpPr>
          <p:cNvPr id="29" name="28 CuadroTexto"/>
          <p:cNvSpPr txBox="1"/>
          <p:nvPr/>
        </p:nvSpPr>
        <p:spPr>
          <a:xfrm>
            <a:off x="5940152" y="6381328"/>
            <a:ext cx="22220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100" dirty="0" smtClean="0"/>
              <a:t>Comercio</a:t>
            </a:r>
            <a:endParaRPr lang="es-MX" sz="1100" dirty="0"/>
          </a:p>
        </p:txBody>
      </p:sp>
      <p:sp>
        <p:nvSpPr>
          <p:cNvPr id="2" name="1 Abrir llave"/>
          <p:cNvSpPr/>
          <p:nvPr/>
        </p:nvSpPr>
        <p:spPr>
          <a:xfrm>
            <a:off x="5677896" y="1732384"/>
            <a:ext cx="334265" cy="351670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2 Abrir llave"/>
          <p:cNvSpPr/>
          <p:nvPr/>
        </p:nvSpPr>
        <p:spPr>
          <a:xfrm>
            <a:off x="5677896" y="5373216"/>
            <a:ext cx="305664" cy="129614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29 CuadroTexto"/>
          <p:cNvSpPr txBox="1"/>
          <p:nvPr/>
        </p:nvSpPr>
        <p:spPr>
          <a:xfrm>
            <a:off x="292638" y="6515471"/>
            <a:ext cx="2222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200" dirty="0" smtClean="0"/>
              <a:t>Uriel Pérez González. </a:t>
            </a:r>
            <a:endParaRPr lang="es-MX" sz="1200" dirty="0"/>
          </a:p>
        </p:txBody>
      </p:sp>
      <p:sp>
        <p:nvSpPr>
          <p:cNvPr id="31" name="30 CuadroTexto"/>
          <p:cNvSpPr txBox="1"/>
          <p:nvPr/>
        </p:nvSpPr>
        <p:spPr>
          <a:xfrm>
            <a:off x="8276520" y="2269282"/>
            <a:ext cx="86748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200" dirty="0" smtClean="0"/>
              <a:t>Países que aplicaron formatos genéricos: Suecia, Canadá, Holanda, Dinamarca, Australia y Reino U</a:t>
            </a:r>
            <a:r>
              <a:rPr lang="es-MX" sz="1400" dirty="0" smtClean="0"/>
              <a:t>nido.</a:t>
            </a:r>
            <a:endParaRPr lang="es-MX" sz="1400" dirty="0"/>
          </a:p>
        </p:txBody>
      </p:sp>
      <p:sp>
        <p:nvSpPr>
          <p:cNvPr id="5" name="4 Abrir llave"/>
          <p:cNvSpPr/>
          <p:nvPr/>
        </p:nvSpPr>
        <p:spPr>
          <a:xfrm>
            <a:off x="8028385" y="1732384"/>
            <a:ext cx="288032" cy="3352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597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160</Words>
  <Application>Microsoft Office PowerPoint</Application>
  <PresentationFormat>Presentación en pantalla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End User</dc:creator>
  <cp:lastModifiedBy>End User</cp:lastModifiedBy>
  <cp:revision>7</cp:revision>
  <dcterms:created xsi:type="dcterms:W3CDTF">2015-03-15T21:09:12Z</dcterms:created>
  <dcterms:modified xsi:type="dcterms:W3CDTF">2015-03-15T22:52:18Z</dcterms:modified>
</cp:coreProperties>
</file>