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3250" autoAdjust="0"/>
  </p:normalViewPr>
  <p:slideViewPr>
    <p:cSldViewPr>
      <p:cViewPr varScale="1">
        <p:scale>
          <a:sx n="69" d="100"/>
          <a:sy n="69" d="100"/>
        </p:scale>
        <p:origin x="-74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383702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239266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11201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241385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239690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3582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30611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27622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88086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97872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7DAEF5-D5F1-4BCC-86B3-57A7A7627305}" type="datetimeFigureOut">
              <a:rPr lang="es-MX" smtClean="0"/>
              <a:t>11/05/2015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E514885-4B8D-4573-B14B-4CC284011AE6}" type="slidenum">
              <a:rPr lang="es-MX" smtClean="0"/>
              <a:t>‹Nº›</a:t>
            </a:fld>
            <a:endParaRPr lang="es-MX"/>
          </a:p>
        </p:txBody>
      </p:sp>
    </p:spTree>
    <p:extLst>
      <p:ext uri="{BB962C8B-B14F-4D97-AF65-F5344CB8AC3E}">
        <p14:creationId xmlns:p14="http://schemas.microsoft.com/office/powerpoint/2010/main" val="147859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DAEF5-D5F1-4BCC-86B3-57A7A7627305}" type="datetimeFigureOut">
              <a:rPr lang="es-MX" smtClean="0"/>
              <a:t>11/05/2015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14885-4B8D-4573-B14B-4CC284011AE6}" type="slidenum">
              <a:rPr lang="es-MX" smtClean="0"/>
              <a:t>‹Nº›</a:t>
            </a:fld>
            <a:endParaRPr lang="es-MX"/>
          </a:p>
        </p:txBody>
      </p:sp>
    </p:spTree>
    <p:extLst>
      <p:ext uri="{BB962C8B-B14F-4D97-AF65-F5344CB8AC3E}">
        <p14:creationId xmlns:p14="http://schemas.microsoft.com/office/powerpoint/2010/main" val="323046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9829" tIns="899829" rIns="899829" bIns="899829" numCol="1" anchor="ctr" anchorCtr="0" compatLnSpc="1">
            <a:prstTxWarp prst="textNoShape">
              <a:avLst/>
            </a:prstTxWarp>
            <a:spAutoFit/>
          </a:bodyPr>
          <a:lstStyle/>
          <a:p>
            <a:endParaRPr lang="es-MX"/>
          </a:p>
        </p:txBody>
      </p:sp>
      <p:pic>
        <p:nvPicPr>
          <p:cNvPr id="2049" name="Imagen 1" descr="Descripción: IAP-Chiapas"/>
          <p:cNvPicPr>
            <a:picLocks noChangeAspect="1" noChangeArrowheads="1"/>
          </p:cNvPicPr>
          <p:nvPr/>
        </p:nvPicPr>
        <p:blipFill>
          <a:blip r:embed="rId2">
            <a:extLst>
              <a:ext uri="{28A0092B-C50C-407E-A947-70E740481C1C}">
                <a14:useLocalDpi xmlns:a14="http://schemas.microsoft.com/office/drawing/2010/main" val="0"/>
              </a:ext>
            </a:extLst>
          </a:blip>
          <a:srcRect r="68159"/>
          <a:stretch>
            <a:fillRect/>
          </a:stretch>
        </p:blipFill>
        <p:spPr bwMode="auto">
          <a:xfrm>
            <a:off x="404416" y="457200"/>
            <a:ext cx="711200" cy="831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99980" y="210026"/>
            <a:ext cx="802838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INSTITUTO DE ADMINISTRACIÓN PÚBLICA</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DEL ESTADO DE CHIAPAS, A. C.</a:t>
            </a: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Maestría en</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Administración y Políticas Públicas</a:t>
            </a: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Módulo:</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Análisis y Diseño de Políticas Públicas.</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sz="8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sz="800" dirty="0">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Docente:</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Dra. C. </a:t>
            </a:r>
            <a:r>
              <a:rPr kumimoji="0" lang="es-MX" sz="1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Odalys</a:t>
            </a: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s-MX" sz="1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Peñate</a:t>
            </a: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López</a:t>
            </a: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Actividad número 05</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Cuadro Sinóptico.  </a:t>
            </a: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Alumno:</a:t>
            </a: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Uriel Pérez González</a:t>
            </a: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smtClean="0">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smtClean="0">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MX" sz="1400" b="1" dirty="0">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Tapachula de Córdova y Ordoñez, Chiapas;11 de Mayo de 2015</a:t>
            </a:r>
            <a:endParaRPr kumimoji="0" lang="es-MX"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r>
            <a:br>
              <a:rPr kumimoji="0" lang="es-MX"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b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592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1772816"/>
            <a:ext cx="936104" cy="707886"/>
          </a:xfrm>
          <a:prstGeom prst="rect">
            <a:avLst/>
          </a:prstGeom>
          <a:noFill/>
        </p:spPr>
        <p:txBody>
          <a:bodyPr wrap="square" rtlCol="0">
            <a:spAutoFit/>
          </a:bodyPr>
          <a:lstStyle/>
          <a:p>
            <a:pPr algn="just"/>
            <a:r>
              <a:rPr lang="es-MX" sz="1000" dirty="0" smtClean="0">
                <a:latin typeface="Arial" pitchFamily="34" charset="0"/>
                <a:cs typeface="Arial" pitchFamily="34" charset="0"/>
              </a:rPr>
              <a:t>Valuar un proyecto de políticas publicas. </a:t>
            </a:r>
            <a:endParaRPr lang="es-MX" sz="1000" dirty="0">
              <a:latin typeface="Arial" pitchFamily="34" charset="0"/>
              <a:cs typeface="Arial" pitchFamily="34" charset="0"/>
            </a:endParaRPr>
          </a:p>
        </p:txBody>
      </p:sp>
      <p:sp>
        <p:nvSpPr>
          <p:cNvPr id="5" name="4 CuadroTexto"/>
          <p:cNvSpPr txBox="1"/>
          <p:nvPr/>
        </p:nvSpPr>
        <p:spPr>
          <a:xfrm>
            <a:off x="2195736" y="548680"/>
            <a:ext cx="936104" cy="553998"/>
          </a:xfrm>
          <a:prstGeom prst="rect">
            <a:avLst/>
          </a:prstGeom>
          <a:noFill/>
        </p:spPr>
        <p:txBody>
          <a:bodyPr wrap="square" rtlCol="0">
            <a:spAutoFit/>
          </a:bodyPr>
          <a:lstStyle/>
          <a:p>
            <a:pPr algn="ctr"/>
            <a:r>
              <a:rPr lang="es-MX" sz="1000" dirty="0" smtClean="0">
                <a:latin typeface="Arial" pitchFamily="34" charset="0"/>
                <a:cs typeface="Arial" pitchFamily="34" charset="0"/>
              </a:rPr>
              <a:t>Definición del Problema. </a:t>
            </a:r>
            <a:endParaRPr lang="es-MX" sz="1000" dirty="0">
              <a:latin typeface="Arial" pitchFamily="34" charset="0"/>
              <a:cs typeface="Arial" pitchFamily="34" charset="0"/>
            </a:endParaRPr>
          </a:p>
        </p:txBody>
      </p:sp>
      <p:sp>
        <p:nvSpPr>
          <p:cNvPr id="6" name="5 CuadroTexto"/>
          <p:cNvSpPr txBox="1"/>
          <p:nvPr/>
        </p:nvSpPr>
        <p:spPr>
          <a:xfrm>
            <a:off x="2195736" y="1418873"/>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Obtención de información</a:t>
            </a:r>
            <a:endParaRPr lang="es-MX" sz="1000" dirty="0">
              <a:latin typeface="Arial" pitchFamily="34" charset="0"/>
              <a:cs typeface="Arial" pitchFamily="34" charset="0"/>
            </a:endParaRPr>
          </a:p>
        </p:txBody>
      </p:sp>
      <p:sp>
        <p:nvSpPr>
          <p:cNvPr id="7" name="6 CuadroTexto"/>
          <p:cNvSpPr txBox="1"/>
          <p:nvPr/>
        </p:nvSpPr>
        <p:spPr>
          <a:xfrm>
            <a:off x="2191691" y="2730986"/>
            <a:ext cx="936104" cy="553998"/>
          </a:xfrm>
          <a:prstGeom prst="rect">
            <a:avLst/>
          </a:prstGeom>
          <a:noFill/>
        </p:spPr>
        <p:txBody>
          <a:bodyPr wrap="square" rtlCol="0">
            <a:spAutoFit/>
          </a:bodyPr>
          <a:lstStyle/>
          <a:p>
            <a:pPr algn="ctr"/>
            <a:r>
              <a:rPr lang="es-MX" sz="1000" dirty="0" smtClean="0">
                <a:latin typeface="Arial" pitchFamily="34" charset="0"/>
                <a:cs typeface="Arial" pitchFamily="34" charset="0"/>
              </a:rPr>
              <a:t>Construcción de alternativas</a:t>
            </a:r>
            <a:endParaRPr lang="es-MX" sz="1000" dirty="0">
              <a:latin typeface="Arial" pitchFamily="34" charset="0"/>
              <a:cs typeface="Arial" pitchFamily="34" charset="0"/>
            </a:endParaRPr>
          </a:p>
        </p:txBody>
      </p:sp>
      <p:sp>
        <p:nvSpPr>
          <p:cNvPr id="8" name="7 CuadroTexto"/>
          <p:cNvSpPr txBox="1"/>
          <p:nvPr/>
        </p:nvSpPr>
        <p:spPr>
          <a:xfrm>
            <a:off x="2247109" y="4437112"/>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Selección de criterios. </a:t>
            </a:r>
            <a:endParaRPr lang="es-MX" sz="1000" dirty="0">
              <a:latin typeface="Arial" pitchFamily="34" charset="0"/>
              <a:cs typeface="Arial" pitchFamily="34" charset="0"/>
            </a:endParaRPr>
          </a:p>
        </p:txBody>
      </p:sp>
      <p:sp>
        <p:nvSpPr>
          <p:cNvPr id="9" name="8 CuadroTexto"/>
          <p:cNvSpPr txBox="1"/>
          <p:nvPr/>
        </p:nvSpPr>
        <p:spPr>
          <a:xfrm>
            <a:off x="2248712" y="5261138"/>
            <a:ext cx="1099152"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Confrontación de costos</a:t>
            </a:r>
            <a:endParaRPr lang="es-MX" sz="1000" dirty="0">
              <a:latin typeface="Arial" pitchFamily="34" charset="0"/>
              <a:cs typeface="Arial" pitchFamily="34" charset="0"/>
            </a:endParaRPr>
          </a:p>
        </p:txBody>
      </p:sp>
      <p:sp>
        <p:nvSpPr>
          <p:cNvPr id="10" name="9 CuadroTexto"/>
          <p:cNvSpPr txBox="1"/>
          <p:nvPr/>
        </p:nvSpPr>
        <p:spPr>
          <a:xfrm>
            <a:off x="2191691" y="6053226"/>
            <a:ext cx="1012157" cy="400110"/>
          </a:xfrm>
          <a:prstGeom prst="rect">
            <a:avLst/>
          </a:prstGeom>
          <a:noFill/>
        </p:spPr>
        <p:txBody>
          <a:bodyPr wrap="square" rtlCol="0">
            <a:spAutoFit/>
          </a:bodyPr>
          <a:lstStyle/>
          <a:p>
            <a:pPr algn="ctr"/>
            <a:r>
              <a:rPr lang="es-MX" sz="1000" dirty="0" smtClean="0">
                <a:latin typeface="Arial" pitchFamily="34" charset="0"/>
                <a:cs typeface="Arial" pitchFamily="34" charset="0"/>
              </a:rPr>
              <a:t>Proyección de resultados</a:t>
            </a:r>
            <a:endParaRPr lang="es-MX" sz="1000" dirty="0">
              <a:latin typeface="Arial" pitchFamily="34" charset="0"/>
              <a:cs typeface="Arial" pitchFamily="34" charset="0"/>
            </a:endParaRPr>
          </a:p>
        </p:txBody>
      </p:sp>
      <p:sp>
        <p:nvSpPr>
          <p:cNvPr id="11" name="10 CuadroTexto"/>
          <p:cNvSpPr txBox="1"/>
          <p:nvPr/>
        </p:nvSpPr>
        <p:spPr>
          <a:xfrm>
            <a:off x="2255582" y="6567155"/>
            <a:ext cx="936104" cy="246221"/>
          </a:xfrm>
          <a:prstGeom prst="rect">
            <a:avLst/>
          </a:prstGeom>
          <a:noFill/>
        </p:spPr>
        <p:txBody>
          <a:bodyPr wrap="square" rtlCol="0">
            <a:spAutoFit/>
          </a:bodyPr>
          <a:lstStyle/>
          <a:p>
            <a:pPr algn="just"/>
            <a:r>
              <a:rPr lang="es-MX" sz="1000" dirty="0" smtClean="0">
                <a:latin typeface="Arial" pitchFamily="34" charset="0"/>
                <a:cs typeface="Arial" pitchFamily="34" charset="0"/>
              </a:rPr>
              <a:t>Decida</a:t>
            </a:r>
            <a:endParaRPr lang="es-MX" sz="1000" dirty="0">
              <a:latin typeface="Arial" pitchFamily="34" charset="0"/>
              <a:cs typeface="Arial" pitchFamily="34" charset="0"/>
            </a:endParaRPr>
          </a:p>
        </p:txBody>
      </p:sp>
      <p:sp>
        <p:nvSpPr>
          <p:cNvPr id="12" name="11 CuadroTexto"/>
          <p:cNvSpPr txBox="1"/>
          <p:nvPr/>
        </p:nvSpPr>
        <p:spPr>
          <a:xfrm>
            <a:off x="3347864" y="116632"/>
            <a:ext cx="936104" cy="400110"/>
          </a:xfrm>
          <a:prstGeom prst="rect">
            <a:avLst/>
          </a:prstGeom>
          <a:noFill/>
        </p:spPr>
        <p:txBody>
          <a:bodyPr wrap="square" rtlCol="0">
            <a:spAutoFit/>
          </a:bodyPr>
          <a:lstStyle/>
          <a:p>
            <a:pPr algn="ctr"/>
            <a:r>
              <a:rPr lang="es-MX" sz="1000" dirty="0" smtClean="0">
                <a:latin typeface="Arial" pitchFamily="34" charset="0"/>
                <a:cs typeface="Arial" pitchFamily="34" charset="0"/>
              </a:rPr>
              <a:t>Excesos y deficiencias</a:t>
            </a:r>
            <a:endParaRPr lang="es-MX" sz="1000" dirty="0">
              <a:latin typeface="Arial" pitchFamily="34" charset="0"/>
              <a:cs typeface="Arial" pitchFamily="34" charset="0"/>
            </a:endParaRPr>
          </a:p>
        </p:txBody>
      </p:sp>
      <p:sp>
        <p:nvSpPr>
          <p:cNvPr id="13" name="12 CuadroTexto"/>
          <p:cNvSpPr txBox="1"/>
          <p:nvPr/>
        </p:nvSpPr>
        <p:spPr>
          <a:xfrm>
            <a:off x="3275856" y="476672"/>
            <a:ext cx="1224136" cy="400110"/>
          </a:xfrm>
          <a:prstGeom prst="rect">
            <a:avLst/>
          </a:prstGeom>
          <a:noFill/>
        </p:spPr>
        <p:txBody>
          <a:bodyPr wrap="square" rtlCol="0">
            <a:spAutoFit/>
          </a:bodyPr>
          <a:lstStyle/>
          <a:p>
            <a:pPr algn="ctr"/>
            <a:r>
              <a:rPr lang="es-MX" sz="1000" dirty="0" smtClean="0">
                <a:latin typeface="Arial" pitchFamily="34" charset="0"/>
                <a:cs typeface="Arial" pitchFamily="34" charset="0"/>
              </a:rPr>
              <a:t>Definición debe ser evaluativa</a:t>
            </a:r>
            <a:endParaRPr lang="es-MX" sz="1000" dirty="0">
              <a:latin typeface="Arial" pitchFamily="34" charset="0"/>
              <a:cs typeface="Arial" pitchFamily="34" charset="0"/>
            </a:endParaRPr>
          </a:p>
        </p:txBody>
      </p:sp>
      <p:sp>
        <p:nvSpPr>
          <p:cNvPr id="14" name="13 CuadroTexto"/>
          <p:cNvSpPr txBox="1"/>
          <p:nvPr/>
        </p:nvSpPr>
        <p:spPr>
          <a:xfrm>
            <a:off x="3347864" y="908720"/>
            <a:ext cx="1287760" cy="400110"/>
          </a:xfrm>
          <a:prstGeom prst="rect">
            <a:avLst/>
          </a:prstGeom>
          <a:noFill/>
        </p:spPr>
        <p:txBody>
          <a:bodyPr wrap="square" rtlCol="0">
            <a:spAutoFit/>
          </a:bodyPr>
          <a:lstStyle/>
          <a:p>
            <a:pPr algn="ctr"/>
            <a:r>
              <a:rPr lang="es-MX" sz="1000" dirty="0" smtClean="0">
                <a:latin typeface="Arial" pitchFamily="34" charset="0"/>
                <a:cs typeface="Arial" pitchFamily="34" charset="0"/>
              </a:rPr>
              <a:t>Cuantifique hasta donde sea posible</a:t>
            </a:r>
            <a:endParaRPr lang="es-MX" sz="1000" dirty="0">
              <a:latin typeface="Arial" pitchFamily="34" charset="0"/>
              <a:cs typeface="Arial" pitchFamily="34" charset="0"/>
            </a:endParaRPr>
          </a:p>
        </p:txBody>
      </p:sp>
      <p:sp>
        <p:nvSpPr>
          <p:cNvPr id="15" name="14 CuadroTexto"/>
          <p:cNvSpPr txBox="1"/>
          <p:nvPr/>
        </p:nvSpPr>
        <p:spPr>
          <a:xfrm>
            <a:off x="4716016" y="-27384"/>
            <a:ext cx="4104456" cy="553998"/>
          </a:xfrm>
          <a:prstGeom prst="rect">
            <a:avLst/>
          </a:prstGeom>
          <a:noFill/>
        </p:spPr>
        <p:txBody>
          <a:bodyPr wrap="square" rtlCol="0">
            <a:spAutoFit/>
          </a:bodyPr>
          <a:lstStyle/>
          <a:p>
            <a:pPr algn="ctr"/>
            <a:r>
              <a:rPr lang="es-MX" sz="1000" dirty="0">
                <a:latin typeface="Arial" pitchFamily="34" charset="0"/>
                <a:cs typeface="Arial" pitchFamily="34" charset="0"/>
              </a:rPr>
              <a:t>"hay demasiada gente sin hogar en Estados Unidos" o "la demanda de agua de riego está creciendo más rápido que nuestra capacidad para proporcionarla a un costo financiero y ambiental aceptable"</a:t>
            </a:r>
          </a:p>
        </p:txBody>
      </p:sp>
      <p:sp>
        <p:nvSpPr>
          <p:cNvPr id="16" name="15 Rectángulo"/>
          <p:cNvSpPr/>
          <p:nvPr/>
        </p:nvSpPr>
        <p:spPr>
          <a:xfrm>
            <a:off x="4802476" y="476672"/>
            <a:ext cx="4234020" cy="400110"/>
          </a:xfrm>
          <a:prstGeom prst="rect">
            <a:avLst/>
          </a:prstGeom>
        </p:spPr>
        <p:txBody>
          <a:bodyPr wrap="square">
            <a:spAutoFit/>
          </a:bodyPr>
          <a:lstStyle/>
          <a:p>
            <a:r>
              <a:rPr lang="es-MX" sz="1000" dirty="0">
                <a:latin typeface="Arial" pitchFamily="34" charset="0"/>
                <a:cs typeface="Arial" pitchFamily="34" charset="0"/>
              </a:rPr>
              <a:t>Hay que recordar que la idea de "un problema" significa por lo general que la gente piensa que algo está mal en el mundo.</a:t>
            </a:r>
          </a:p>
        </p:txBody>
      </p:sp>
      <p:sp>
        <p:nvSpPr>
          <p:cNvPr id="17" name="16 Rectángulo"/>
          <p:cNvSpPr/>
          <p:nvPr/>
        </p:nvSpPr>
        <p:spPr>
          <a:xfrm>
            <a:off x="4802476" y="836712"/>
            <a:ext cx="4234020" cy="553998"/>
          </a:xfrm>
          <a:prstGeom prst="rect">
            <a:avLst/>
          </a:prstGeom>
        </p:spPr>
        <p:txBody>
          <a:bodyPr wrap="square">
            <a:spAutoFit/>
          </a:bodyPr>
          <a:lstStyle/>
          <a:p>
            <a:r>
              <a:rPr lang="es-MX" sz="1000" dirty="0">
                <a:latin typeface="Arial" pitchFamily="34" charset="0"/>
                <a:cs typeface="Arial" pitchFamily="34" charset="0"/>
              </a:rPr>
              <a:t>La definición del problema deberá incluir, en la medida de lo posible, una parte cuantitativa, es decir, se deberán incluir aspectos de magnitud</a:t>
            </a:r>
          </a:p>
        </p:txBody>
      </p:sp>
      <p:sp>
        <p:nvSpPr>
          <p:cNvPr id="18" name="17 Abrir llave"/>
          <p:cNvSpPr/>
          <p:nvPr/>
        </p:nvSpPr>
        <p:spPr>
          <a:xfrm>
            <a:off x="1547664" y="249615"/>
            <a:ext cx="644027" cy="64406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18 Abrir llave"/>
          <p:cNvSpPr/>
          <p:nvPr/>
        </p:nvSpPr>
        <p:spPr>
          <a:xfrm>
            <a:off x="4499992" y="1"/>
            <a:ext cx="216024" cy="13088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0" name="19 Rectángulo"/>
          <p:cNvSpPr/>
          <p:nvPr/>
        </p:nvSpPr>
        <p:spPr>
          <a:xfrm>
            <a:off x="4788024" y="1268760"/>
            <a:ext cx="4104456" cy="553998"/>
          </a:xfrm>
          <a:prstGeom prst="rect">
            <a:avLst/>
          </a:prstGeom>
        </p:spPr>
        <p:txBody>
          <a:bodyPr wrap="square">
            <a:spAutoFit/>
          </a:bodyPr>
          <a:lstStyle/>
          <a:p>
            <a:r>
              <a:rPr lang="es-MX" sz="1000" dirty="0">
                <a:latin typeface="Arial" pitchFamily="34" charset="0"/>
                <a:cs typeface="Arial" pitchFamily="34" charset="0"/>
              </a:rPr>
              <a:t>La definición del problema deberá incluir, en la medida de lo posible, una parte cuantitativa, es decir, se deberán incluir aspectos de </a:t>
            </a:r>
            <a:r>
              <a:rPr lang="es-MX" sz="1000" dirty="0" smtClean="0">
                <a:latin typeface="Arial" pitchFamily="34" charset="0"/>
                <a:cs typeface="Arial" pitchFamily="34" charset="0"/>
              </a:rPr>
              <a:t>magnitud.</a:t>
            </a:r>
            <a:endParaRPr lang="es-MX" sz="1000" dirty="0">
              <a:latin typeface="Arial" pitchFamily="34" charset="0"/>
              <a:cs typeface="Arial" pitchFamily="34" charset="0"/>
            </a:endParaRPr>
          </a:p>
        </p:txBody>
      </p:sp>
      <p:sp>
        <p:nvSpPr>
          <p:cNvPr id="21" name="20 CuadroTexto"/>
          <p:cNvSpPr txBox="1"/>
          <p:nvPr/>
        </p:nvSpPr>
        <p:spPr>
          <a:xfrm>
            <a:off x="3347864" y="1412776"/>
            <a:ext cx="1287760"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Piense de recopilar los datos</a:t>
            </a:r>
            <a:endParaRPr lang="es-MX" sz="1000" dirty="0">
              <a:latin typeface="Arial" pitchFamily="34" charset="0"/>
              <a:cs typeface="Arial" pitchFamily="34" charset="0"/>
            </a:endParaRPr>
          </a:p>
        </p:txBody>
      </p:sp>
      <p:sp>
        <p:nvSpPr>
          <p:cNvPr id="22" name="21 CuadroTexto"/>
          <p:cNvSpPr txBox="1"/>
          <p:nvPr/>
        </p:nvSpPr>
        <p:spPr>
          <a:xfrm>
            <a:off x="3347864" y="1772816"/>
            <a:ext cx="1287760"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La mejor practica es buscar</a:t>
            </a:r>
            <a:endParaRPr lang="es-MX" sz="1000" dirty="0">
              <a:latin typeface="Arial" pitchFamily="34" charset="0"/>
              <a:cs typeface="Arial" pitchFamily="34" charset="0"/>
            </a:endParaRPr>
          </a:p>
        </p:txBody>
      </p:sp>
      <p:sp>
        <p:nvSpPr>
          <p:cNvPr id="23" name="22 CuadroTexto"/>
          <p:cNvSpPr txBox="1"/>
          <p:nvPr/>
        </p:nvSpPr>
        <p:spPr>
          <a:xfrm>
            <a:off x="3356248" y="2153147"/>
            <a:ext cx="1287760" cy="246221"/>
          </a:xfrm>
          <a:prstGeom prst="rect">
            <a:avLst/>
          </a:prstGeom>
          <a:noFill/>
        </p:spPr>
        <p:txBody>
          <a:bodyPr wrap="square" rtlCol="0">
            <a:spAutoFit/>
          </a:bodyPr>
          <a:lstStyle/>
          <a:p>
            <a:pPr algn="ctr"/>
            <a:r>
              <a:rPr lang="es-MX" sz="1000" dirty="0" smtClean="0">
                <a:latin typeface="Arial" pitchFamily="34" charset="0"/>
                <a:cs typeface="Arial" pitchFamily="34" charset="0"/>
              </a:rPr>
              <a:t>Uso de analogías.</a:t>
            </a:r>
            <a:endParaRPr lang="es-MX" sz="1000" dirty="0">
              <a:latin typeface="Arial" pitchFamily="34" charset="0"/>
              <a:cs typeface="Arial" pitchFamily="34" charset="0"/>
            </a:endParaRPr>
          </a:p>
        </p:txBody>
      </p:sp>
      <p:sp>
        <p:nvSpPr>
          <p:cNvPr id="24" name="23 Abrir llave"/>
          <p:cNvSpPr/>
          <p:nvPr/>
        </p:nvSpPr>
        <p:spPr>
          <a:xfrm>
            <a:off x="3275856" y="116632"/>
            <a:ext cx="126111" cy="1192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5" name="24 Abrir llave"/>
          <p:cNvSpPr/>
          <p:nvPr/>
        </p:nvSpPr>
        <p:spPr>
          <a:xfrm>
            <a:off x="3203848" y="1412776"/>
            <a:ext cx="198119" cy="98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25 Rectángulo"/>
          <p:cNvSpPr/>
          <p:nvPr/>
        </p:nvSpPr>
        <p:spPr>
          <a:xfrm>
            <a:off x="4769716" y="1700808"/>
            <a:ext cx="4266780" cy="553998"/>
          </a:xfrm>
          <a:prstGeom prst="rect">
            <a:avLst/>
          </a:prstGeom>
        </p:spPr>
        <p:txBody>
          <a:bodyPr wrap="square">
            <a:spAutoFit/>
          </a:bodyPr>
          <a:lstStyle/>
          <a:p>
            <a:r>
              <a:rPr lang="es-MX" sz="1000" dirty="0">
                <a:latin typeface="Arial" pitchFamily="34" charset="0"/>
                <a:cs typeface="Arial" pitchFamily="34" charset="0"/>
              </a:rPr>
              <a:t>Hay una alta probabilidad de que el problema que usted analiza no sea único y que haya sido tratado de alguna manera por otros administradores públicos y decisores de políticas en otras </a:t>
            </a:r>
            <a:r>
              <a:rPr lang="es-MX" sz="1000" dirty="0" smtClean="0">
                <a:latin typeface="Arial" pitchFamily="34" charset="0"/>
                <a:cs typeface="Arial" pitchFamily="34" charset="0"/>
              </a:rPr>
              <a:t>jurisdicciones.</a:t>
            </a:r>
            <a:endParaRPr lang="es-MX" sz="1000" dirty="0">
              <a:latin typeface="Arial" pitchFamily="34" charset="0"/>
              <a:cs typeface="Arial" pitchFamily="34" charset="0"/>
            </a:endParaRPr>
          </a:p>
        </p:txBody>
      </p:sp>
      <p:sp>
        <p:nvSpPr>
          <p:cNvPr id="27" name="26 Rectángulo"/>
          <p:cNvSpPr/>
          <p:nvPr/>
        </p:nvSpPr>
        <p:spPr>
          <a:xfrm>
            <a:off x="4752528" y="2154922"/>
            <a:ext cx="4427984" cy="553998"/>
          </a:xfrm>
          <a:prstGeom prst="rect">
            <a:avLst/>
          </a:prstGeom>
        </p:spPr>
        <p:txBody>
          <a:bodyPr wrap="square">
            <a:spAutoFit/>
          </a:bodyPr>
          <a:lstStyle/>
          <a:p>
            <a:r>
              <a:rPr lang="es-MX" sz="1000" dirty="0">
                <a:latin typeface="Arial" pitchFamily="34" charset="0"/>
                <a:cs typeface="Arial" pitchFamily="34" charset="0"/>
              </a:rPr>
              <a:t>Algunas veces resulta útil tener información de cosas muy diferentes en apariencia al problema estudiado, pero que bien vistas tienen similitudes muy </a:t>
            </a:r>
            <a:r>
              <a:rPr lang="es-MX" sz="1000" dirty="0" smtClean="0">
                <a:latin typeface="Arial" pitchFamily="34" charset="0"/>
                <a:cs typeface="Arial" pitchFamily="34" charset="0"/>
              </a:rPr>
              <a:t>instructivas.</a:t>
            </a:r>
            <a:endParaRPr lang="es-MX" sz="1000" dirty="0">
              <a:latin typeface="Arial" pitchFamily="34" charset="0"/>
              <a:cs typeface="Arial" pitchFamily="34" charset="0"/>
            </a:endParaRPr>
          </a:p>
        </p:txBody>
      </p:sp>
      <p:sp>
        <p:nvSpPr>
          <p:cNvPr id="28" name="27 Abrir llave"/>
          <p:cNvSpPr/>
          <p:nvPr/>
        </p:nvSpPr>
        <p:spPr>
          <a:xfrm>
            <a:off x="4608004" y="1418874"/>
            <a:ext cx="180020" cy="11570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28 CuadroTexto"/>
          <p:cNvSpPr txBox="1"/>
          <p:nvPr/>
        </p:nvSpPr>
        <p:spPr>
          <a:xfrm>
            <a:off x="3356248" y="2564904"/>
            <a:ext cx="1287760" cy="553998"/>
          </a:xfrm>
          <a:prstGeom prst="rect">
            <a:avLst/>
          </a:prstGeom>
          <a:noFill/>
        </p:spPr>
        <p:txBody>
          <a:bodyPr wrap="square" rtlCol="0">
            <a:spAutoFit/>
          </a:bodyPr>
          <a:lstStyle/>
          <a:p>
            <a:pPr algn="just"/>
            <a:r>
              <a:rPr lang="es-MX" sz="1000" dirty="0" smtClean="0">
                <a:latin typeface="Arial" pitchFamily="34" charset="0"/>
                <a:cs typeface="Arial" pitchFamily="34" charset="0"/>
              </a:rPr>
              <a:t>Inicie en lo general y concluya en lo particular</a:t>
            </a:r>
            <a:endParaRPr lang="es-MX" sz="1000" dirty="0">
              <a:latin typeface="Arial" pitchFamily="34" charset="0"/>
              <a:cs typeface="Arial" pitchFamily="34" charset="0"/>
            </a:endParaRPr>
          </a:p>
        </p:txBody>
      </p:sp>
      <p:sp>
        <p:nvSpPr>
          <p:cNvPr id="30" name="29 CuadroTexto"/>
          <p:cNvSpPr txBox="1"/>
          <p:nvPr/>
        </p:nvSpPr>
        <p:spPr>
          <a:xfrm>
            <a:off x="3347864" y="3140968"/>
            <a:ext cx="1287760"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Analice las causas del problema</a:t>
            </a:r>
            <a:endParaRPr lang="es-MX" sz="1000" dirty="0">
              <a:latin typeface="Arial" pitchFamily="34" charset="0"/>
              <a:cs typeface="Arial" pitchFamily="34" charset="0"/>
            </a:endParaRPr>
          </a:p>
        </p:txBody>
      </p:sp>
      <p:sp>
        <p:nvSpPr>
          <p:cNvPr id="31" name="30 CuadroTexto"/>
          <p:cNvSpPr txBox="1"/>
          <p:nvPr/>
        </p:nvSpPr>
        <p:spPr>
          <a:xfrm>
            <a:off x="3347864" y="3501008"/>
            <a:ext cx="1287760" cy="553998"/>
          </a:xfrm>
          <a:prstGeom prst="rect">
            <a:avLst/>
          </a:prstGeom>
          <a:noFill/>
        </p:spPr>
        <p:txBody>
          <a:bodyPr wrap="square" rtlCol="0">
            <a:spAutoFit/>
          </a:bodyPr>
          <a:lstStyle/>
          <a:p>
            <a:pPr algn="just"/>
            <a:r>
              <a:rPr lang="es-MX" sz="1000" dirty="0" smtClean="0">
                <a:latin typeface="Arial" pitchFamily="34" charset="0"/>
                <a:cs typeface="Arial" pitchFamily="34" charset="0"/>
              </a:rPr>
              <a:t>Reduzca y simplifique la lista de alternativas</a:t>
            </a:r>
            <a:endParaRPr lang="es-MX" sz="1000" dirty="0">
              <a:latin typeface="Arial" pitchFamily="34" charset="0"/>
              <a:cs typeface="Arial" pitchFamily="34" charset="0"/>
            </a:endParaRPr>
          </a:p>
        </p:txBody>
      </p:sp>
      <p:sp>
        <p:nvSpPr>
          <p:cNvPr id="32" name="31 Abrir llave"/>
          <p:cNvSpPr/>
          <p:nvPr/>
        </p:nvSpPr>
        <p:spPr>
          <a:xfrm>
            <a:off x="3131840" y="2575937"/>
            <a:ext cx="270127" cy="14790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3" name="32 CuadroTexto"/>
          <p:cNvSpPr txBox="1"/>
          <p:nvPr/>
        </p:nvSpPr>
        <p:spPr>
          <a:xfrm>
            <a:off x="3426408" y="4027130"/>
            <a:ext cx="1287760" cy="553998"/>
          </a:xfrm>
          <a:prstGeom prst="rect">
            <a:avLst/>
          </a:prstGeom>
          <a:noFill/>
        </p:spPr>
        <p:txBody>
          <a:bodyPr wrap="square" rtlCol="0">
            <a:spAutoFit/>
          </a:bodyPr>
          <a:lstStyle/>
          <a:p>
            <a:pPr algn="just"/>
            <a:r>
              <a:rPr lang="es-MX" sz="1000" dirty="0" smtClean="0">
                <a:latin typeface="Arial" pitchFamily="34" charset="0"/>
                <a:cs typeface="Arial" pitchFamily="34" charset="0"/>
              </a:rPr>
              <a:t>Aplique criterios para juzgar resultados</a:t>
            </a:r>
            <a:endParaRPr lang="es-MX" sz="1000" dirty="0">
              <a:latin typeface="Arial" pitchFamily="34" charset="0"/>
              <a:cs typeface="Arial" pitchFamily="34" charset="0"/>
            </a:endParaRPr>
          </a:p>
        </p:txBody>
      </p:sp>
      <p:sp>
        <p:nvSpPr>
          <p:cNvPr id="34" name="33 CuadroTexto"/>
          <p:cNvSpPr txBox="1"/>
          <p:nvPr/>
        </p:nvSpPr>
        <p:spPr>
          <a:xfrm>
            <a:off x="3419872" y="4509120"/>
            <a:ext cx="1287760" cy="553998"/>
          </a:xfrm>
          <a:prstGeom prst="rect">
            <a:avLst/>
          </a:prstGeom>
          <a:noFill/>
        </p:spPr>
        <p:txBody>
          <a:bodyPr wrap="square" rtlCol="0">
            <a:spAutoFit/>
          </a:bodyPr>
          <a:lstStyle/>
          <a:p>
            <a:pPr algn="just"/>
            <a:r>
              <a:rPr lang="es-MX" sz="1000" dirty="0" smtClean="0">
                <a:latin typeface="Arial" pitchFamily="34" charset="0"/>
                <a:cs typeface="Arial" pitchFamily="34" charset="0"/>
              </a:rPr>
              <a:t>Ponderación de los criterios de evaluación</a:t>
            </a:r>
            <a:endParaRPr lang="es-MX" sz="1000" dirty="0">
              <a:latin typeface="Arial" pitchFamily="34" charset="0"/>
              <a:cs typeface="Arial" pitchFamily="34" charset="0"/>
            </a:endParaRPr>
          </a:p>
        </p:txBody>
      </p:sp>
      <p:sp>
        <p:nvSpPr>
          <p:cNvPr id="35" name="34 CuadroTexto"/>
          <p:cNvSpPr txBox="1"/>
          <p:nvPr/>
        </p:nvSpPr>
        <p:spPr>
          <a:xfrm>
            <a:off x="3419872" y="5013176"/>
            <a:ext cx="1287760" cy="246221"/>
          </a:xfrm>
          <a:prstGeom prst="rect">
            <a:avLst/>
          </a:prstGeom>
          <a:noFill/>
        </p:spPr>
        <p:txBody>
          <a:bodyPr wrap="square" rtlCol="0">
            <a:spAutoFit/>
          </a:bodyPr>
          <a:lstStyle/>
          <a:p>
            <a:pPr algn="just"/>
            <a:r>
              <a:rPr lang="es-MX" sz="1000" dirty="0" smtClean="0">
                <a:latin typeface="Arial" pitchFamily="34" charset="0"/>
                <a:cs typeface="Arial" pitchFamily="34" charset="0"/>
              </a:rPr>
              <a:t>Criterios prácticos.</a:t>
            </a:r>
            <a:endParaRPr lang="es-MX" sz="1000" dirty="0">
              <a:latin typeface="Arial" pitchFamily="34" charset="0"/>
              <a:cs typeface="Arial" pitchFamily="34" charset="0"/>
            </a:endParaRPr>
          </a:p>
        </p:txBody>
      </p:sp>
      <p:sp>
        <p:nvSpPr>
          <p:cNvPr id="36" name="35 Abrir llave"/>
          <p:cNvSpPr/>
          <p:nvPr/>
        </p:nvSpPr>
        <p:spPr>
          <a:xfrm>
            <a:off x="3183213" y="4144445"/>
            <a:ext cx="243195" cy="10638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7" name="36 CuadroTexto"/>
          <p:cNvSpPr txBox="1"/>
          <p:nvPr/>
        </p:nvSpPr>
        <p:spPr>
          <a:xfrm>
            <a:off x="3338698" y="5229200"/>
            <a:ext cx="1287760" cy="246221"/>
          </a:xfrm>
          <a:prstGeom prst="rect">
            <a:avLst/>
          </a:prstGeom>
          <a:noFill/>
        </p:spPr>
        <p:txBody>
          <a:bodyPr wrap="square" rtlCol="0">
            <a:spAutoFit/>
          </a:bodyPr>
          <a:lstStyle/>
          <a:p>
            <a:pPr algn="just"/>
            <a:r>
              <a:rPr lang="es-MX" sz="1000" dirty="0" smtClean="0">
                <a:latin typeface="Arial" pitchFamily="34" charset="0"/>
                <a:cs typeface="Arial" pitchFamily="34" charset="0"/>
              </a:rPr>
              <a:t>Modelos causales</a:t>
            </a:r>
            <a:endParaRPr lang="es-MX" sz="1000" dirty="0">
              <a:latin typeface="Arial" pitchFamily="34" charset="0"/>
              <a:cs typeface="Arial" pitchFamily="34" charset="0"/>
            </a:endParaRPr>
          </a:p>
        </p:txBody>
      </p:sp>
      <p:sp>
        <p:nvSpPr>
          <p:cNvPr id="38" name="37 CuadroTexto"/>
          <p:cNvSpPr txBox="1"/>
          <p:nvPr/>
        </p:nvSpPr>
        <p:spPr>
          <a:xfrm>
            <a:off x="3347864" y="5477162"/>
            <a:ext cx="142282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Incluya estimaciones de magnitud.</a:t>
            </a:r>
            <a:endParaRPr lang="es-MX" sz="1000" dirty="0">
              <a:latin typeface="Arial" pitchFamily="34" charset="0"/>
              <a:cs typeface="Arial" pitchFamily="34" charset="0"/>
            </a:endParaRPr>
          </a:p>
        </p:txBody>
      </p:sp>
      <p:sp>
        <p:nvSpPr>
          <p:cNvPr id="39" name="38 Abrir llave"/>
          <p:cNvSpPr/>
          <p:nvPr/>
        </p:nvSpPr>
        <p:spPr>
          <a:xfrm>
            <a:off x="3203848" y="5331405"/>
            <a:ext cx="152400" cy="6178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0" name="39 CuadroTexto"/>
          <p:cNvSpPr txBox="1"/>
          <p:nvPr/>
        </p:nvSpPr>
        <p:spPr>
          <a:xfrm>
            <a:off x="3347864" y="5805264"/>
            <a:ext cx="142282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Problema de atribución múltiple</a:t>
            </a:r>
            <a:endParaRPr lang="es-MX" sz="1000" dirty="0">
              <a:latin typeface="Arial" pitchFamily="34" charset="0"/>
              <a:cs typeface="Arial" pitchFamily="34" charset="0"/>
            </a:endParaRPr>
          </a:p>
        </p:txBody>
      </p:sp>
      <p:sp>
        <p:nvSpPr>
          <p:cNvPr id="41" name="40 CuadroTexto"/>
          <p:cNvSpPr txBox="1"/>
          <p:nvPr/>
        </p:nvSpPr>
        <p:spPr>
          <a:xfrm>
            <a:off x="3347864" y="6165304"/>
            <a:ext cx="142282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Problema de atribución múltiple</a:t>
            </a:r>
            <a:endParaRPr lang="es-MX" sz="1000" dirty="0">
              <a:latin typeface="Arial" pitchFamily="34" charset="0"/>
              <a:cs typeface="Arial" pitchFamily="34" charset="0"/>
            </a:endParaRPr>
          </a:p>
        </p:txBody>
      </p:sp>
      <p:sp>
        <p:nvSpPr>
          <p:cNvPr id="42" name="41 Abrir llave"/>
          <p:cNvSpPr/>
          <p:nvPr/>
        </p:nvSpPr>
        <p:spPr>
          <a:xfrm>
            <a:off x="3127795" y="6053226"/>
            <a:ext cx="177015" cy="5139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3" name="42 CuadroTexto"/>
          <p:cNvSpPr txBox="1"/>
          <p:nvPr/>
        </p:nvSpPr>
        <p:spPr>
          <a:xfrm>
            <a:off x="3293610" y="6490210"/>
            <a:ext cx="5850390"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Este paso del proceso de los ocho pasos sirve para su verificación cuan bien a realizado su trabajo hasta este momento.</a:t>
            </a:r>
            <a:endParaRPr lang="es-MX" sz="1000" dirty="0">
              <a:latin typeface="Arial" pitchFamily="34" charset="0"/>
              <a:cs typeface="Arial" pitchFamily="34" charset="0"/>
            </a:endParaRPr>
          </a:p>
        </p:txBody>
      </p:sp>
      <p:sp>
        <p:nvSpPr>
          <p:cNvPr id="44" name="43 Abrir llave"/>
          <p:cNvSpPr/>
          <p:nvPr/>
        </p:nvSpPr>
        <p:spPr>
          <a:xfrm>
            <a:off x="3131840" y="6567155"/>
            <a:ext cx="50601" cy="2462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44 Rectángulo"/>
          <p:cNvSpPr/>
          <p:nvPr/>
        </p:nvSpPr>
        <p:spPr>
          <a:xfrm>
            <a:off x="4711255" y="2586970"/>
            <a:ext cx="4572000" cy="553998"/>
          </a:xfrm>
          <a:prstGeom prst="rect">
            <a:avLst/>
          </a:prstGeom>
        </p:spPr>
        <p:txBody>
          <a:bodyPr>
            <a:spAutoFit/>
          </a:bodyPr>
          <a:lstStyle/>
          <a:p>
            <a:r>
              <a:rPr lang="es-MX" sz="1000" dirty="0">
                <a:latin typeface="Arial" pitchFamily="34" charset="0"/>
                <a:cs typeface="Arial" pitchFamily="34" charset="0"/>
              </a:rPr>
              <a:t>Pero al principio, debe empezar con una visión muy comprehensiva, muy general: haga una lista de todas las alternativas que le gustaría considerar en el curso de su análisis</a:t>
            </a:r>
          </a:p>
        </p:txBody>
      </p:sp>
      <p:sp>
        <p:nvSpPr>
          <p:cNvPr id="46" name="45 Rectángulo"/>
          <p:cNvSpPr/>
          <p:nvPr/>
        </p:nvSpPr>
        <p:spPr>
          <a:xfrm>
            <a:off x="4716016" y="3091026"/>
            <a:ext cx="4572000" cy="553998"/>
          </a:xfrm>
          <a:prstGeom prst="rect">
            <a:avLst/>
          </a:prstGeom>
        </p:spPr>
        <p:txBody>
          <a:bodyPr>
            <a:spAutoFit/>
          </a:bodyPr>
          <a:lstStyle/>
          <a:p>
            <a:r>
              <a:rPr lang="es-MX" sz="1000" b="1" dirty="0">
                <a:latin typeface="Arial" pitchFamily="34" charset="0"/>
                <a:cs typeface="Arial" pitchFamily="34" charset="0"/>
              </a:rPr>
              <a:t> </a:t>
            </a:r>
            <a:r>
              <a:rPr lang="es-MX" sz="1000" dirty="0">
                <a:latin typeface="Arial" pitchFamily="34" charset="0"/>
                <a:cs typeface="Arial" pitchFamily="34" charset="0"/>
              </a:rPr>
              <a:t>En general, la explicación popular de las causas de los problemas políticos suele exagerar la importancia de los "malos personajes" y de sus "malas intenciones".</a:t>
            </a:r>
          </a:p>
        </p:txBody>
      </p:sp>
      <p:sp>
        <p:nvSpPr>
          <p:cNvPr id="47" name="46 Rectángulo"/>
          <p:cNvSpPr/>
          <p:nvPr/>
        </p:nvSpPr>
        <p:spPr>
          <a:xfrm>
            <a:off x="4716016" y="3532946"/>
            <a:ext cx="4572000" cy="400110"/>
          </a:xfrm>
          <a:prstGeom prst="rect">
            <a:avLst/>
          </a:prstGeom>
        </p:spPr>
        <p:txBody>
          <a:bodyPr>
            <a:spAutoFit/>
          </a:bodyPr>
          <a:lstStyle/>
          <a:p>
            <a:r>
              <a:rPr lang="es-MX" sz="1000" dirty="0">
                <a:latin typeface="Arial" pitchFamily="34" charset="0"/>
                <a:cs typeface="Arial" pitchFamily="34" charset="0"/>
              </a:rPr>
              <a:t>La lista final de alternativas -la que utilizó en la presentación a su cliente o a otros auditorios- será muy diferente a la lista con la que empezó</a:t>
            </a:r>
          </a:p>
        </p:txBody>
      </p:sp>
      <p:sp>
        <p:nvSpPr>
          <p:cNvPr id="49" name="48 Abrir llave"/>
          <p:cNvSpPr/>
          <p:nvPr/>
        </p:nvSpPr>
        <p:spPr>
          <a:xfrm>
            <a:off x="4608005" y="2658978"/>
            <a:ext cx="148970" cy="12740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0" name="49 Rectángulo"/>
          <p:cNvSpPr/>
          <p:nvPr/>
        </p:nvSpPr>
        <p:spPr>
          <a:xfrm>
            <a:off x="4741346" y="3933056"/>
            <a:ext cx="4572000" cy="400110"/>
          </a:xfrm>
          <a:prstGeom prst="rect">
            <a:avLst/>
          </a:prstGeom>
        </p:spPr>
        <p:txBody>
          <a:bodyPr>
            <a:spAutoFit/>
          </a:bodyPr>
          <a:lstStyle/>
          <a:p>
            <a:r>
              <a:rPr lang="es-MX" sz="1000" dirty="0">
                <a:latin typeface="Arial" pitchFamily="34" charset="0"/>
                <a:cs typeface="Arial" pitchFamily="34" charset="0"/>
              </a:rPr>
              <a:t>Los criterios no se utilizan para juzgarlas alternativas, o por lo menos no directamente, sino los resultados asociados a cada una de ellas,</a:t>
            </a:r>
          </a:p>
        </p:txBody>
      </p:sp>
      <p:sp>
        <p:nvSpPr>
          <p:cNvPr id="51" name="50 Rectángulo"/>
          <p:cNvSpPr/>
          <p:nvPr/>
        </p:nvSpPr>
        <p:spPr>
          <a:xfrm>
            <a:off x="4723110" y="4293096"/>
            <a:ext cx="4572000" cy="553998"/>
          </a:xfrm>
          <a:prstGeom prst="rect">
            <a:avLst/>
          </a:prstGeom>
        </p:spPr>
        <p:txBody>
          <a:bodyPr>
            <a:spAutoFit/>
          </a:bodyPr>
          <a:lstStyle/>
          <a:p>
            <a:r>
              <a:rPr lang="es-MX" sz="1000" dirty="0">
                <a:latin typeface="Arial" pitchFamily="34" charset="0"/>
                <a:cs typeface="Arial" pitchFamily="34" charset="0"/>
              </a:rPr>
              <a:t>Como vimos en el paso de la "Definición del problema", cuando hay valores de por medio, como sucede en la selección de criterios, debemos considerar cómo ponderar los valores opuestos</a:t>
            </a:r>
          </a:p>
        </p:txBody>
      </p:sp>
      <p:sp>
        <p:nvSpPr>
          <p:cNvPr id="52" name="51 Rectángulo"/>
          <p:cNvSpPr/>
          <p:nvPr/>
        </p:nvSpPr>
        <p:spPr>
          <a:xfrm>
            <a:off x="4752528" y="4736177"/>
            <a:ext cx="4572000" cy="553998"/>
          </a:xfrm>
          <a:prstGeom prst="rect">
            <a:avLst/>
          </a:prstGeom>
        </p:spPr>
        <p:txBody>
          <a:bodyPr>
            <a:spAutoFit/>
          </a:bodyPr>
          <a:lstStyle/>
          <a:p>
            <a:r>
              <a:rPr lang="es-MX" sz="1000" dirty="0">
                <a:latin typeface="Arial" pitchFamily="34" charset="0"/>
                <a:cs typeface="Arial" pitchFamily="34" charset="0"/>
              </a:rPr>
              <a:t>No todos los criterios que intervienen en un análisis son parte de la línea evaluativa. Algunos son puramente prácticos y forman parte de la línea analítica.</a:t>
            </a:r>
          </a:p>
        </p:txBody>
      </p:sp>
      <p:sp>
        <p:nvSpPr>
          <p:cNvPr id="53" name="52 Abrir llave"/>
          <p:cNvSpPr/>
          <p:nvPr/>
        </p:nvSpPr>
        <p:spPr>
          <a:xfrm>
            <a:off x="4608004" y="4027130"/>
            <a:ext cx="180020" cy="1234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4" name="53 Rectángulo"/>
          <p:cNvSpPr/>
          <p:nvPr/>
        </p:nvSpPr>
        <p:spPr>
          <a:xfrm>
            <a:off x="4788024" y="5179258"/>
            <a:ext cx="4572000" cy="553998"/>
          </a:xfrm>
          <a:prstGeom prst="rect">
            <a:avLst/>
          </a:prstGeom>
        </p:spPr>
        <p:txBody>
          <a:bodyPr>
            <a:spAutoFit/>
          </a:bodyPr>
          <a:lstStyle/>
          <a:p>
            <a:r>
              <a:rPr lang="es-MX" sz="1000" dirty="0">
                <a:latin typeface="Arial" pitchFamily="34" charset="0"/>
                <a:cs typeface="Arial" pitchFamily="34" charset="0"/>
              </a:rPr>
              <a:t>La proyección depende de la comprensión de las relaciones causa efecto. Estas relaciones son: primero, como dije anteriormente en "Definición del problema" </a:t>
            </a:r>
          </a:p>
        </p:txBody>
      </p:sp>
      <p:sp>
        <p:nvSpPr>
          <p:cNvPr id="55" name="54 Rectángulo"/>
          <p:cNvSpPr/>
          <p:nvPr/>
        </p:nvSpPr>
        <p:spPr>
          <a:xfrm>
            <a:off x="4788024" y="5661248"/>
            <a:ext cx="4572000" cy="400110"/>
          </a:xfrm>
          <a:prstGeom prst="rect">
            <a:avLst/>
          </a:prstGeom>
        </p:spPr>
        <p:txBody>
          <a:bodyPr>
            <a:spAutoFit/>
          </a:bodyPr>
          <a:lstStyle/>
          <a:p>
            <a:r>
              <a:rPr lang="es-MX" sz="1000" dirty="0">
                <a:latin typeface="Arial" pitchFamily="34" charset="0"/>
                <a:cs typeface="Arial" pitchFamily="34" charset="0"/>
              </a:rPr>
              <a:t>Para la "Proyección de los resultados", muchas veces se requiere pensar tanto en la dirección general del resultado como en su magnitud</a:t>
            </a:r>
          </a:p>
        </p:txBody>
      </p:sp>
      <p:sp>
        <p:nvSpPr>
          <p:cNvPr id="56" name="55 Abrir llave"/>
          <p:cNvSpPr/>
          <p:nvPr/>
        </p:nvSpPr>
        <p:spPr>
          <a:xfrm>
            <a:off x="4684773" y="5331405"/>
            <a:ext cx="103251" cy="7586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8" name="57 Rectángulo"/>
          <p:cNvSpPr/>
          <p:nvPr/>
        </p:nvSpPr>
        <p:spPr>
          <a:xfrm>
            <a:off x="4752528" y="6090100"/>
            <a:ext cx="4572000" cy="400110"/>
          </a:xfrm>
          <a:prstGeom prst="rect">
            <a:avLst/>
          </a:prstGeom>
        </p:spPr>
        <p:txBody>
          <a:bodyPr>
            <a:spAutoFit/>
          </a:bodyPr>
          <a:lstStyle/>
          <a:p>
            <a:r>
              <a:rPr lang="es-MX" sz="1000" dirty="0">
                <a:latin typeface="Arial" pitchFamily="34" charset="0"/>
                <a:cs typeface="Arial" pitchFamily="34" charset="0"/>
              </a:rPr>
              <a:t>Es mucho mejor, aunque no siempre posible, expresar las ponderaciones y balances en términos de magnitud y dirección</a:t>
            </a:r>
          </a:p>
        </p:txBody>
      </p:sp>
      <p:sp>
        <p:nvSpPr>
          <p:cNvPr id="59" name="58 Abrir llave"/>
          <p:cNvSpPr/>
          <p:nvPr/>
        </p:nvSpPr>
        <p:spPr>
          <a:xfrm>
            <a:off x="4734116" y="6165304"/>
            <a:ext cx="53908" cy="3249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36283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140954"/>
            <a:ext cx="1368152" cy="861774"/>
          </a:xfrm>
          <a:prstGeom prst="rect">
            <a:avLst/>
          </a:prstGeom>
          <a:noFill/>
        </p:spPr>
        <p:txBody>
          <a:bodyPr wrap="square" rtlCol="0">
            <a:spAutoFit/>
          </a:bodyPr>
          <a:lstStyle/>
          <a:p>
            <a:pPr algn="just"/>
            <a:r>
              <a:rPr lang="es-MX" sz="1000" dirty="0" smtClean="0">
                <a:latin typeface="Arial" pitchFamily="34" charset="0"/>
                <a:cs typeface="Arial" pitchFamily="34" charset="0"/>
              </a:rPr>
              <a:t>Estudio de factibilidad desde diferentes áreas de un proyecto de política publica</a:t>
            </a:r>
            <a:endParaRPr lang="es-MX" sz="1000" dirty="0">
              <a:latin typeface="Arial" pitchFamily="34" charset="0"/>
              <a:cs typeface="Arial" pitchFamily="34" charset="0"/>
            </a:endParaRPr>
          </a:p>
        </p:txBody>
      </p:sp>
      <p:sp>
        <p:nvSpPr>
          <p:cNvPr id="5" name="4 Rectángulo"/>
          <p:cNvSpPr/>
          <p:nvPr/>
        </p:nvSpPr>
        <p:spPr>
          <a:xfrm>
            <a:off x="2915994" y="260648"/>
            <a:ext cx="5256584" cy="553998"/>
          </a:xfrm>
          <a:prstGeom prst="rect">
            <a:avLst/>
          </a:prstGeom>
        </p:spPr>
        <p:txBody>
          <a:bodyPr wrap="square">
            <a:spAutoFit/>
          </a:bodyPr>
          <a:lstStyle/>
          <a:p>
            <a:r>
              <a:rPr lang="es-MX" sz="1000" dirty="0">
                <a:latin typeface="Arial" pitchFamily="34" charset="0"/>
                <a:cs typeface="Arial" pitchFamily="34" charset="0"/>
              </a:rPr>
              <a:t>El estudio de factibilidad tiene como propósito estimar el grado en que se reúnen las condiciones operativas, jurídicas, técnicas financieras para el desarrollo exitoso de un proyecto. No siempre lo deseable es factible.</a:t>
            </a:r>
          </a:p>
        </p:txBody>
      </p:sp>
      <p:sp>
        <p:nvSpPr>
          <p:cNvPr id="6" name="5 Abrir llave"/>
          <p:cNvSpPr/>
          <p:nvPr/>
        </p:nvSpPr>
        <p:spPr>
          <a:xfrm>
            <a:off x="2411760" y="140954"/>
            <a:ext cx="189735" cy="8617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 name="6 CuadroTexto"/>
          <p:cNvSpPr txBox="1"/>
          <p:nvPr/>
        </p:nvSpPr>
        <p:spPr>
          <a:xfrm>
            <a:off x="755576" y="2420888"/>
            <a:ext cx="1368152" cy="1015663"/>
          </a:xfrm>
          <a:prstGeom prst="rect">
            <a:avLst/>
          </a:prstGeom>
          <a:noFill/>
        </p:spPr>
        <p:txBody>
          <a:bodyPr wrap="square" rtlCol="0">
            <a:spAutoFit/>
          </a:bodyPr>
          <a:lstStyle/>
          <a:p>
            <a:pPr algn="just"/>
            <a:r>
              <a:rPr lang="es-MX" sz="1000" dirty="0" smtClean="0">
                <a:latin typeface="Arial" pitchFamily="34" charset="0"/>
                <a:cs typeface="Arial" pitchFamily="34" charset="0"/>
              </a:rPr>
              <a:t>Estudio de  factibilidad que se realiza en los proyectos de políticas publicas en México.</a:t>
            </a:r>
            <a:endParaRPr lang="es-MX" sz="1000" dirty="0">
              <a:latin typeface="Arial" pitchFamily="34" charset="0"/>
              <a:cs typeface="Arial" pitchFamily="34" charset="0"/>
            </a:endParaRPr>
          </a:p>
        </p:txBody>
      </p:sp>
      <p:sp>
        <p:nvSpPr>
          <p:cNvPr id="8" name="7 CuadroTexto"/>
          <p:cNvSpPr txBox="1"/>
          <p:nvPr/>
        </p:nvSpPr>
        <p:spPr>
          <a:xfrm>
            <a:off x="2555776" y="1340768"/>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Factibilidad jurídica</a:t>
            </a:r>
            <a:endParaRPr lang="es-MX" sz="1000" dirty="0">
              <a:latin typeface="Arial" pitchFamily="34" charset="0"/>
              <a:cs typeface="Arial" pitchFamily="34" charset="0"/>
            </a:endParaRPr>
          </a:p>
        </p:txBody>
      </p:sp>
      <p:sp>
        <p:nvSpPr>
          <p:cNvPr id="9" name="8 CuadroTexto"/>
          <p:cNvSpPr txBox="1"/>
          <p:nvPr/>
        </p:nvSpPr>
        <p:spPr>
          <a:xfrm>
            <a:off x="2555776" y="2020778"/>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Factibilidad  técnica</a:t>
            </a:r>
            <a:endParaRPr lang="es-MX" sz="1000" dirty="0">
              <a:latin typeface="Arial" pitchFamily="34" charset="0"/>
              <a:cs typeface="Arial" pitchFamily="34" charset="0"/>
            </a:endParaRPr>
          </a:p>
        </p:txBody>
      </p:sp>
      <p:sp>
        <p:nvSpPr>
          <p:cNvPr id="10" name="9 CuadroTexto"/>
          <p:cNvSpPr txBox="1"/>
          <p:nvPr/>
        </p:nvSpPr>
        <p:spPr>
          <a:xfrm>
            <a:off x="2555776" y="3604954"/>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Factibilidad  política</a:t>
            </a:r>
            <a:endParaRPr lang="es-MX" sz="1000" dirty="0">
              <a:latin typeface="Arial" pitchFamily="34" charset="0"/>
              <a:cs typeface="Arial" pitchFamily="34" charset="0"/>
            </a:endParaRPr>
          </a:p>
        </p:txBody>
      </p:sp>
      <p:sp>
        <p:nvSpPr>
          <p:cNvPr id="11" name="10 CuadroTexto"/>
          <p:cNvSpPr txBox="1"/>
          <p:nvPr/>
        </p:nvSpPr>
        <p:spPr>
          <a:xfrm>
            <a:off x="2555776" y="2812866"/>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Factibilidad  económica</a:t>
            </a:r>
            <a:endParaRPr lang="es-MX" sz="1000" dirty="0">
              <a:latin typeface="Arial" pitchFamily="34" charset="0"/>
              <a:cs typeface="Arial" pitchFamily="34" charset="0"/>
            </a:endParaRPr>
          </a:p>
        </p:txBody>
      </p:sp>
      <p:sp>
        <p:nvSpPr>
          <p:cNvPr id="12" name="11 CuadroTexto"/>
          <p:cNvSpPr txBox="1"/>
          <p:nvPr/>
        </p:nvSpPr>
        <p:spPr>
          <a:xfrm>
            <a:off x="2555776" y="4437112"/>
            <a:ext cx="936104"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Factibilidad  social.</a:t>
            </a:r>
            <a:endParaRPr lang="es-MX" sz="1000" dirty="0">
              <a:latin typeface="Arial" pitchFamily="34" charset="0"/>
              <a:cs typeface="Arial" pitchFamily="34" charset="0"/>
            </a:endParaRPr>
          </a:p>
        </p:txBody>
      </p:sp>
      <p:sp>
        <p:nvSpPr>
          <p:cNvPr id="13" name="12 Rectángulo"/>
          <p:cNvSpPr/>
          <p:nvPr/>
        </p:nvSpPr>
        <p:spPr>
          <a:xfrm>
            <a:off x="3600578" y="2037095"/>
            <a:ext cx="4572000" cy="400110"/>
          </a:xfrm>
          <a:prstGeom prst="rect">
            <a:avLst/>
          </a:prstGeom>
        </p:spPr>
        <p:txBody>
          <a:bodyPr>
            <a:spAutoFit/>
          </a:bodyPr>
          <a:lstStyle/>
          <a:p>
            <a:r>
              <a:rPr lang="es-MX" sz="1000" dirty="0"/>
              <a:t>Evalúa si se cuenta con las capacidades técnicas requeridas para el desarrollo e implementación del proyecto</a:t>
            </a:r>
          </a:p>
        </p:txBody>
      </p:sp>
      <p:sp>
        <p:nvSpPr>
          <p:cNvPr id="14" name="13 Rectángulo"/>
          <p:cNvSpPr/>
          <p:nvPr/>
        </p:nvSpPr>
        <p:spPr>
          <a:xfrm>
            <a:off x="3600578" y="2896019"/>
            <a:ext cx="4572000" cy="400110"/>
          </a:xfrm>
          <a:prstGeom prst="rect">
            <a:avLst/>
          </a:prstGeom>
        </p:spPr>
        <p:txBody>
          <a:bodyPr>
            <a:spAutoFit/>
          </a:bodyPr>
          <a:lstStyle/>
          <a:p>
            <a:r>
              <a:rPr lang="es-MX" sz="1000" dirty="0">
                <a:latin typeface="Arial" pitchFamily="34" charset="0"/>
                <a:cs typeface="Arial" pitchFamily="34" charset="0"/>
              </a:rPr>
              <a:t>Evalúa si se cuenta con las capacidades técnicas requeridas para el desarrollo e implementación del proyecto.</a:t>
            </a:r>
          </a:p>
        </p:txBody>
      </p:sp>
      <p:sp>
        <p:nvSpPr>
          <p:cNvPr id="15" name="14 Abrir llave"/>
          <p:cNvSpPr/>
          <p:nvPr/>
        </p:nvSpPr>
        <p:spPr>
          <a:xfrm>
            <a:off x="2267744" y="1340768"/>
            <a:ext cx="288032" cy="41044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15 Abrir llave"/>
          <p:cNvSpPr/>
          <p:nvPr/>
        </p:nvSpPr>
        <p:spPr>
          <a:xfrm>
            <a:off x="3491880" y="1916832"/>
            <a:ext cx="154417"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16 Abrir llave"/>
          <p:cNvSpPr/>
          <p:nvPr/>
        </p:nvSpPr>
        <p:spPr>
          <a:xfrm>
            <a:off x="3491880" y="2812866"/>
            <a:ext cx="122927" cy="623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233257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1340768"/>
            <a:ext cx="1368152" cy="400110"/>
          </a:xfrm>
          <a:prstGeom prst="rect">
            <a:avLst/>
          </a:prstGeom>
          <a:noFill/>
        </p:spPr>
        <p:txBody>
          <a:bodyPr wrap="square" rtlCol="0">
            <a:spAutoFit/>
          </a:bodyPr>
          <a:lstStyle/>
          <a:p>
            <a:pPr algn="just"/>
            <a:r>
              <a:rPr lang="es-MX" sz="1000" dirty="0" smtClean="0">
                <a:latin typeface="Arial" pitchFamily="34" charset="0"/>
                <a:cs typeface="Arial" pitchFamily="34" charset="0"/>
              </a:rPr>
              <a:t>El panorama de la política en México. </a:t>
            </a:r>
            <a:endParaRPr lang="es-MX" sz="1000" dirty="0">
              <a:latin typeface="Arial" pitchFamily="34" charset="0"/>
              <a:cs typeface="Arial" pitchFamily="34" charset="0"/>
            </a:endParaRPr>
          </a:p>
        </p:txBody>
      </p:sp>
      <p:sp>
        <p:nvSpPr>
          <p:cNvPr id="5" name="4 Abrir llave"/>
          <p:cNvSpPr/>
          <p:nvPr/>
        </p:nvSpPr>
        <p:spPr>
          <a:xfrm>
            <a:off x="2699792" y="404664"/>
            <a:ext cx="216024" cy="2952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26894552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728</Words>
  <Application>Microsoft Office PowerPoint</Application>
  <PresentationFormat>Presentación en pantalla (4:3)</PresentationFormat>
  <Paragraphs>84</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End User</dc:creator>
  <cp:lastModifiedBy>End User</cp:lastModifiedBy>
  <cp:revision>8</cp:revision>
  <dcterms:created xsi:type="dcterms:W3CDTF">2015-05-12T03:05:21Z</dcterms:created>
  <dcterms:modified xsi:type="dcterms:W3CDTF">2015-05-12T04:22:45Z</dcterms:modified>
</cp:coreProperties>
</file>