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57" r:id="rId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A4B8520E-BA14-42CF-A8FB-43D652F58FD8}" type="datetimeFigureOut">
              <a:rPr lang="es-MX" smtClean="0"/>
              <a:t>15/03/2015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5A9CBFEB-52F4-4E31-82E5-24DA01811331}" type="slidenum">
              <a:rPr lang="es-MX" smtClean="0"/>
              <a:t>‹Nº›</a:t>
            </a:fld>
            <a:endParaRPr lang="es-MX"/>
          </a:p>
        </p:txBody>
      </p:sp>
    </p:spTree>
    <p:extLst>
      <p:ext uri="{BB962C8B-B14F-4D97-AF65-F5344CB8AC3E}">
        <p14:creationId xmlns:p14="http://schemas.microsoft.com/office/powerpoint/2010/main" val="2668628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A4B8520E-BA14-42CF-A8FB-43D652F58FD8}" type="datetimeFigureOut">
              <a:rPr lang="es-MX" smtClean="0"/>
              <a:t>15/03/2015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5A9CBFEB-52F4-4E31-82E5-24DA01811331}" type="slidenum">
              <a:rPr lang="es-MX" smtClean="0"/>
              <a:t>‹Nº›</a:t>
            </a:fld>
            <a:endParaRPr lang="es-MX"/>
          </a:p>
        </p:txBody>
      </p:sp>
    </p:spTree>
    <p:extLst>
      <p:ext uri="{BB962C8B-B14F-4D97-AF65-F5344CB8AC3E}">
        <p14:creationId xmlns:p14="http://schemas.microsoft.com/office/powerpoint/2010/main" val="3511828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A4B8520E-BA14-42CF-A8FB-43D652F58FD8}" type="datetimeFigureOut">
              <a:rPr lang="es-MX" smtClean="0"/>
              <a:t>15/03/2015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5A9CBFEB-52F4-4E31-82E5-24DA01811331}" type="slidenum">
              <a:rPr lang="es-MX" smtClean="0"/>
              <a:t>‹Nº›</a:t>
            </a:fld>
            <a:endParaRPr lang="es-MX"/>
          </a:p>
        </p:txBody>
      </p:sp>
    </p:spTree>
    <p:extLst>
      <p:ext uri="{BB962C8B-B14F-4D97-AF65-F5344CB8AC3E}">
        <p14:creationId xmlns:p14="http://schemas.microsoft.com/office/powerpoint/2010/main" val="470236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A4B8520E-BA14-42CF-A8FB-43D652F58FD8}" type="datetimeFigureOut">
              <a:rPr lang="es-MX" smtClean="0"/>
              <a:t>15/03/2015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5A9CBFEB-52F4-4E31-82E5-24DA01811331}" type="slidenum">
              <a:rPr lang="es-MX" smtClean="0"/>
              <a:t>‹Nº›</a:t>
            </a:fld>
            <a:endParaRPr lang="es-MX"/>
          </a:p>
        </p:txBody>
      </p:sp>
    </p:spTree>
    <p:extLst>
      <p:ext uri="{BB962C8B-B14F-4D97-AF65-F5344CB8AC3E}">
        <p14:creationId xmlns:p14="http://schemas.microsoft.com/office/powerpoint/2010/main" val="3772978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4B8520E-BA14-42CF-A8FB-43D652F58FD8}" type="datetimeFigureOut">
              <a:rPr lang="es-MX" smtClean="0"/>
              <a:t>15/03/2015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5A9CBFEB-52F4-4E31-82E5-24DA01811331}" type="slidenum">
              <a:rPr lang="es-MX" smtClean="0"/>
              <a:t>‹Nº›</a:t>
            </a:fld>
            <a:endParaRPr lang="es-MX"/>
          </a:p>
        </p:txBody>
      </p:sp>
    </p:spTree>
    <p:extLst>
      <p:ext uri="{BB962C8B-B14F-4D97-AF65-F5344CB8AC3E}">
        <p14:creationId xmlns:p14="http://schemas.microsoft.com/office/powerpoint/2010/main" val="4226937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A4B8520E-BA14-42CF-A8FB-43D652F58FD8}" type="datetimeFigureOut">
              <a:rPr lang="es-MX" smtClean="0"/>
              <a:t>15/03/2015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5A9CBFEB-52F4-4E31-82E5-24DA01811331}" type="slidenum">
              <a:rPr lang="es-MX" smtClean="0"/>
              <a:t>‹Nº›</a:t>
            </a:fld>
            <a:endParaRPr lang="es-MX"/>
          </a:p>
        </p:txBody>
      </p:sp>
    </p:spTree>
    <p:extLst>
      <p:ext uri="{BB962C8B-B14F-4D97-AF65-F5344CB8AC3E}">
        <p14:creationId xmlns:p14="http://schemas.microsoft.com/office/powerpoint/2010/main" val="1233215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3"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3"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A4B8520E-BA14-42CF-A8FB-43D652F58FD8}" type="datetimeFigureOut">
              <a:rPr lang="es-MX" smtClean="0"/>
              <a:t>15/03/2015</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5A9CBFEB-52F4-4E31-82E5-24DA01811331}" type="slidenum">
              <a:rPr lang="es-MX" smtClean="0"/>
              <a:t>‹Nº›</a:t>
            </a:fld>
            <a:endParaRPr lang="es-MX"/>
          </a:p>
        </p:txBody>
      </p:sp>
    </p:spTree>
    <p:extLst>
      <p:ext uri="{BB962C8B-B14F-4D97-AF65-F5344CB8AC3E}">
        <p14:creationId xmlns:p14="http://schemas.microsoft.com/office/powerpoint/2010/main" val="833124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A4B8520E-BA14-42CF-A8FB-43D652F58FD8}" type="datetimeFigureOut">
              <a:rPr lang="es-MX" smtClean="0"/>
              <a:t>15/03/2015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5A9CBFEB-52F4-4E31-82E5-24DA01811331}" type="slidenum">
              <a:rPr lang="es-MX" smtClean="0"/>
              <a:t>‹Nº›</a:t>
            </a:fld>
            <a:endParaRPr lang="es-MX"/>
          </a:p>
        </p:txBody>
      </p:sp>
    </p:spTree>
    <p:extLst>
      <p:ext uri="{BB962C8B-B14F-4D97-AF65-F5344CB8AC3E}">
        <p14:creationId xmlns:p14="http://schemas.microsoft.com/office/powerpoint/2010/main" val="2970034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4B8520E-BA14-42CF-A8FB-43D652F58FD8}" type="datetimeFigureOut">
              <a:rPr lang="es-MX" smtClean="0"/>
              <a:t>15/03/2015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5A9CBFEB-52F4-4E31-82E5-24DA01811331}" type="slidenum">
              <a:rPr lang="es-MX" smtClean="0"/>
              <a:t>‹Nº›</a:t>
            </a:fld>
            <a:endParaRPr lang="es-MX"/>
          </a:p>
        </p:txBody>
      </p:sp>
    </p:spTree>
    <p:extLst>
      <p:ext uri="{BB962C8B-B14F-4D97-AF65-F5344CB8AC3E}">
        <p14:creationId xmlns:p14="http://schemas.microsoft.com/office/powerpoint/2010/main" val="448010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4"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3"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4B8520E-BA14-42CF-A8FB-43D652F58FD8}" type="datetimeFigureOut">
              <a:rPr lang="es-MX" smtClean="0"/>
              <a:t>15/03/2015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5A9CBFEB-52F4-4E31-82E5-24DA01811331}" type="slidenum">
              <a:rPr lang="es-MX" smtClean="0"/>
              <a:t>‹Nº›</a:t>
            </a:fld>
            <a:endParaRPr lang="es-MX"/>
          </a:p>
        </p:txBody>
      </p:sp>
    </p:spTree>
    <p:extLst>
      <p:ext uri="{BB962C8B-B14F-4D97-AF65-F5344CB8AC3E}">
        <p14:creationId xmlns:p14="http://schemas.microsoft.com/office/powerpoint/2010/main" val="2579643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1"/>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4B8520E-BA14-42CF-A8FB-43D652F58FD8}" type="datetimeFigureOut">
              <a:rPr lang="es-MX" smtClean="0"/>
              <a:t>15/03/2015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5A9CBFEB-52F4-4E31-82E5-24DA01811331}" type="slidenum">
              <a:rPr lang="es-MX" smtClean="0"/>
              <a:t>‹Nº›</a:t>
            </a:fld>
            <a:endParaRPr lang="es-MX"/>
          </a:p>
        </p:txBody>
      </p:sp>
    </p:spTree>
    <p:extLst>
      <p:ext uri="{BB962C8B-B14F-4D97-AF65-F5344CB8AC3E}">
        <p14:creationId xmlns:p14="http://schemas.microsoft.com/office/powerpoint/2010/main" val="4251779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3"/>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8520E-BA14-42CF-A8FB-43D652F58FD8}" type="datetimeFigureOut">
              <a:rPr lang="es-MX" smtClean="0"/>
              <a:t>15/03/2015</a:t>
            </a:fld>
            <a:endParaRPr lang="es-MX"/>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9CBFEB-52F4-4E31-82E5-24DA01811331}" type="slidenum">
              <a:rPr lang="es-MX" smtClean="0"/>
              <a:t>‹Nº›</a:t>
            </a:fld>
            <a:endParaRPr lang="es-MX"/>
          </a:p>
        </p:txBody>
      </p:sp>
    </p:spTree>
    <p:extLst>
      <p:ext uri="{BB962C8B-B14F-4D97-AF65-F5344CB8AC3E}">
        <p14:creationId xmlns:p14="http://schemas.microsoft.com/office/powerpoint/2010/main" val="1052712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259632" y="260649"/>
            <a:ext cx="7056784" cy="6463308"/>
          </a:xfrm>
          <a:prstGeom prst="rect">
            <a:avLst/>
          </a:prstGeom>
        </p:spPr>
        <p:txBody>
          <a:bodyPr wrap="square">
            <a:spAutoFit/>
          </a:bodyPr>
          <a:lstStyle/>
          <a:p>
            <a:pPr algn="ctr"/>
            <a:r>
              <a:rPr lang="es-MX" b="1" dirty="0"/>
              <a:t>INSTITUTO DE ADMINISTRACIÓN PÚBLICA</a:t>
            </a:r>
            <a:endParaRPr lang="es-MX" dirty="0"/>
          </a:p>
          <a:p>
            <a:pPr algn="ctr"/>
            <a:r>
              <a:rPr lang="es-MX" b="1" dirty="0"/>
              <a:t>DEL ESTADO DE CHIAPAS, A. C</a:t>
            </a:r>
            <a:r>
              <a:rPr lang="es-MX" b="1" dirty="0" smtClean="0"/>
              <a:t>.</a:t>
            </a:r>
            <a:r>
              <a:rPr lang="es-MX" b="1" dirty="0"/>
              <a:t> </a:t>
            </a:r>
            <a:endParaRPr lang="es-MX" dirty="0"/>
          </a:p>
          <a:p>
            <a:pPr algn="ctr"/>
            <a:r>
              <a:rPr lang="es-MX" b="1" dirty="0"/>
              <a:t> </a:t>
            </a:r>
            <a:endParaRPr lang="es-MX" dirty="0"/>
          </a:p>
          <a:p>
            <a:pPr algn="ctr"/>
            <a:r>
              <a:rPr lang="es-MX" dirty="0"/>
              <a:t>Maestría en</a:t>
            </a:r>
          </a:p>
          <a:p>
            <a:pPr algn="ctr"/>
            <a:r>
              <a:rPr lang="es-MX" b="1" dirty="0"/>
              <a:t>Administración y Políticas </a:t>
            </a:r>
            <a:r>
              <a:rPr lang="es-MX" b="1" dirty="0" smtClean="0"/>
              <a:t>Públicas</a:t>
            </a:r>
            <a:r>
              <a:rPr lang="es-MX" b="1" dirty="0"/>
              <a:t> </a:t>
            </a:r>
            <a:endParaRPr lang="es-MX" dirty="0"/>
          </a:p>
          <a:p>
            <a:pPr algn="ctr"/>
            <a:r>
              <a:rPr lang="es-MX" b="1" dirty="0"/>
              <a:t> </a:t>
            </a:r>
            <a:endParaRPr lang="es-MX" dirty="0"/>
          </a:p>
          <a:p>
            <a:pPr algn="ctr"/>
            <a:r>
              <a:rPr lang="es-MX" dirty="0"/>
              <a:t>Módulo:</a:t>
            </a:r>
          </a:p>
          <a:p>
            <a:pPr algn="ctr"/>
            <a:r>
              <a:rPr lang="es-MX" b="1" dirty="0"/>
              <a:t>Gestión </a:t>
            </a:r>
            <a:r>
              <a:rPr lang="es-MX" b="1" dirty="0" smtClean="0"/>
              <a:t> para </a:t>
            </a:r>
            <a:r>
              <a:rPr lang="es-MX" b="1" dirty="0"/>
              <a:t>Resultados</a:t>
            </a:r>
            <a:endParaRPr lang="es-MX" dirty="0"/>
          </a:p>
          <a:p>
            <a:pPr algn="ctr"/>
            <a:r>
              <a:rPr lang="es-MX" b="1" dirty="0"/>
              <a:t> </a:t>
            </a:r>
            <a:endParaRPr lang="es-MX" dirty="0"/>
          </a:p>
          <a:p>
            <a:pPr algn="ctr"/>
            <a:r>
              <a:rPr lang="es-MX" b="1" dirty="0"/>
              <a:t> </a:t>
            </a:r>
            <a:endParaRPr lang="es-MX" dirty="0"/>
          </a:p>
          <a:p>
            <a:pPr algn="ctr"/>
            <a:r>
              <a:rPr lang="es-MX" dirty="0"/>
              <a:t>Docente:</a:t>
            </a:r>
          </a:p>
          <a:p>
            <a:pPr algn="ctr"/>
            <a:r>
              <a:rPr lang="es-MX" b="1" dirty="0"/>
              <a:t>Dra. Magda Elizabeth </a:t>
            </a:r>
            <a:r>
              <a:rPr lang="es-MX" b="1" dirty="0" err="1"/>
              <a:t>Jan</a:t>
            </a:r>
            <a:r>
              <a:rPr lang="es-MX" b="1" dirty="0"/>
              <a:t> Argüello</a:t>
            </a:r>
            <a:endParaRPr lang="es-MX" dirty="0"/>
          </a:p>
          <a:p>
            <a:pPr algn="ctr"/>
            <a:r>
              <a:rPr lang="es-MX" b="1" dirty="0"/>
              <a:t>magijan@hotmail.com</a:t>
            </a:r>
            <a:endParaRPr lang="es-MX" dirty="0"/>
          </a:p>
          <a:p>
            <a:pPr algn="ctr"/>
            <a:r>
              <a:rPr lang="es-MX" b="1" dirty="0"/>
              <a:t> </a:t>
            </a:r>
            <a:endParaRPr lang="es-MX" dirty="0"/>
          </a:p>
          <a:p>
            <a:pPr algn="ctr"/>
            <a:r>
              <a:rPr lang="es-MX" dirty="0"/>
              <a:t>Actividad número 2:</a:t>
            </a:r>
          </a:p>
          <a:p>
            <a:pPr algn="ctr"/>
            <a:r>
              <a:rPr lang="es-MX" b="1" dirty="0" smtClean="0"/>
              <a:t>“Cuadro Sinóptico"</a:t>
            </a:r>
            <a:endParaRPr lang="es-MX" dirty="0"/>
          </a:p>
          <a:p>
            <a:pPr algn="ctr"/>
            <a:r>
              <a:rPr lang="es-MX" b="1" dirty="0"/>
              <a:t> </a:t>
            </a:r>
            <a:endParaRPr lang="es-MX" dirty="0"/>
          </a:p>
          <a:p>
            <a:pPr algn="ctr"/>
            <a:r>
              <a:rPr lang="es-MX" b="1" dirty="0"/>
              <a:t>Alumno:</a:t>
            </a:r>
            <a:endParaRPr lang="es-MX" dirty="0"/>
          </a:p>
          <a:p>
            <a:pPr algn="ctr"/>
            <a:r>
              <a:rPr lang="es-MX" dirty="0"/>
              <a:t>Ladislao Guadalupe Ortiz </a:t>
            </a:r>
            <a:r>
              <a:rPr lang="es-MX" dirty="0" smtClean="0"/>
              <a:t>Solís</a:t>
            </a:r>
            <a:r>
              <a:rPr lang="es-MX" b="1" dirty="0"/>
              <a:t> </a:t>
            </a:r>
            <a:endParaRPr lang="es-MX" dirty="0"/>
          </a:p>
          <a:p>
            <a:r>
              <a:rPr lang="es-MX" b="1" dirty="0"/>
              <a:t> </a:t>
            </a:r>
            <a:endParaRPr lang="es-MX" dirty="0"/>
          </a:p>
          <a:p>
            <a:r>
              <a:rPr lang="es-MX" b="1" dirty="0"/>
              <a:t> </a:t>
            </a:r>
            <a:endParaRPr lang="es-MX" dirty="0"/>
          </a:p>
          <a:p>
            <a:r>
              <a:rPr lang="es-MX" b="1" dirty="0"/>
              <a:t> </a:t>
            </a:r>
            <a:endParaRPr lang="es-MX" dirty="0"/>
          </a:p>
          <a:p>
            <a:r>
              <a:rPr lang="es-MX" dirty="0" smtClean="0"/>
              <a:t>                Tapachula </a:t>
            </a:r>
            <a:r>
              <a:rPr lang="es-MX" dirty="0"/>
              <a:t>de Córdova y Ordoñez, Chiapas; </a:t>
            </a:r>
            <a:r>
              <a:rPr lang="es-MX" dirty="0" smtClean="0"/>
              <a:t>15 </a:t>
            </a:r>
            <a:r>
              <a:rPr lang="es-MX" dirty="0"/>
              <a:t>de marzo de 2015.</a:t>
            </a:r>
          </a:p>
        </p:txBody>
      </p:sp>
      <p:pic>
        <p:nvPicPr>
          <p:cNvPr id="1026" name="Imagen 1" descr="IAP-Chiapas"/>
          <p:cNvPicPr>
            <a:picLocks noChangeAspect="1" noChangeArrowheads="1"/>
          </p:cNvPicPr>
          <p:nvPr/>
        </p:nvPicPr>
        <p:blipFill>
          <a:blip r:embed="rId2">
            <a:extLst>
              <a:ext uri="{28A0092B-C50C-407E-A947-70E740481C1C}">
                <a14:useLocalDpi xmlns:a14="http://schemas.microsoft.com/office/drawing/2010/main" val="0"/>
              </a:ext>
            </a:extLst>
          </a:blip>
          <a:srcRect r="68159"/>
          <a:stretch>
            <a:fillRect/>
          </a:stretch>
        </p:blipFill>
        <p:spPr bwMode="auto">
          <a:xfrm>
            <a:off x="755576" y="207880"/>
            <a:ext cx="7112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8612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34844" y="3068960"/>
            <a:ext cx="1640193" cy="507831"/>
          </a:xfrm>
          <a:prstGeom prst="rect">
            <a:avLst/>
          </a:prstGeom>
          <a:solidFill>
            <a:schemeClr val="tx2">
              <a:lumMod val="60000"/>
              <a:lumOff val="40000"/>
            </a:schemeClr>
          </a:solidFill>
        </p:spPr>
        <p:txBody>
          <a:bodyPr wrap="none" rtlCol="0">
            <a:spAutoFit/>
          </a:bodyPr>
          <a:lstStyle/>
          <a:p>
            <a:r>
              <a:rPr lang="es-MX" sz="900" dirty="0" smtClean="0">
                <a:latin typeface="Arial" pitchFamily="34" charset="0"/>
                <a:cs typeface="Arial" pitchFamily="34" charset="0"/>
              </a:rPr>
              <a:t>Orientación  a Resultados </a:t>
            </a:r>
          </a:p>
          <a:p>
            <a:r>
              <a:rPr lang="es-MX" sz="900" dirty="0" smtClean="0">
                <a:latin typeface="Arial" pitchFamily="34" charset="0"/>
                <a:cs typeface="Arial" pitchFamily="34" charset="0"/>
              </a:rPr>
              <a:t>Y Procesos Presupuestarios</a:t>
            </a:r>
          </a:p>
          <a:p>
            <a:endParaRPr lang="es-MX" sz="900" dirty="0">
              <a:latin typeface="Arial" pitchFamily="34" charset="0"/>
              <a:cs typeface="Arial" pitchFamily="34" charset="0"/>
            </a:endParaRPr>
          </a:p>
        </p:txBody>
      </p:sp>
      <p:sp>
        <p:nvSpPr>
          <p:cNvPr id="5" name="4 Abrir llave"/>
          <p:cNvSpPr/>
          <p:nvPr/>
        </p:nvSpPr>
        <p:spPr>
          <a:xfrm>
            <a:off x="1795535" y="332658"/>
            <a:ext cx="328196" cy="59766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6" name="5 CuadroTexto"/>
          <p:cNvSpPr txBox="1"/>
          <p:nvPr/>
        </p:nvSpPr>
        <p:spPr>
          <a:xfrm>
            <a:off x="1995063" y="1037928"/>
            <a:ext cx="979755" cy="230832"/>
          </a:xfrm>
          <a:prstGeom prst="rect">
            <a:avLst/>
          </a:prstGeom>
          <a:solidFill>
            <a:schemeClr val="tx2">
              <a:lumMod val="60000"/>
              <a:lumOff val="40000"/>
            </a:schemeClr>
          </a:solidFill>
        </p:spPr>
        <p:txBody>
          <a:bodyPr wrap="none" rtlCol="0">
            <a:spAutoFit/>
          </a:bodyPr>
          <a:lstStyle/>
          <a:p>
            <a:r>
              <a:rPr lang="es-MX" sz="900" dirty="0" smtClean="0">
                <a:latin typeface="Arial" pitchFamily="34" charset="0"/>
                <a:cs typeface="Arial" pitchFamily="34" charset="0"/>
              </a:rPr>
              <a:t>Gestión publica</a:t>
            </a:r>
            <a:endParaRPr lang="es-MX" sz="900" dirty="0">
              <a:latin typeface="Arial" pitchFamily="34" charset="0"/>
              <a:cs typeface="Arial" pitchFamily="34" charset="0"/>
            </a:endParaRPr>
          </a:p>
        </p:txBody>
      </p:sp>
      <p:sp>
        <p:nvSpPr>
          <p:cNvPr id="8" name="7 CuadroTexto"/>
          <p:cNvSpPr txBox="1"/>
          <p:nvPr/>
        </p:nvSpPr>
        <p:spPr>
          <a:xfrm>
            <a:off x="1995059" y="3635732"/>
            <a:ext cx="1422184" cy="369332"/>
          </a:xfrm>
          <a:prstGeom prst="rect">
            <a:avLst/>
          </a:prstGeom>
          <a:solidFill>
            <a:schemeClr val="tx2">
              <a:lumMod val="60000"/>
              <a:lumOff val="40000"/>
            </a:schemeClr>
          </a:solidFill>
        </p:spPr>
        <p:txBody>
          <a:bodyPr wrap="none" rtlCol="0">
            <a:spAutoFit/>
          </a:bodyPr>
          <a:lstStyle/>
          <a:p>
            <a:r>
              <a:rPr lang="es-MX" sz="900" dirty="0" smtClean="0">
                <a:latin typeface="Arial" pitchFamily="34" charset="0"/>
                <a:cs typeface="Arial" pitchFamily="34" charset="0"/>
              </a:rPr>
              <a:t>Reformas Normativas y </a:t>
            </a:r>
          </a:p>
          <a:p>
            <a:r>
              <a:rPr lang="es-MX" sz="900" dirty="0" smtClean="0">
                <a:latin typeface="Arial" pitchFamily="34" charset="0"/>
                <a:cs typeface="Arial" pitchFamily="34" charset="0"/>
              </a:rPr>
              <a:t>Organizacionales</a:t>
            </a:r>
            <a:endParaRPr lang="es-MX" sz="900" dirty="0">
              <a:latin typeface="Arial" pitchFamily="34" charset="0"/>
              <a:cs typeface="Arial" pitchFamily="34" charset="0"/>
            </a:endParaRPr>
          </a:p>
        </p:txBody>
      </p:sp>
      <p:sp>
        <p:nvSpPr>
          <p:cNvPr id="10" name="9 CuadroTexto"/>
          <p:cNvSpPr txBox="1"/>
          <p:nvPr/>
        </p:nvSpPr>
        <p:spPr>
          <a:xfrm>
            <a:off x="3602576" y="3630216"/>
            <a:ext cx="1473480" cy="230832"/>
          </a:xfrm>
          <a:prstGeom prst="rect">
            <a:avLst/>
          </a:prstGeom>
          <a:solidFill>
            <a:schemeClr val="tx2">
              <a:lumMod val="60000"/>
              <a:lumOff val="40000"/>
            </a:schemeClr>
          </a:solidFill>
        </p:spPr>
        <p:txBody>
          <a:bodyPr wrap="none" rtlCol="0">
            <a:spAutoFit/>
          </a:bodyPr>
          <a:lstStyle/>
          <a:p>
            <a:r>
              <a:rPr lang="es-MX" sz="900" dirty="0" smtClean="0">
                <a:latin typeface="Arial" pitchFamily="34" charset="0"/>
                <a:cs typeface="Arial" pitchFamily="34" charset="0"/>
              </a:rPr>
              <a:t>Procesos Presupuestario</a:t>
            </a:r>
          </a:p>
        </p:txBody>
      </p:sp>
      <p:sp>
        <p:nvSpPr>
          <p:cNvPr id="11" name="10 Abrir llave"/>
          <p:cNvSpPr/>
          <p:nvPr/>
        </p:nvSpPr>
        <p:spPr>
          <a:xfrm>
            <a:off x="5148064" y="3140970"/>
            <a:ext cx="144016" cy="12241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2" name="11 CuadroTexto"/>
          <p:cNvSpPr txBox="1"/>
          <p:nvPr/>
        </p:nvSpPr>
        <p:spPr>
          <a:xfrm>
            <a:off x="5124110" y="1988840"/>
            <a:ext cx="1608133" cy="230832"/>
          </a:xfrm>
          <a:prstGeom prst="rect">
            <a:avLst/>
          </a:prstGeom>
          <a:solidFill>
            <a:schemeClr val="tx2">
              <a:lumMod val="60000"/>
              <a:lumOff val="40000"/>
            </a:schemeClr>
          </a:solidFill>
        </p:spPr>
        <p:txBody>
          <a:bodyPr wrap="none" rtlCol="0">
            <a:spAutoFit/>
          </a:bodyPr>
          <a:lstStyle/>
          <a:p>
            <a:r>
              <a:rPr lang="es-MX" sz="900" dirty="0" smtClean="0">
                <a:latin typeface="Arial" pitchFamily="34" charset="0"/>
                <a:cs typeface="Arial" pitchFamily="34" charset="0"/>
              </a:rPr>
              <a:t>Programación y Aprobación</a:t>
            </a:r>
          </a:p>
        </p:txBody>
      </p:sp>
      <p:sp>
        <p:nvSpPr>
          <p:cNvPr id="14" name="13 CuadroTexto"/>
          <p:cNvSpPr txBox="1"/>
          <p:nvPr/>
        </p:nvSpPr>
        <p:spPr>
          <a:xfrm>
            <a:off x="5292083" y="3198168"/>
            <a:ext cx="761747" cy="230832"/>
          </a:xfrm>
          <a:prstGeom prst="rect">
            <a:avLst/>
          </a:prstGeom>
          <a:solidFill>
            <a:schemeClr val="tx2">
              <a:lumMod val="60000"/>
              <a:lumOff val="40000"/>
            </a:schemeClr>
          </a:solidFill>
        </p:spPr>
        <p:txBody>
          <a:bodyPr wrap="none" rtlCol="0">
            <a:spAutoFit/>
          </a:bodyPr>
          <a:lstStyle/>
          <a:p>
            <a:r>
              <a:rPr lang="es-MX" sz="900" dirty="0" smtClean="0">
                <a:latin typeface="Arial" pitchFamily="34" charset="0"/>
                <a:cs typeface="Arial" pitchFamily="34" charset="0"/>
              </a:rPr>
              <a:t>Resultados</a:t>
            </a:r>
          </a:p>
        </p:txBody>
      </p:sp>
      <p:sp>
        <p:nvSpPr>
          <p:cNvPr id="15" name="14 CuadroTexto"/>
          <p:cNvSpPr txBox="1"/>
          <p:nvPr/>
        </p:nvSpPr>
        <p:spPr>
          <a:xfrm>
            <a:off x="5302749" y="3486200"/>
            <a:ext cx="914147" cy="230832"/>
          </a:xfrm>
          <a:prstGeom prst="rect">
            <a:avLst/>
          </a:prstGeom>
          <a:solidFill>
            <a:schemeClr val="tx2">
              <a:lumMod val="60000"/>
              <a:lumOff val="40000"/>
            </a:schemeClr>
          </a:solidFill>
        </p:spPr>
        <p:txBody>
          <a:bodyPr wrap="square" rtlCol="0">
            <a:spAutoFit/>
          </a:bodyPr>
          <a:lstStyle/>
          <a:p>
            <a:r>
              <a:rPr lang="es-MX" sz="900" dirty="0" smtClean="0">
                <a:latin typeface="Arial" pitchFamily="34" charset="0"/>
                <a:cs typeface="Arial" pitchFamily="34" charset="0"/>
              </a:rPr>
              <a:t>Gasto Público</a:t>
            </a:r>
          </a:p>
        </p:txBody>
      </p:sp>
      <p:sp>
        <p:nvSpPr>
          <p:cNvPr id="16" name="15 CuadroTexto"/>
          <p:cNvSpPr txBox="1"/>
          <p:nvPr/>
        </p:nvSpPr>
        <p:spPr>
          <a:xfrm>
            <a:off x="5269220" y="3785265"/>
            <a:ext cx="1102981" cy="507831"/>
          </a:xfrm>
          <a:prstGeom prst="rect">
            <a:avLst/>
          </a:prstGeom>
          <a:solidFill>
            <a:schemeClr val="tx2">
              <a:lumMod val="60000"/>
              <a:lumOff val="40000"/>
            </a:schemeClr>
          </a:solidFill>
        </p:spPr>
        <p:txBody>
          <a:bodyPr wrap="square" rtlCol="0">
            <a:spAutoFit/>
          </a:bodyPr>
          <a:lstStyle/>
          <a:p>
            <a:r>
              <a:rPr lang="es-MX" sz="900" dirty="0" smtClean="0">
                <a:latin typeface="Arial" pitchFamily="34" charset="0"/>
                <a:cs typeface="Arial" pitchFamily="34" charset="0"/>
              </a:rPr>
              <a:t>Políticas Programas y Organizaciones</a:t>
            </a:r>
          </a:p>
        </p:txBody>
      </p:sp>
      <p:sp>
        <p:nvSpPr>
          <p:cNvPr id="17" name="16 Abrir llave"/>
          <p:cNvSpPr/>
          <p:nvPr/>
        </p:nvSpPr>
        <p:spPr>
          <a:xfrm>
            <a:off x="3014117" y="260648"/>
            <a:ext cx="45719" cy="1828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8" name="17 CuadroTexto"/>
          <p:cNvSpPr txBox="1"/>
          <p:nvPr/>
        </p:nvSpPr>
        <p:spPr>
          <a:xfrm>
            <a:off x="3103964" y="1052736"/>
            <a:ext cx="1107996" cy="230832"/>
          </a:xfrm>
          <a:prstGeom prst="rect">
            <a:avLst/>
          </a:prstGeom>
          <a:solidFill>
            <a:schemeClr val="tx2">
              <a:lumMod val="60000"/>
              <a:lumOff val="40000"/>
            </a:schemeClr>
          </a:solidFill>
        </p:spPr>
        <p:txBody>
          <a:bodyPr wrap="none" rtlCol="0">
            <a:spAutoFit/>
          </a:bodyPr>
          <a:lstStyle/>
          <a:p>
            <a:r>
              <a:rPr lang="es-MX" sz="900" dirty="0" smtClean="0">
                <a:latin typeface="Arial" pitchFamily="34" charset="0"/>
                <a:cs typeface="Arial" pitchFamily="34" charset="0"/>
              </a:rPr>
              <a:t>Ejecutivo Federal </a:t>
            </a:r>
            <a:endParaRPr lang="es-MX" sz="900" dirty="0">
              <a:latin typeface="Arial" pitchFamily="34" charset="0"/>
              <a:cs typeface="Arial" pitchFamily="34" charset="0"/>
            </a:endParaRPr>
          </a:p>
        </p:txBody>
      </p:sp>
      <p:sp>
        <p:nvSpPr>
          <p:cNvPr id="19" name="18 CuadroTexto"/>
          <p:cNvSpPr txBox="1"/>
          <p:nvPr/>
        </p:nvSpPr>
        <p:spPr>
          <a:xfrm>
            <a:off x="3095113" y="332656"/>
            <a:ext cx="684803" cy="230832"/>
          </a:xfrm>
          <a:prstGeom prst="rect">
            <a:avLst/>
          </a:prstGeom>
          <a:solidFill>
            <a:schemeClr val="tx2">
              <a:lumMod val="60000"/>
              <a:lumOff val="40000"/>
            </a:schemeClr>
          </a:solidFill>
        </p:spPr>
        <p:txBody>
          <a:bodyPr wrap="none" rtlCol="0">
            <a:spAutoFit/>
          </a:bodyPr>
          <a:lstStyle/>
          <a:p>
            <a:r>
              <a:rPr lang="es-MX" sz="900" dirty="0" smtClean="0">
                <a:latin typeface="Arial" pitchFamily="34" charset="0"/>
                <a:cs typeface="Arial" pitchFamily="34" charset="0"/>
              </a:rPr>
              <a:t>Reformas</a:t>
            </a:r>
            <a:endParaRPr lang="es-MX" sz="900" dirty="0">
              <a:latin typeface="Arial" pitchFamily="34" charset="0"/>
              <a:cs typeface="Arial" pitchFamily="34" charset="0"/>
            </a:endParaRPr>
          </a:p>
        </p:txBody>
      </p:sp>
      <p:sp>
        <p:nvSpPr>
          <p:cNvPr id="20" name="19 CuadroTexto"/>
          <p:cNvSpPr txBox="1"/>
          <p:nvPr/>
        </p:nvSpPr>
        <p:spPr>
          <a:xfrm>
            <a:off x="3125645" y="1758008"/>
            <a:ext cx="1769075" cy="230832"/>
          </a:xfrm>
          <a:prstGeom prst="rect">
            <a:avLst/>
          </a:prstGeom>
          <a:solidFill>
            <a:schemeClr val="tx2">
              <a:lumMod val="60000"/>
              <a:lumOff val="40000"/>
            </a:schemeClr>
          </a:solidFill>
        </p:spPr>
        <p:txBody>
          <a:bodyPr wrap="square" rtlCol="0">
            <a:spAutoFit/>
          </a:bodyPr>
          <a:lstStyle/>
          <a:p>
            <a:r>
              <a:rPr lang="es-MX" sz="900" dirty="0" smtClean="0">
                <a:latin typeface="Arial" pitchFamily="34" charset="0"/>
                <a:cs typeface="Arial" pitchFamily="34" charset="0"/>
              </a:rPr>
              <a:t>Calidad de Gasto Público </a:t>
            </a:r>
            <a:endParaRPr lang="es-MX" sz="900" dirty="0">
              <a:latin typeface="Arial" pitchFamily="34" charset="0"/>
              <a:cs typeface="Arial" pitchFamily="34" charset="0"/>
            </a:endParaRPr>
          </a:p>
        </p:txBody>
      </p:sp>
      <p:sp>
        <p:nvSpPr>
          <p:cNvPr id="21" name="20 CuadroTexto"/>
          <p:cNvSpPr txBox="1"/>
          <p:nvPr/>
        </p:nvSpPr>
        <p:spPr>
          <a:xfrm>
            <a:off x="1999047" y="5358408"/>
            <a:ext cx="1191352" cy="230832"/>
          </a:xfrm>
          <a:prstGeom prst="rect">
            <a:avLst/>
          </a:prstGeom>
          <a:solidFill>
            <a:schemeClr val="tx2">
              <a:lumMod val="60000"/>
              <a:lumOff val="40000"/>
            </a:schemeClr>
          </a:solidFill>
        </p:spPr>
        <p:txBody>
          <a:bodyPr wrap="none" rtlCol="0">
            <a:spAutoFit/>
          </a:bodyPr>
          <a:lstStyle/>
          <a:p>
            <a:r>
              <a:rPr lang="es-MX" sz="900" dirty="0" smtClean="0">
                <a:latin typeface="Arial" pitchFamily="34" charset="0"/>
                <a:cs typeface="Arial" pitchFamily="34" charset="0"/>
              </a:rPr>
              <a:t>Calidad y Eficiencia</a:t>
            </a:r>
            <a:endParaRPr lang="es-MX" sz="900" dirty="0">
              <a:latin typeface="Arial" pitchFamily="34" charset="0"/>
              <a:cs typeface="Arial" pitchFamily="34" charset="0"/>
            </a:endParaRPr>
          </a:p>
        </p:txBody>
      </p:sp>
      <p:sp>
        <p:nvSpPr>
          <p:cNvPr id="22" name="21 Abrir llave"/>
          <p:cNvSpPr/>
          <p:nvPr/>
        </p:nvSpPr>
        <p:spPr>
          <a:xfrm>
            <a:off x="3203849" y="4606865"/>
            <a:ext cx="170299" cy="17024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3" name="22 CuadroTexto"/>
          <p:cNvSpPr txBox="1"/>
          <p:nvPr/>
        </p:nvSpPr>
        <p:spPr>
          <a:xfrm>
            <a:off x="4788029" y="6150496"/>
            <a:ext cx="1005403" cy="230832"/>
          </a:xfrm>
          <a:prstGeom prst="rect">
            <a:avLst/>
          </a:prstGeom>
          <a:solidFill>
            <a:schemeClr val="tx2">
              <a:lumMod val="60000"/>
              <a:lumOff val="40000"/>
            </a:schemeClr>
          </a:solidFill>
        </p:spPr>
        <p:txBody>
          <a:bodyPr wrap="none" rtlCol="0">
            <a:spAutoFit/>
          </a:bodyPr>
          <a:lstStyle/>
          <a:p>
            <a:r>
              <a:rPr lang="es-MX" sz="900" dirty="0" smtClean="0">
                <a:latin typeface="Arial" pitchFamily="34" charset="0"/>
                <a:cs typeface="Arial" pitchFamily="34" charset="0"/>
              </a:rPr>
              <a:t>Formula Directa</a:t>
            </a:r>
            <a:endParaRPr lang="es-MX" sz="900" dirty="0">
              <a:latin typeface="Arial" pitchFamily="34" charset="0"/>
              <a:cs typeface="Arial" pitchFamily="34" charset="0"/>
            </a:endParaRPr>
          </a:p>
        </p:txBody>
      </p:sp>
      <p:sp>
        <p:nvSpPr>
          <p:cNvPr id="24" name="23 CuadroTexto"/>
          <p:cNvSpPr txBox="1"/>
          <p:nvPr/>
        </p:nvSpPr>
        <p:spPr>
          <a:xfrm>
            <a:off x="5898352" y="5214392"/>
            <a:ext cx="1337944" cy="230832"/>
          </a:xfrm>
          <a:prstGeom prst="rect">
            <a:avLst/>
          </a:prstGeom>
          <a:solidFill>
            <a:schemeClr val="tx2">
              <a:lumMod val="60000"/>
              <a:lumOff val="40000"/>
            </a:schemeClr>
          </a:solidFill>
        </p:spPr>
        <p:txBody>
          <a:bodyPr wrap="square" rtlCol="0">
            <a:spAutoFit/>
          </a:bodyPr>
          <a:lstStyle/>
          <a:p>
            <a:r>
              <a:rPr lang="es-MX" sz="900" dirty="0" smtClean="0">
                <a:latin typeface="Arial" pitchFamily="34" charset="0"/>
                <a:cs typeface="Arial" pitchFamily="34" charset="0"/>
              </a:rPr>
              <a:t>Prioridades Políticas </a:t>
            </a:r>
            <a:endParaRPr lang="es-MX" sz="900" dirty="0">
              <a:latin typeface="Arial" pitchFamily="34" charset="0"/>
              <a:cs typeface="Arial" pitchFamily="34" charset="0"/>
            </a:endParaRPr>
          </a:p>
        </p:txBody>
      </p:sp>
      <p:sp>
        <p:nvSpPr>
          <p:cNvPr id="25" name="24 CuadroTexto"/>
          <p:cNvSpPr txBox="1"/>
          <p:nvPr/>
        </p:nvSpPr>
        <p:spPr>
          <a:xfrm>
            <a:off x="3347864" y="5358408"/>
            <a:ext cx="1229824" cy="230832"/>
          </a:xfrm>
          <a:prstGeom prst="rect">
            <a:avLst/>
          </a:prstGeom>
          <a:solidFill>
            <a:schemeClr val="tx2">
              <a:lumMod val="60000"/>
              <a:lumOff val="40000"/>
            </a:schemeClr>
          </a:solidFill>
        </p:spPr>
        <p:txBody>
          <a:bodyPr wrap="none" rtlCol="0">
            <a:spAutoFit/>
          </a:bodyPr>
          <a:lstStyle/>
          <a:p>
            <a:r>
              <a:rPr lang="es-MX" sz="900" dirty="0" smtClean="0">
                <a:latin typeface="Arial" pitchFamily="34" charset="0"/>
                <a:cs typeface="Arial" pitchFamily="34" charset="0"/>
              </a:rPr>
              <a:t>Formatos Genéricos</a:t>
            </a:r>
            <a:endParaRPr lang="es-MX" sz="900" dirty="0">
              <a:latin typeface="Arial" pitchFamily="34" charset="0"/>
              <a:cs typeface="Arial" pitchFamily="34" charset="0"/>
            </a:endParaRPr>
          </a:p>
        </p:txBody>
      </p:sp>
      <p:sp>
        <p:nvSpPr>
          <p:cNvPr id="26" name="25 CuadroTexto"/>
          <p:cNvSpPr txBox="1"/>
          <p:nvPr/>
        </p:nvSpPr>
        <p:spPr>
          <a:xfrm>
            <a:off x="4788030" y="4710336"/>
            <a:ext cx="947695" cy="230832"/>
          </a:xfrm>
          <a:prstGeom prst="rect">
            <a:avLst/>
          </a:prstGeom>
          <a:solidFill>
            <a:schemeClr val="tx2">
              <a:lumMod val="60000"/>
              <a:lumOff val="40000"/>
            </a:schemeClr>
          </a:solidFill>
        </p:spPr>
        <p:txBody>
          <a:bodyPr wrap="none" rtlCol="0">
            <a:spAutoFit/>
          </a:bodyPr>
          <a:lstStyle/>
          <a:p>
            <a:r>
              <a:rPr lang="es-MX" sz="900" dirty="0" smtClean="0">
                <a:latin typeface="Arial" pitchFamily="34" charset="0"/>
                <a:cs typeface="Arial" pitchFamily="34" charset="0"/>
              </a:rPr>
              <a:t>Presentacional</a:t>
            </a:r>
            <a:endParaRPr lang="es-MX" sz="900" dirty="0">
              <a:latin typeface="Arial" pitchFamily="34" charset="0"/>
              <a:cs typeface="Arial" pitchFamily="34" charset="0"/>
            </a:endParaRPr>
          </a:p>
        </p:txBody>
      </p:sp>
      <p:sp>
        <p:nvSpPr>
          <p:cNvPr id="27" name="26 Abrir llave"/>
          <p:cNvSpPr/>
          <p:nvPr/>
        </p:nvSpPr>
        <p:spPr>
          <a:xfrm>
            <a:off x="4644008" y="4437112"/>
            <a:ext cx="144016" cy="20162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8" name="27 Abrir llave"/>
          <p:cNvSpPr/>
          <p:nvPr/>
        </p:nvSpPr>
        <p:spPr>
          <a:xfrm>
            <a:off x="5796139" y="4442735"/>
            <a:ext cx="45719" cy="71445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9" name="28 CuadroTexto"/>
          <p:cNvSpPr txBox="1"/>
          <p:nvPr/>
        </p:nvSpPr>
        <p:spPr>
          <a:xfrm>
            <a:off x="5928052" y="4926360"/>
            <a:ext cx="1236236" cy="230832"/>
          </a:xfrm>
          <a:prstGeom prst="rect">
            <a:avLst/>
          </a:prstGeom>
          <a:solidFill>
            <a:schemeClr val="tx2">
              <a:lumMod val="60000"/>
              <a:lumOff val="40000"/>
            </a:schemeClr>
          </a:solidFill>
        </p:spPr>
        <p:txBody>
          <a:bodyPr wrap="none" rtlCol="0">
            <a:spAutoFit/>
          </a:bodyPr>
          <a:lstStyle/>
          <a:p>
            <a:r>
              <a:rPr lang="es-MX" sz="900" dirty="0" smtClean="0">
                <a:latin typeface="Arial" pitchFamily="34" charset="0"/>
                <a:cs typeface="Arial" pitchFamily="34" charset="0"/>
              </a:rPr>
              <a:t>Toma de Decisiones</a:t>
            </a:r>
            <a:endParaRPr lang="es-MX" sz="900" dirty="0">
              <a:latin typeface="Arial" pitchFamily="34" charset="0"/>
              <a:cs typeface="Arial" pitchFamily="34" charset="0"/>
            </a:endParaRPr>
          </a:p>
        </p:txBody>
      </p:sp>
      <p:sp>
        <p:nvSpPr>
          <p:cNvPr id="30" name="29 CuadroTexto"/>
          <p:cNvSpPr txBox="1"/>
          <p:nvPr/>
        </p:nvSpPr>
        <p:spPr>
          <a:xfrm>
            <a:off x="5926068" y="6084004"/>
            <a:ext cx="1454244" cy="369332"/>
          </a:xfrm>
          <a:prstGeom prst="rect">
            <a:avLst/>
          </a:prstGeom>
          <a:solidFill>
            <a:schemeClr val="tx2">
              <a:lumMod val="60000"/>
              <a:lumOff val="40000"/>
            </a:schemeClr>
          </a:solidFill>
        </p:spPr>
        <p:txBody>
          <a:bodyPr wrap="none" rtlCol="0">
            <a:spAutoFit/>
          </a:bodyPr>
          <a:lstStyle/>
          <a:p>
            <a:r>
              <a:rPr lang="es-MX" sz="900" dirty="0" smtClean="0">
                <a:latin typeface="Arial" pitchFamily="34" charset="0"/>
                <a:cs typeface="Arial" pitchFamily="34" charset="0"/>
              </a:rPr>
              <a:t>Racionalización de la </a:t>
            </a:r>
          </a:p>
          <a:p>
            <a:r>
              <a:rPr lang="es-MX" sz="900" dirty="0" smtClean="0">
                <a:latin typeface="Arial" pitchFamily="34" charset="0"/>
                <a:cs typeface="Arial" pitchFamily="34" charset="0"/>
              </a:rPr>
              <a:t>Asignación Presupuestal</a:t>
            </a:r>
            <a:endParaRPr lang="es-MX" sz="900" dirty="0">
              <a:latin typeface="Arial" pitchFamily="34" charset="0"/>
              <a:cs typeface="Arial" pitchFamily="34" charset="0"/>
            </a:endParaRPr>
          </a:p>
        </p:txBody>
      </p:sp>
      <p:sp>
        <p:nvSpPr>
          <p:cNvPr id="31" name="30 CuadroTexto"/>
          <p:cNvSpPr txBox="1"/>
          <p:nvPr/>
        </p:nvSpPr>
        <p:spPr>
          <a:xfrm>
            <a:off x="5940155" y="4350296"/>
            <a:ext cx="1601721" cy="230832"/>
          </a:xfrm>
          <a:prstGeom prst="rect">
            <a:avLst/>
          </a:prstGeom>
          <a:solidFill>
            <a:schemeClr val="tx2">
              <a:lumMod val="60000"/>
              <a:lumOff val="40000"/>
            </a:schemeClr>
          </a:solidFill>
        </p:spPr>
        <p:txBody>
          <a:bodyPr wrap="none" rtlCol="0">
            <a:spAutoFit/>
          </a:bodyPr>
          <a:lstStyle/>
          <a:p>
            <a:r>
              <a:rPr lang="es-MX" sz="900" dirty="0" smtClean="0">
                <a:latin typeface="Arial" pitchFamily="34" charset="0"/>
                <a:cs typeface="Arial" pitchFamily="34" charset="0"/>
              </a:rPr>
              <a:t>Información de Desempeño</a:t>
            </a:r>
            <a:endParaRPr lang="es-MX" sz="900" dirty="0">
              <a:latin typeface="Arial" pitchFamily="34" charset="0"/>
              <a:cs typeface="Arial" pitchFamily="34" charset="0"/>
            </a:endParaRPr>
          </a:p>
        </p:txBody>
      </p:sp>
      <p:sp>
        <p:nvSpPr>
          <p:cNvPr id="32" name="31 Abrir llave"/>
          <p:cNvSpPr/>
          <p:nvPr/>
        </p:nvSpPr>
        <p:spPr>
          <a:xfrm>
            <a:off x="5822429" y="5941036"/>
            <a:ext cx="45719" cy="6563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33" name="32 CuadroTexto"/>
          <p:cNvSpPr txBox="1"/>
          <p:nvPr/>
        </p:nvSpPr>
        <p:spPr>
          <a:xfrm>
            <a:off x="5954213" y="4638328"/>
            <a:ext cx="922047" cy="230832"/>
          </a:xfrm>
          <a:prstGeom prst="rect">
            <a:avLst/>
          </a:prstGeom>
          <a:solidFill>
            <a:schemeClr val="tx2">
              <a:lumMod val="60000"/>
              <a:lumOff val="40000"/>
            </a:schemeClr>
          </a:solidFill>
        </p:spPr>
        <p:txBody>
          <a:bodyPr wrap="none" rtlCol="0">
            <a:spAutoFit/>
          </a:bodyPr>
          <a:lstStyle/>
          <a:p>
            <a:r>
              <a:rPr lang="es-MX" sz="900" dirty="0" smtClean="0">
                <a:latin typeface="Arial" pitchFamily="34" charset="0"/>
                <a:cs typeface="Arial" pitchFamily="34" charset="0"/>
              </a:rPr>
              <a:t>Metas Futuras</a:t>
            </a:r>
            <a:endParaRPr lang="es-MX" sz="900" dirty="0">
              <a:latin typeface="Arial" pitchFamily="34" charset="0"/>
              <a:cs typeface="Arial" pitchFamily="34" charset="0"/>
            </a:endParaRPr>
          </a:p>
        </p:txBody>
      </p:sp>
      <p:sp>
        <p:nvSpPr>
          <p:cNvPr id="34" name="33 Abrir llave"/>
          <p:cNvSpPr/>
          <p:nvPr/>
        </p:nvSpPr>
        <p:spPr>
          <a:xfrm>
            <a:off x="5796136" y="5214392"/>
            <a:ext cx="56701" cy="5188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35" name="34 CuadroTexto"/>
          <p:cNvSpPr txBox="1"/>
          <p:nvPr/>
        </p:nvSpPr>
        <p:spPr>
          <a:xfrm>
            <a:off x="4788029" y="5358408"/>
            <a:ext cx="947695" cy="230832"/>
          </a:xfrm>
          <a:prstGeom prst="rect">
            <a:avLst/>
          </a:prstGeom>
          <a:solidFill>
            <a:schemeClr val="tx2">
              <a:lumMod val="60000"/>
              <a:lumOff val="40000"/>
            </a:schemeClr>
          </a:solidFill>
        </p:spPr>
        <p:txBody>
          <a:bodyPr wrap="square" rtlCol="0">
            <a:spAutoFit/>
          </a:bodyPr>
          <a:lstStyle/>
          <a:p>
            <a:r>
              <a:rPr lang="es-MX" sz="900" dirty="0" smtClean="0">
                <a:latin typeface="Arial" pitchFamily="34" charset="0"/>
                <a:cs typeface="Arial" pitchFamily="34" charset="0"/>
              </a:rPr>
              <a:t>Informado</a:t>
            </a:r>
            <a:endParaRPr lang="es-MX" sz="900" dirty="0">
              <a:latin typeface="Arial" pitchFamily="34" charset="0"/>
              <a:cs typeface="Arial" pitchFamily="34" charset="0"/>
            </a:endParaRPr>
          </a:p>
        </p:txBody>
      </p:sp>
      <p:sp>
        <p:nvSpPr>
          <p:cNvPr id="36" name="35 CuadroTexto"/>
          <p:cNvSpPr txBox="1"/>
          <p:nvPr/>
        </p:nvSpPr>
        <p:spPr>
          <a:xfrm>
            <a:off x="5898352" y="5502424"/>
            <a:ext cx="1481960" cy="230832"/>
          </a:xfrm>
          <a:prstGeom prst="rect">
            <a:avLst/>
          </a:prstGeom>
          <a:solidFill>
            <a:schemeClr val="tx2">
              <a:lumMod val="60000"/>
              <a:lumOff val="40000"/>
            </a:schemeClr>
          </a:solidFill>
        </p:spPr>
        <p:txBody>
          <a:bodyPr wrap="square" rtlCol="0">
            <a:spAutoFit/>
          </a:bodyPr>
          <a:lstStyle/>
          <a:p>
            <a:r>
              <a:rPr lang="es-MX" sz="900" dirty="0" smtClean="0">
                <a:latin typeface="Arial" pitchFamily="34" charset="0"/>
                <a:cs typeface="Arial" pitchFamily="34" charset="0"/>
              </a:rPr>
              <a:t> Restricciones     Fiscales</a:t>
            </a:r>
            <a:endParaRPr lang="es-MX" sz="900" dirty="0">
              <a:latin typeface="Arial" pitchFamily="34" charset="0"/>
              <a:cs typeface="Arial" pitchFamily="34" charset="0"/>
            </a:endParaRPr>
          </a:p>
        </p:txBody>
      </p:sp>
      <p:sp>
        <p:nvSpPr>
          <p:cNvPr id="2" name="1 Abrir llave"/>
          <p:cNvSpPr/>
          <p:nvPr/>
        </p:nvSpPr>
        <p:spPr>
          <a:xfrm>
            <a:off x="4283971" y="764706"/>
            <a:ext cx="88668" cy="79208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37" name="36 CuadroTexto"/>
          <p:cNvSpPr txBox="1"/>
          <p:nvPr/>
        </p:nvSpPr>
        <p:spPr>
          <a:xfrm>
            <a:off x="4427987" y="1052736"/>
            <a:ext cx="1729961" cy="230832"/>
          </a:xfrm>
          <a:prstGeom prst="rect">
            <a:avLst/>
          </a:prstGeom>
          <a:solidFill>
            <a:schemeClr val="tx2">
              <a:lumMod val="60000"/>
              <a:lumOff val="40000"/>
            </a:schemeClr>
          </a:solidFill>
        </p:spPr>
        <p:txBody>
          <a:bodyPr wrap="none" rtlCol="0">
            <a:spAutoFit/>
          </a:bodyPr>
          <a:lstStyle/>
          <a:p>
            <a:r>
              <a:rPr lang="es-MX" sz="900" dirty="0" smtClean="0">
                <a:latin typeface="Arial" pitchFamily="34" charset="0"/>
                <a:cs typeface="Arial" pitchFamily="34" charset="0"/>
              </a:rPr>
              <a:t>Programas Gubernamentales </a:t>
            </a:r>
            <a:endParaRPr lang="es-MX" sz="900" dirty="0">
              <a:latin typeface="Arial" pitchFamily="34" charset="0"/>
              <a:cs typeface="Arial" pitchFamily="34" charset="0"/>
            </a:endParaRPr>
          </a:p>
        </p:txBody>
      </p:sp>
      <p:sp>
        <p:nvSpPr>
          <p:cNvPr id="3" name="2 Abrir llave"/>
          <p:cNvSpPr/>
          <p:nvPr/>
        </p:nvSpPr>
        <p:spPr>
          <a:xfrm>
            <a:off x="3867790" y="188642"/>
            <a:ext cx="56140" cy="51832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38" name="37 CuadroTexto"/>
          <p:cNvSpPr txBox="1"/>
          <p:nvPr/>
        </p:nvSpPr>
        <p:spPr>
          <a:xfrm>
            <a:off x="3959209" y="332656"/>
            <a:ext cx="1871025" cy="230832"/>
          </a:xfrm>
          <a:prstGeom prst="rect">
            <a:avLst/>
          </a:prstGeom>
          <a:solidFill>
            <a:schemeClr val="tx2">
              <a:lumMod val="60000"/>
              <a:lumOff val="40000"/>
            </a:schemeClr>
          </a:solidFill>
        </p:spPr>
        <p:txBody>
          <a:bodyPr wrap="none" rtlCol="0">
            <a:spAutoFit/>
          </a:bodyPr>
          <a:lstStyle/>
          <a:p>
            <a:r>
              <a:rPr lang="es-MX" sz="900" dirty="0" smtClean="0">
                <a:latin typeface="Arial" pitchFamily="34" charset="0"/>
                <a:cs typeface="Arial" pitchFamily="34" charset="0"/>
              </a:rPr>
              <a:t>Dependencias Gubernamentales</a:t>
            </a:r>
            <a:endParaRPr lang="es-MX" sz="900" dirty="0">
              <a:latin typeface="Arial" pitchFamily="34" charset="0"/>
              <a:cs typeface="Arial" pitchFamily="34" charset="0"/>
            </a:endParaRPr>
          </a:p>
        </p:txBody>
      </p:sp>
      <p:sp>
        <p:nvSpPr>
          <p:cNvPr id="7" name="6 Abrir llave"/>
          <p:cNvSpPr/>
          <p:nvPr/>
        </p:nvSpPr>
        <p:spPr>
          <a:xfrm>
            <a:off x="4920608" y="1632248"/>
            <a:ext cx="155448" cy="5726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39" name="38 CuadroTexto"/>
          <p:cNvSpPr txBox="1"/>
          <p:nvPr/>
        </p:nvSpPr>
        <p:spPr>
          <a:xfrm>
            <a:off x="5092556" y="1700808"/>
            <a:ext cx="1351652" cy="230832"/>
          </a:xfrm>
          <a:prstGeom prst="rect">
            <a:avLst/>
          </a:prstGeom>
          <a:solidFill>
            <a:schemeClr val="tx2">
              <a:lumMod val="60000"/>
              <a:lumOff val="40000"/>
            </a:schemeClr>
          </a:solidFill>
        </p:spPr>
        <p:txBody>
          <a:bodyPr wrap="none" rtlCol="0">
            <a:spAutoFit/>
          </a:bodyPr>
          <a:lstStyle/>
          <a:p>
            <a:r>
              <a:rPr lang="es-MX" sz="900" dirty="0" smtClean="0">
                <a:latin typeface="Arial" pitchFamily="34" charset="0"/>
                <a:cs typeface="Arial" pitchFamily="34" charset="0"/>
              </a:rPr>
              <a:t>Sistemas Informáticos </a:t>
            </a:r>
            <a:endParaRPr lang="es-MX" sz="900" dirty="0">
              <a:latin typeface="Arial" pitchFamily="34" charset="0"/>
              <a:cs typeface="Arial" pitchFamily="34" charset="0"/>
            </a:endParaRPr>
          </a:p>
        </p:txBody>
      </p:sp>
      <p:sp>
        <p:nvSpPr>
          <p:cNvPr id="40" name="39 CuadroTexto"/>
          <p:cNvSpPr txBox="1"/>
          <p:nvPr/>
        </p:nvSpPr>
        <p:spPr>
          <a:xfrm>
            <a:off x="4427984" y="793304"/>
            <a:ext cx="2351926" cy="230832"/>
          </a:xfrm>
          <a:prstGeom prst="rect">
            <a:avLst/>
          </a:prstGeom>
          <a:solidFill>
            <a:schemeClr val="tx2">
              <a:lumMod val="60000"/>
              <a:lumOff val="40000"/>
            </a:schemeClr>
          </a:solidFill>
        </p:spPr>
        <p:txBody>
          <a:bodyPr wrap="none" rtlCol="0">
            <a:spAutoFit/>
          </a:bodyPr>
          <a:lstStyle/>
          <a:p>
            <a:r>
              <a:rPr lang="es-MX" sz="900" dirty="0" smtClean="0">
                <a:latin typeface="Arial" pitchFamily="34" charset="0"/>
                <a:cs typeface="Arial" pitchFamily="34" charset="0"/>
              </a:rPr>
              <a:t>Objetivos y Prioridades Gubernamentales </a:t>
            </a:r>
            <a:endParaRPr lang="es-MX" sz="900" dirty="0">
              <a:latin typeface="Arial" pitchFamily="34" charset="0"/>
              <a:cs typeface="Arial" pitchFamily="34" charset="0"/>
            </a:endParaRPr>
          </a:p>
        </p:txBody>
      </p:sp>
      <p:sp>
        <p:nvSpPr>
          <p:cNvPr id="41" name="40 CuadroTexto"/>
          <p:cNvSpPr txBox="1"/>
          <p:nvPr/>
        </p:nvSpPr>
        <p:spPr>
          <a:xfrm>
            <a:off x="4427984" y="1325960"/>
            <a:ext cx="2634054" cy="230832"/>
          </a:xfrm>
          <a:prstGeom prst="rect">
            <a:avLst/>
          </a:prstGeom>
          <a:solidFill>
            <a:schemeClr val="tx2">
              <a:lumMod val="60000"/>
              <a:lumOff val="40000"/>
            </a:schemeClr>
          </a:solidFill>
        </p:spPr>
        <p:txBody>
          <a:bodyPr wrap="none" rtlCol="0">
            <a:spAutoFit/>
          </a:bodyPr>
          <a:lstStyle/>
          <a:p>
            <a:r>
              <a:rPr lang="es-MX" sz="900" dirty="0" smtClean="0">
                <a:latin typeface="Arial" pitchFamily="34" charset="0"/>
                <a:cs typeface="Arial" pitchFamily="34" charset="0"/>
              </a:rPr>
              <a:t>Reglas, Normativas, Métodos y procedimientos </a:t>
            </a:r>
            <a:endParaRPr lang="es-MX" sz="900" dirty="0">
              <a:latin typeface="Arial" pitchFamily="34" charset="0"/>
              <a:cs typeface="Arial" pitchFamily="34" charset="0"/>
            </a:endParaRPr>
          </a:p>
        </p:txBody>
      </p:sp>
      <p:sp>
        <p:nvSpPr>
          <p:cNvPr id="42" name="41 CuadroTexto"/>
          <p:cNvSpPr txBox="1"/>
          <p:nvPr/>
        </p:nvSpPr>
        <p:spPr>
          <a:xfrm>
            <a:off x="1992752" y="2550096"/>
            <a:ext cx="1499128" cy="230832"/>
          </a:xfrm>
          <a:prstGeom prst="rect">
            <a:avLst/>
          </a:prstGeom>
          <a:solidFill>
            <a:schemeClr val="tx2">
              <a:lumMod val="60000"/>
              <a:lumOff val="40000"/>
            </a:schemeClr>
          </a:solidFill>
        </p:spPr>
        <p:txBody>
          <a:bodyPr wrap="none" rtlCol="0">
            <a:spAutoFit/>
          </a:bodyPr>
          <a:lstStyle/>
          <a:p>
            <a:r>
              <a:rPr lang="es-MX" sz="900" dirty="0" smtClean="0">
                <a:latin typeface="Arial" pitchFamily="34" charset="0"/>
                <a:cs typeface="Arial" pitchFamily="34" charset="0"/>
              </a:rPr>
              <a:t>Programa Presupuestario</a:t>
            </a:r>
          </a:p>
        </p:txBody>
      </p:sp>
      <p:sp>
        <p:nvSpPr>
          <p:cNvPr id="13" name="12 Abrir llave"/>
          <p:cNvSpPr/>
          <p:nvPr/>
        </p:nvSpPr>
        <p:spPr>
          <a:xfrm>
            <a:off x="3417247" y="3457602"/>
            <a:ext cx="168711" cy="6914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3" name="42 Abrir llave"/>
          <p:cNvSpPr/>
          <p:nvPr/>
        </p:nvSpPr>
        <p:spPr>
          <a:xfrm>
            <a:off x="3491881" y="2204866"/>
            <a:ext cx="166083" cy="9361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4" name="43 CuadroTexto"/>
          <p:cNvSpPr txBox="1"/>
          <p:nvPr/>
        </p:nvSpPr>
        <p:spPr>
          <a:xfrm>
            <a:off x="3679353" y="2694112"/>
            <a:ext cx="1390124" cy="230832"/>
          </a:xfrm>
          <a:prstGeom prst="rect">
            <a:avLst/>
          </a:prstGeom>
          <a:solidFill>
            <a:schemeClr val="tx2">
              <a:lumMod val="60000"/>
              <a:lumOff val="40000"/>
            </a:schemeClr>
          </a:solidFill>
        </p:spPr>
        <p:txBody>
          <a:bodyPr wrap="none" rtlCol="0">
            <a:spAutoFit/>
          </a:bodyPr>
          <a:lstStyle/>
          <a:p>
            <a:r>
              <a:rPr lang="es-MX" sz="900" dirty="0" smtClean="0">
                <a:latin typeface="Arial" pitchFamily="34" charset="0"/>
                <a:cs typeface="Arial" pitchFamily="34" charset="0"/>
              </a:rPr>
              <a:t>Actividades Especificas</a:t>
            </a:r>
          </a:p>
        </p:txBody>
      </p:sp>
      <p:sp>
        <p:nvSpPr>
          <p:cNvPr id="45" name="44 CuadroTexto"/>
          <p:cNvSpPr txBox="1"/>
          <p:nvPr/>
        </p:nvSpPr>
        <p:spPr>
          <a:xfrm>
            <a:off x="3679353" y="2425215"/>
            <a:ext cx="1358064" cy="230832"/>
          </a:xfrm>
          <a:prstGeom prst="rect">
            <a:avLst/>
          </a:prstGeom>
          <a:solidFill>
            <a:schemeClr val="tx2">
              <a:lumMod val="60000"/>
              <a:lumOff val="40000"/>
            </a:schemeClr>
          </a:solidFill>
        </p:spPr>
        <p:txBody>
          <a:bodyPr wrap="none" rtlCol="0">
            <a:spAutoFit/>
          </a:bodyPr>
          <a:lstStyle/>
          <a:p>
            <a:r>
              <a:rPr lang="es-MX" sz="900" dirty="0" smtClean="0">
                <a:latin typeface="Arial" pitchFamily="34" charset="0"/>
                <a:cs typeface="Arial" pitchFamily="34" charset="0"/>
              </a:rPr>
              <a:t>Proyectos de Inversión</a:t>
            </a:r>
          </a:p>
        </p:txBody>
      </p:sp>
      <p:sp>
        <p:nvSpPr>
          <p:cNvPr id="46" name="45 CuadroTexto"/>
          <p:cNvSpPr txBox="1"/>
          <p:nvPr/>
        </p:nvSpPr>
        <p:spPr>
          <a:xfrm>
            <a:off x="3679353" y="2174167"/>
            <a:ext cx="1293944" cy="230832"/>
          </a:xfrm>
          <a:prstGeom prst="rect">
            <a:avLst/>
          </a:prstGeom>
          <a:solidFill>
            <a:schemeClr val="tx2">
              <a:lumMod val="60000"/>
              <a:lumOff val="40000"/>
            </a:schemeClr>
          </a:solidFill>
        </p:spPr>
        <p:txBody>
          <a:bodyPr wrap="none" rtlCol="0">
            <a:spAutoFit/>
          </a:bodyPr>
          <a:lstStyle/>
          <a:p>
            <a:r>
              <a:rPr lang="es-MX" sz="900" dirty="0" smtClean="0">
                <a:latin typeface="Arial" pitchFamily="34" charset="0"/>
                <a:cs typeface="Arial" pitchFamily="34" charset="0"/>
              </a:rPr>
              <a:t>Programas Federales</a:t>
            </a:r>
          </a:p>
        </p:txBody>
      </p:sp>
      <p:sp>
        <p:nvSpPr>
          <p:cNvPr id="47" name="46 CuadroTexto"/>
          <p:cNvSpPr txBox="1"/>
          <p:nvPr/>
        </p:nvSpPr>
        <p:spPr>
          <a:xfrm>
            <a:off x="3679355" y="2982144"/>
            <a:ext cx="1364476" cy="230832"/>
          </a:xfrm>
          <a:prstGeom prst="rect">
            <a:avLst/>
          </a:prstGeom>
          <a:solidFill>
            <a:schemeClr val="tx2">
              <a:lumMod val="60000"/>
              <a:lumOff val="40000"/>
            </a:schemeClr>
          </a:solidFill>
        </p:spPr>
        <p:txBody>
          <a:bodyPr wrap="none" rtlCol="0">
            <a:spAutoFit/>
          </a:bodyPr>
          <a:lstStyle/>
          <a:p>
            <a:r>
              <a:rPr lang="es-MX" sz="900" dirty="0" smtClean="0">
                <a:latin typeface="Arial" pitchFamily="34" charset="0"/>
                <a:cs typeface="Arial" pitchFamily="34" charset="0"/>
              </a:rPr>
              <a:t>Gasto No Programable</a:t>
            </a:r>
          </a:p>
        </p:txBody>
      </p:sp>
      <p:sp>
        <p:nvSpPr>
          <p:cNvPr id="48" name="47 Abrir llave"/>
          <p:cNvSpPr/>
          <p:nvPr/>
        </p:nvSpPr>
        <p:spPr>
          <a:xfrm>
            <a:off x="5868146" y="97973"/>
            <a:ext cx="79447" cy="6667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9" name="48 CuadroTexto"/>
          <p:cNvSpPr txBox="1"/>
          <p:nvPr/>
        </p:nvSpPr>
        <p:spPr>
          <a:xfrm>
            <a:off x="6012160" y="188640"/>
            <a:ext cx="1326004" cy="230832"/>
          </a:xfrm>
          <a:prstGeom prst="rect">
            <a:avLst/>
          </a:prstGeom>
          <a:solidFill>
            <a:schemeClr val="tx2">
              <a:lumMod val="60000"/>
              <a:lumOff val="40000"/>
            </a:schemeClr>
          </a:solidFill>
        </p:spPr>
        <p:txBody>
          <a:bodyPr wrap="none" rtlCol="0">
            <a:spAutoFit/>
          </a:bodyPr>
          <a:lstStyle/>
          <a:p>
            <a:r>
              <a:rPr lang="es-MX" sz="900" dirty="0" smtClean="0">
                <a:latin typeface="Arial" pitchFamily="34" charset="0"/>
                <a:cs typeface="Arial" pitchFamily="34" charset="0"/>
              </a:rPr>
              <a:t>Actividad  Institucional</a:t>
            </a:r>
            <a:endParaRPr lang="es-MX" sz="900" dirty="0">
              <a:latin typeface="Arial" pitchFamily="34" charset="0"/>
              <a:cs typeface="Arial" pitchFamily="34" charset="0"/>
            </a:endParaRPr>
          </a:p>
        </p:txBody>
      </p:sp>
      <p:sp>
        <p:nvSpPr>
          <p:cNvPr id="50" name="49 CuadroTexto"/>
          <p:cNvSpPr txBox="1"/>
          <p:nvPr/>
        </p:nvSpPr>
        <p:spPr>
          <a:xfrm>
            <a:off x="6012160" y="461864"/>
            <a:ext cx="2326278" cy="230832"/>
          </a:xfrm>
          <a:prstGeom prst="rect">
            <a:avLst/>
          </a:prstGeom>
          <a:solidFill>
            <a:schemeClr val="tx2">
              <a:lumMod val="60000"/>
              <a:lumOff val="40000"/>
            </a:schemeClr>
          </a:solidFill>
        </p:spPr>
        <p:txBody>
          <a:bodyPr wrap="none" rtlCol="0">
            <a:spAutoFit/>
          </a:bodyPr>
          <a:lstStyle/>
          <a:p>
            <a:r>
              <a:rPr lang="es-MX" sz="900" dirty="0" smtClean="0">
                <a:latin typeface="Arial" pitchFamily="34" charset="0"/>
                <a:cs typeface="Arial" pitchFamily="34" charset="0"/>
              </a:rPr>
              <a:t>Secretaria de Hacienda y  Crédito Publico</a:t>
            </a:r>
            <a:endParaRPr lang="es-MX" sz="900" dirty="0">
              <a:latin typeface="Arial" pitchFamily="34" charset="0"/>
              <a:cs typeface="Arial" pitchFamily="34" charset="0"/>
            </a:endParaRPr>
          </a:p>
        </p:txBody>
      </p:sp>
    </p:spTree>
    <p:extLst>
      <p:ext uri="{BB962C8B-B14F-4D97-AF65-F5344CB8AC3E}">
        <p14:creationId xmlns:p14="http://schemas.microsoft.com/office/powerpoint/2010/main" val="3204431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476673"/>
            <a:ext cx="6696744" cy="3298378"/>
          </a:xfrm>
        </p:spPr>
        <p:txBody>
          <a:bodyPr>
            <a:normAutofit fontScale="90000"/>
          </a:bodyPr>
          <a:lstStyle/>
          <a:p>
            <a:pPr algn="l"/>
            <a:r>
              <a:rPr lang="es-MX" sz="1600" dirty="0" smtClean="0">
                <a:latin typeface="Arial" pitchFamily="34" charset="0"/>
                <a:cs typeface="Arial" pitchFamily="34" charset="0"/>
              </a:rPr>
              <a:t>                                                            </a:t>
            </a:r>
            <a:br>
              <a:rPr lang="es-MX" sz="1600" dirty="0" smtClean="0">
                <a:latin typeface="Arial" pitchFamily="34" charset="0"/>
                <a:cs typeface="Arial" pitchFamily="34" charset="0"/>
              </a:rPr>
            </a:br>
            <a:r>
              <a:rPr lang="es-MX" sz="1600" dirty="0">
                <a:latin typeface="Arial" pitchFamily="34" charset="0"/>
                <a:cs typeface="Arial" pitchFamily="34" charset="0"/>
              </a:rPr>
              <a:t> </a:t>
            </a:r>
            <a:r>
              <a:rPr lang="es-MX" sz="1600" dirty="0" smtClean="0">
                <a:latin typeface="Arial" pitchFamily="34" charset="0"/>
                <a:cs typeface="Arial" pitchFamily="34" charset="0"/>
              </a:rPr>
              <a:t>                                                         </a:t>
            </a:r>
            <a:br>
              <a:rPr lang="es-MX" sz="1600" dirty="0" smtClean="0">
                <a:latin typeface="Arial" pitchFamily="34" charset="0"/>
                <a:cs typeface="Arial" pitchFamily="34" charset="0"/>
              </a:rPr>
            </a:br>
            <a:r>
              <a:rPr lang="es-MX" sz="1600" dirty="0">
                <a:latin typeface="Arial" pitchFamily="34" charset="0"/>
                <a:cs typeface="Arial" pitchFamily="34" charset="0"/>
              </a:rPr>
              <a:t/>
            </a:r>
            <a:br>
              <a:rPr lang="es-MX" sz="1600" dirty="0">
                <a:latin typeface="Arial" pitchFamily="34" charset="0"/>
                <a:cs typeface="Arial" pitchFamily="34" charset="0"/>
              </a:rPr>
            </a:br>
            <a:r>
              <a:rPr lang="es-MX" sz="1600" dirty="0" smtClean="0">
                <a:latin typeface="Arial" pitchFamily="34" charset="0"/>
                <a:cs typeface="Arial" pitchFamily="34" charset="0"/>
              </a:rPr>
              <a:t/>
            </a:r>
            <a:br>
              <a:rPr lang="es-MX" sz="1600" dirty="0" smtClean="0">
                <a:latin typeface="Arial" pitchFamily="34" charset="0"/>
                <a:cs typeface="Arial" pitchFamily="34" charset="0"/>
              </a:rPr>
            </a:br>
            <a:r>
              <a:rPr lang="es-MX" sz="1600" dirty="0">
                <a:latin typeface="Arial" pitchFamily="34" charset="0"/>
                <a:cs typeface="Arial" pitchFamily="34" charset="0"/>
              </a:rPr>
              <a:t/>
            </a:r>
            <a:br>
              <a:rPr lang="es-MX" sz="1600" dirty="0">
                <a:latin typeface="Arial" pitchFamily="34" charset="0"/>
                <a:cs typeface="Arial" pitchFamily="34" charset="0"/>
              </a:rPr>
            </a:br>
            <a:r>
              <a:rPr lang="es-MX" sz="1600" dirty="0" smtClean="0">
                <a:latin typeface="Arial" pitchFamily="34" charset="0"/>
                <a:cs typeface="Arial" pitchFamily="34" charset="0"/>
              </a:rPr>
              <a:t/>
            </a:r>
            <a:br>
              <a:rPr lang="es-MX" sz="1600" dirty="0" smtClean="0">
                <a:latin typeface="Arial" pitchFamily="34" charset="0"/>
                <a:cs typeface="Arial" pitchFamily="34" charset="0"/>
              </a:rPr>
            </a:br>
            <a:r>
              <a:rPr lang="es-MX" sz="1600" dirty="0">
                <a:latin typeface="Arial" pitchFamily="34" charset="0"/>
                <a:cs typeface="Arial" pitchFamily="34" charset="0"/>
              </a:rPr>
              <a:t/>
            </a:r>
            <a:br>
              <a:rPr lang="es-MX" sz="1600" dirty="0">
                <a:latin typeface="Arial" pitchFamily="34" charset="0"/>
                <a:cs typeface="Arial" pitchFamily="34" charset="0"/>
              </a:rPr>
            </a:br>
            <a:r>
              <a:rPr lang="es-MX" sz="1600" dirty="0" smtClean="0">
                <a:latin typeface="Arial" pitchFamily="34" charset="0"/>
                <a:cs typeface="Arial" pitchFamily="34" charset="0"/>
              </a:rPr>
              <a:t/>
            </a:r>
            <a:br>
              <a:rPr lang="es-MX" sz="1600" dirty="0" smtClean="0">
                <a:latin typeface="Arial" pitchFamily="34" charset="0"/>
                <a:cs typeface="Arial" pitchFamily="34" charset="0"/>
              </a:rPr>
            </a:br>
            <a:r>
              <a:rPr lang="es-MX" sz="1600" dirty="0">
                <a:latin typeface="Arial" pitchFamily="34" charset="0"/>
                <a:cs typeface="Arial" pitchFamily="34" charset="0"/>
              </a:rPr>
              <a:t/>
            </a:r>
            <a:br>
              <a:rPr lang="es-MX" sz="1600" dirty="0">
                <a:latin typeface="Arial" pitchFamily="34" charset="0"/>
                <a:cs typeface="Arial" pitchFamily="34" charset="0"/>
              </a:rPr>
            </a:br>
            <a:r>
              <a:rPr lang="es-MX" sz="1600" dirty="0" smtClean="0">
                <a:latin typeface="Arial" pitchFamily="34" charset="0"/>
                <a:cs typeface="Arial" pitchFamily="34" charset="0"/>
              </a:rPr>
              <a:t>                                                         </a:t>
            </a:r>
            <a:r>
              <a:rPr lang="es-MX" sz="1600" b="1" dirty="0" smtClean="0">
                <a:latin typeface="Arial" pitchFamily="34" charset="0"/>
                <a:cs typeface="Arial" pitchFamily="34" charset="0"/>
              </a:rPr>
              <a:t>Bibliografía</a:t>
            </a:r>
            <a:br>
              <a:rPr lang="es-MX" sz="1600" b="1" dirty="0" smtClean="0">
                <a:latin typeface="Arial" pitchFamily="34" charset="0"/>
                <a:cs typeface="Arial" pitchFamily="34" charset="0"/>
              </a:rPr>
            </a:br>
            <a:r>
              <a:rPr lang="es-MX" sz="1600" b="1" dirty="0">
                <a:latin typeface="Arial" pitchFamily="34" charset="0"/>
                <a:cs typeface="Arial" pitchFamily="34" charset="0"/>
              </a:rPr>
              <a:t/>
            </a:r>
            <a:br>
              <a:rPr lang="es-MX" sz="1600" b="1" dirty="0">
                <a:latin typeface="Arial" pitchFamily="34" charset="0"/>
                <a:cs typeface="Arial" pitchFamily="34" charset="0"/>
              </a:rPr>
            </a:br>
            <a:r>
              <a:rPr lang="es-MX" sz="1600" dirty="0" smtClean="0">
                <a:latin typeface="Arial" pitchFamily="34" charset="0"/>
                <a:cs typeface="Arial" pitchFamily="34" charset="0"/>
              </a:rPr>
              <a:t/>
            </a:r>
            <a:br>
              <a:rPr lang="es-MX" sz="1600" dirty="0" smtClean="0">
                <a:latin typeface="Arial" pitchFamily="34" charset="0"/>
                <a:cs typeface="Arial" pitchFamily="34" charset="0"/>
              </a:rPr>
            </a:br>
            <a:r>
              <a:rPr lang="es-MX" sz="1600" dirty="0" smtClean="0">
                <a:latin typeface="Arial" pitchFamily="34" charset="0"/>
                <a:cs typeface="Arial" pitchFamily="34" charset="0"/>
              </a:rPr>
              <a:t/>
            </a:r>
            <a:br>
              <a:rPr lang="es-MX" sz="1600" dirty="0" smtClean="0">
                <a:latin typeface="Arial" pitchFamily="34" charset="0"/>
                <a:cs typeface="Arial" pitchFamily="34" charset="0"/>
              </a:rPr>
            </a:br>
            <a:r>
              <a:rPr lang="es-MX" sz="1300" dirty="0">
                <a:latin typeface="Arial" pitchFamily="34" charset="0"/>
                <a:cs typeface="Arial" pitchFamily="34" charset="0"/>
              </a:rPr>
              <a:t/>
            </a:r>
            <a:br>
              <a:rPr lang="es-MX" sz="1300" dirty="0">
                <a:latin typeface="Arial" pitchFamily="34" charset="0"/>
                <a:cs typeface="Arial" pitchFamily="34" charset="0"/>
              </a:rPr>
            </a:br>
            <a:r>
              <a:rPr lang="es-MX" sz="1300" dirty="0">
                <a:latin typeface="Arial" pitchFamily="34" charset="0"/>
                <a:cs typeface="Arial" pitchFamily="34" charset="0"/>
              </a:rPr>
              <a:t>Aguilar Méndez, Patricia C. y Gabriela Rangel Faz. “Debate en torno al papel del Congreso en la evaluación del desempeño de la Administración Pública Federal” en Rumbo Rural, v. 7, México, 2007</a:t>
            </a:r>
            <a:r>
              <a:rPr lang="es-MX" sz="1300" dirty="0" smtClean="0">
                <a:latin typeface="Arial" pitchFamily="34" charset="0"/>
                <a:cs typeface="Arial" pitchFamily="34" charset="0"/>
              </a:rPr>
              <a:t>.</a:t>
            </a:r>
            <a:br>
              <a:rPr lang="es-MX" sz="1300" dirty="0" smtClean="0">
                <a:latin typeface="Arial" pitchFamily="34" charset="0"/>
                <a:cs typeface="Arial" pitchFamily="34" charset="0"/>
              </a:rPr>
            </a:br>
            <a:r>
              <a:rPr lang="es-MX" sz="1300" dirty="0" smtClean="0">
                <a:latin typeface="Arial" pitchFamily="34" charset="0"/>
                <a:cs typeface="Arial" pitchFamily="34" charset="0"/>
              </a:rPr>
              <a:t> </a:t>
            </a:r>
            <a:br>
              <a:rPr lang="es-MX" sz="1300" dirty="0" smtClean="0">
                <a:latin typeface="Arial" pitchFamily="34" charset="0"/>
                <a:cs typeface="Arial" pitchFamily="34" charset="0"/>
              </a:rPr>
            </a:br>
            <a:r>
              <a:rPr lang="es-MX" sz="1300" dirty="0" smtClean="0">
                <a:latin typeface="Arial" pitchFamily="34" charset="0"/>
                <a:cs typeface="Arial" pitchFamily="34" charset="0"/>
              </a:rPr>
              <a:t>Aguilar </a:t>
            </a:r>
            <a:r>
              <a:rPr lang="es-MX" sz="1300" dirty="0">
                <a:latin typeface="Arial" pitchFamily="34" charset="0"/>
                <a:cs typeface="Arial" pitchFamily="34" charset="0"/>
              </a:rPr>
              <a:t>Villanueva, Luis F. Gobernanza y gestión pública, fce, México, 2006</a:t>
            </a:r>
            <a:r>
              <a:rPr lang="es-MX" sz="1300" dirty="0" smtClean="0">
                <a:latin typeface="Arial" pitchFamily="34" charset="0"/>
                <a:cs typeface="Arial" pitchFamily="34" charset="0"/>
              </a:rPr>
              <a:t>.</a:t>
            </a:r>
            <a:br>
              <a:rPr lang="es-MX" sz="1300" dirty="0" smtClean="0">
                <a:latin typeface="Arial" pitchFamily="34" charset="0"/>
                <a:cs typeface="Arial" pitchFamily="34" charset="0"/>
              </a:rPr>
            </a:br>
            <a:r>
              <a:rPr lang="es-MX" sz="1300" dirty="0">
                <a:latin typeface="Arial" pitchFamily="34" charset="0"/>
                <a:cs typeface="Arial" pitchFamily="34" charset="0"/>
              </a:rPr>
              <a:t/>
            </a:r>
            <a:br>
              <a:rPr lang="es-MX" sz="1300" dirty="0">
                <a:latin typeface="Arial" pitchFamily="34" charset="0"/>
                <a:cs typeface="Arial" pitchFamily="34" charset="0"/>
              </a:rPr>
            </a:br>
            <a:r>
              <a:rPr lang="es-MX" sz="1300" dirty="0" smtClean="0">
                <a:latin typeface="Arial" pitchFamily="34" charset="0"/>
                <a:cs typeface="Arial" pitchFamily="34" charset="0"/>
              </a:rPr>
              <a:t>Gobernar Por Resultados.Implicaciones de la Política de la Evaluación del Desempeño del Gobierno Mexicano. Alejandro González  Arreola. 2008.</a:t>
            </a:r>
            <a:r>
              <a:rPr lang="es-MX" sz="1300" dirty="0">
                <a:latin typeface="Arial" pitchFamily="34" charset="0"/>
                <a:cs typeface="Arial" pitchFamily="34" charset="0"/>
              </a:rPr>
              <a:t/>
            </a:r>
            <a:br>
              <a:rPr lang="es-MX" sz="1300" dirty="0">
                <a:latin typeface="Arial" pitchFamily="34" charset="0"/>
                <a:cs typeface="Arial" pitchFamily="34" charset="0"/>
              </a:rPr>
            </a:br>
            <a:r>
              <a:rPr lang="es-MX" sz="1300" dirty="0" smtClean="0">
                <a:latin typeface="Arial" pitchFamily="34" charset="0"/>
                <a:cs typeface="Arial" pitchFamily="34" charset="0"/>
              </a:rPr>
              <a:t/>
            </a:r>
            <a:br>
              <a:rPr lang="es-MX" sz="1300" dirty="0" smtClean="0">
                <a:latin typeface="Arial" pitchFamily="34" charset="0"/>
                <a:cs typeface="Arial" pitchFamily="34" charset="0"/>
              </a:rPr>
            </a:br>
            <a:r>
              <a:rPr lang="es-MX" dirty="0"/>
              <a:t/>
            </a:r>
            <a:br>
              <a:rPr lang="es-MX" dirty="0"/>
            </a:br>
            <a:endParaRPr lang="es-MX" dirty="0"/>
          </a:p>
        </p:txBody>
      </p:sp>
    </p:spTree>
    <p:extLst>
      <p:ext uri="{BB962C8B-B14F-4D97-AF65-F5344CB8AC3E}">
        <p14:creationId xmlns:p14="http://schemas.microsoft.com/office/powerpoint/2010/main" val="228088220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TotalTime>
  <Words>109</Words>
  <Application>Microsoft Office PowerPoint</Application>
  <PresentationFormat>Presentación en pantalla (4:3)</PresentationFormat>
  <Paragraphs>61</Paragraphs>
  <Slides>3</Slides>
  <Notes>0</Notes>
  <HiddenSlides>0</HiddenSlides>
  <MMClips>0</MMClips>
  <ScaleCrop>false</ScaleCrop>
  <HeadingPairs>
    <vt:vector size="4" baseType="variant">
      <vt:variant>
        <vt:lpstr>Tema</vt:lpstr>
      </vt:variant>
      <vt:variant>
        <vt:i4>1</vt:i4>
      </vt:variant>
      <vt:variant>
        <vt:lpstr>Títulos de diapositiva</vt:lpstr>
      </vt:variant>
      <vt:variant>
        <vt:i4>3</vt:i4>
      </vt:variant>
    </vt:vector>
  </HeadingPairs>
  <TitlesOfParts>
    <vt:vector size="4" baseType="lpstr">
      <vt:lpstr>Tema de Office</vt:lpstr>
      <vt:lpstr>Presentación de PowerPoint</vt:lpstr>
      <vt:lpstr>Presentación de PowerPoint</vt:lpstr>
      <vt:lpstr>                                                                                                                                                                                        Bibliografía     Aguilar Méndez, Patricia C. y Gabriela Rangel Faz. “Debate en torno al papel del Congreso en la evaluación del desempeño de la Administración Pública Federal” en Rumbo Rural, v. 7, México, 2007.   Aguilar Villanueva, Luis F. Gobernanza y gestión pública, fce, México, 2006.  Gobernar Por Resultados.Implicaciones de la Política de la Evaluación del Desempeño del Gobierno Mexicano. Alejandro González  Arreola. 2008.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HOME</dc:creator>
  <cp:lastModifiedBy>HOME</cp:lastModifiedBy>
  <cp:revision>46</cp:revision>
  <dcterms:created xsi:type="dcterms:W3CDTF">2015-03-11T04:48:42Z</dcterms:created>
  <dcterms:modified xsi:type="dcterms:W3CDTF">2015-03-15T06:22:32Z</dcterms:modified>
</cp:coreProperties>
</file>