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64" r:id="rId4"/>
    <p:sldId id="260" r:id="rId5"/>
  </p:sldIdLst>
  <p:sldSz cx="9144000" cy="6858000" type="screen4x3"/>
  <p:notesSz cx="7053263"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8"/>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A4B8520E-BA14-42CF-A8FB-43D652F58FD8}" type="datetimeFigureOut">
              <a:rPr lang="es-MX" smtClean="0"/>
              <a:t>30/03/2015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266862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4B8520E-BA14-42CF-A8FB-43D652F58FD8}" type="datetimeFigureOut">
              <a:rPr lang="es-MX" smtClean="0"/>
              <a:t>30/03/2015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351182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1"/>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41"/>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4B8520E-BA14-42CF-A8FB-43D652F58FD8}" type="datetimeFigureOut">
              <a:rPr lang="es-MX" smtClean="0"/>
              <a:t>30/03/2015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47023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A4B8520E-BA14-42CF-A8FB-43D652F58FD8}" type="datetimeFigureOut">
              <a:rPr lang="es-MX" smtClean="0"/>
              <a:t>30/03/2015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377297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6"/>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4B8520E-BA14-42CF-A8FB-43D652F58FD8}" type="datetimeFigureOut">
              <a:rPr lang="es-MX" smtClean="0"/>
              <a:t>30/03/2015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422693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3"/>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A4B8520E-BA14-42CF-A8FB-43D652F58FD8}" type="datetimeFigureOut">
              <a:rPr lang="es-MX" smtClean="0"/>
              <a:t>30/03/2015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123321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A4B8520E-BA14-42CF-A8FB-43D652F58FD8}" type="datetimeFigureOut">
              <a:rPr lang="es-MX" smtClean="0"/>
              <a:t>30/03/2015</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83312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A4B8520E-BA14-42CF-A8FB-43D652F58FD8}" type="datetimeFigureOut">
              <a:rPr lang="es-MX" smtClean="0"/>
              <a:t>30/03/2015</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2970034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4B8520E-BA14-42CF-A8FB-43D652F58FD8}" type="datetimeFigureOut">
              <a:rPr lang="es-MX" smtClean="0"/>
              <a:t>30/03/2015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448010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4"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3"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4B8520E-BA14-42CF-A8FB-43D652F58FD8}" type="datetimeFigureOut">
              <a:rPr lang="es-MX" smtClean="0"/>
              <a:t>30/03/2015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257964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1"/>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4B8520E-BA14-42CF-A8FB-43D652F58FD8}" type="datetimeFigureOut">
              <a:rPr lang="es-MX" smtClean="0"/>
              <a:t>30/03/2015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5A9CBFEB-52F4-4E31-82E5-24DA01811331}" type="slidenum">
              <a:rPr lang="es-MX" smtClean="0"/>
              <a:t>‹Nº›</a:t>
            </a:fld>
            <a:endParaRPr lang="es-MX"/>
          </a:p>
        </p:txBody>
      </p:sp>
    </p:spTree>
    <p:extLst>
      <p:ext uri="{BB962C8B-B14F-4D97-AF65-F5344CB8AC3E}">
        <p14:creationId xmlns:p14="http://schemas.microsoft.com/office/powerpoint/2010/main" val="425177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3"/>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8520E-BA14-42CF-A8FB-43D652F58FD8}" type="datetimeFigureOut">
              <a:rPr lang="es-MX" smtClean="0"/>
              <a:t>30/03/2015</a:t>
            </a:fld>
            <a:endParaRPr lang="es-MX"/>
          </a:p>
        </p:txBody>
      </p:sp>
      <p:sp>
        <p:nvSpPr>
          <p:cNvPr id="5" name="4 Marcador de pie de página"/>
          <p:cNvSpPr>
            <a:spLocks noGrp="1"/>
          </p:cNvSpPr>
          <p:nvPr>
            <p:ph type="ftr" sz="quarter" idx="3"/>
          </p:nvPr>
        </p:nvSpPr>
        <p:spPr>
          <a:xfrm>
            <a:off x="3124200" y="6356353"/>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CBFEB-52F4-4E31-82E5-24DA01811331}" type="slidenum">
              <a:rPr lang="es-MX" smtClean="0"/>
              <a:t>‹Nº›</a:t>
            </a:fld>
            <a:endParaRPr lang="es-MX"/>
          </a:p>
        </p:txBody>
      </p:sp>
    </p:spTree>
    <p:extLst>
      <p:ext uri="{BB962C8B-B14F-4D97-AF65-F5344CB8AC3E}">
        <p14:creationId xmlns:p14="http://schemas.microsoft.com/office/powerpoint/2010/main" val="1052712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59632" y="260649"/>
            <a:ext cx="7056784" cy="6463308"/>
          </a:xfrm>
          <a:prstGeom prst="rect">
            <a:avLst/>
          </a:prstGeom>
        </p:spPr>
        <p:txBody>
          <a:bodyPr wrap="square">
            <a:spAutoFit/>
          </a:bodyPr>
          <a:lstStyle/>
          <a:p>
            <a:pPr algn="ctr"/>
            <a:r>
              <a:rPr lang="es-MX" b="1" dirty="0"/>
              <a:t>INSTITUTO DE ADMINISTRACIÓN PÚBLICA</a:t>
            </a:r>
            <a:endParaRPr lang="es-MX" dirty="0"/>
          </a:p>
          <a:p>
            <a:pPr algn="ctr"/>
            <a:r>
              <a:rPr lang="es-MX" b="1" dirty="0"/>
              <a:t>DEL ESTADO DE CHIAPAS, A. C</a:t>
            </a:r>
            <a:r>
              <a:rPr lang="es-MX" b="1" dirty="0" smtClean="0"/>
              <a:t>.</a:t>
            </a:r>
            <a:r>
              <a:rPr lang="es-MX" b="1" dirty="0"/>
              <a:t> </a:t>
            </a:r>
            <a:endParaRPr lang="es-MX" dirty="0"/>
          </a:p>
          <a:p>
            <a:pPr algn="ctr"/>
            <a:r>
              <a:rPr lang="es-MX" b="1" dirty="0"/>
              <a:t> </a:t>
            </a:r>
            <a:endParaRPr lang="es-MX" dirty="0"/>
          </a:p>
          <a:p>
            <a:pPr algn="ctr"/>
            <a:r>
              <a:rPr lang="es-MX" dirty="0"/>
              <a:t>Maestría en</a:t>
            </a:r>
          </a:p>
          <a:p>
            <a:pPr algn="ctr"/>
            <a:r>
              <a:rPr lang="es-MX" b="1" dirty="0"/>
              <a:t>Administración y Políticas </a:t>
            </a:r>
            <a:r>
              <a:rPr lang="es-MX" b="1" dirty="0" smtClean="0"/>
              <a:t>Públicas</a:t>
            </a:r>
            <a:r>
              <a:rPr lang="es-MX" b="1" dirty="0"/>
              <a:t> </a:t>
            </a:r>
            <a:endParaRPr lang="es-MX" dirty="0"/>
          </a:p>
          <a:p>
            <a:pPr algn="ctr"/>
            <a:r>
              <a:rPr lang="es-MX" b="1" dirty="0"/>
              <a:t> </a:t>
            </a:r>
            <a:endParaRPr lang="es-MX" dirty="0"/>
          </a:p>
          <a:p>
            <a:pPr algn="ctr"/>
            <a:r>
              <a:rPr lang="es-MX" dirty="0"/>
              <a:t>Módulo:</a:t>
            </a:r>
          </a:p>
          <a:p>
            <a:pPr algn="ctr"/>
            <a:r>
              <a:rPr lang="es-MX" b="1" dirty="0"/>
              <a:t>Gestión </a:t>
            </a:r>
            <a:r>
              <a:rPr lang="es-MX" b="1" dirty="0" smtClean="0"/>
              <a:t> para </a:t>
            </a:r>
            <a:r>
              <a:rPr lang="es-MX" b="1" dirty="0"/>
              <a:t>Resultados</a:t>
            </a:r>
            <a:endParaRPr lang="es-MX" dirty="0"/>
          </a:p>
          <a:p>
            <a:pPr algn="ctr"/>
            <a:r>
              <a:rPr lang="es-MX" b="1" dirty="0"/>
              <a:t> </a:t>
            </a:r>
            <a:endParaRPr lang="es-MX" dirty="0"/>
          </a:p>
          <a:p>
            <a:pPr algn="ctr"/>
            <a:r>
              <a:rPr lang="es-MX" b="1" dirty="0"/>
              <a:t> </a:t>
            </a:r>
            <a:endParaRPr lang="es-MX" dirty="0"/>
          </a:p>
          <a:p>
            <a:pPr algn="ctr"/>
            <a:r>
              <a:rPr lang="es-MX" dirty="0"/>
              <a:t>Docente:</a:t>
            </a:r>
          </a:p>
          <a:p>
            <a:pPr algn="ctr"/>
            <a:r>
              <a:rPr lang="es-MX" b="1" dirty="0"/>
              <a:t>Dra. Magda Elizabeth </a:t>
            </a:r>
            <a:r>
              <a:rPr lang="es-MX" b="1" dirty="0" err="1"/>
              <a:t>Jan</a:t>
            </a:r>
            <a:r>
              <a:rPr lang="es-MX" b="1" dirty="0"/>
              <a:t> Argüello</a:t>
            </a:r>
            <a:endParaRPr lang="es-MX" dirty="0"/>
          </a:p>
          <a:p>
            <a:pPr algn="ctr"/>
            <a:r>
              <a:rPr lang="es-MX" b="1" dirty="0"/>
              <a:t>magijan@hotmail.com</a:t>
            </a:r>
            <a:endParaRPr lang="es-MX" dirty="0"/>
          </a:p>
          <a:p>
            <a:pPr algn="ctr"/>
            <a:r>
              <a:rPr lang="es-MX" b="1" dirty="0"/>
              <a:t> </a:t>
            </a:r>
            <a:endParaRPr lang="es-MX" dirty="0"/>
          </a:p>
          <a:p>
            <a:pPr algn="ctr"/>
            <a:r>
              <a:rPr lang="es-MX" dirty="0"/>
              <a:t>Actividad número </a:t>
            </a:r>
            <a:r>
              <a:rPr lang="es-MX" dirty="0" smtClean="0"/>
              <a:t>5:</a:t>
            </a:r>
            <a:endParaRPr lang="es-MX" dirty="0"/>
          </a:p>
          <a:p>
            <a:pPr algn="ctr"/>
            <a:r>
              <a:rPr lang="es-MX" b="1" dirty="0" smtClean="0"/>
              <a:t>Mapas Conceptuales</a:t>
            </a:r>
            <a:endParaRPr lang="es-MX" dirty="0"/>
          </a:p>
          <a:p>
            <a:pPr algn="ctr"/>
            <a:r>
              <a:rPr lang="es-MX" b="1" dirty="0"/>
              <a:t> </a:t>
            </a:r>
            <a:endParaRPr lang="es-MX" dirty="0"/>
          </a:p>
          <a:p>
            <a:pPr algn="ctr"/>
            <a:r>
              <a:rPr lang="es-MX" b="1" dirty="0"/>
              <a:t>Alumno:</a:t>
            </a:r>
            <a:endParaRPr lang="es-MX" dirty="0"/>
          </a:p>
          <a:p>
            <a:pPr algn="ctr"/>
            <a:r>
              <a:rPr lang="es-MX" dirty="0"/>
              <a:t>Ladislao Guadalupe Ortiz </a:t>
            </a:r>
            <a:r>
              <a:rPr lang="es-MX" dirty="0" smtClean="0"/>
              <a:t>Solís</a:t>
            </a:r>
            <a:r>
              <a:rPr lang="es-MX" b="1" dirty="0"/>
              <a:t> </a:t>
            </a:r>
            <a:endParaRPr lang="es-MX" dirty="0"/>
          </a:p>
          <a:p>
            <a:r>
              <a:rPr lang="es-MX" b="1" dirty="0"/>
              <a:t> </a:t>
            </a:r>
            <a:endParaRPr lang="es-MX" dirty="0"/>
          </a:p>
          <a:p>
            <a:r>
              <a:rPr lang="es-MX" b="1" dirty="0"/>
              <a:t> </a:t>
            </a:r>
            <a:endParaRPr lang="es-MX" dirty="0"/>
          </a:p>
          <a:p>
            <a:r>
              <a:rPr lang="es-MX" b="1" dirty="0"/>
              <a:t> </a:t>
            </a:r>
            <a:endParaRPr lang="es-MX" dirty="0"/>
          </a:p>
          <a:p>
            <a:r>
              <a:rPr lang="es-MX" dirty="0" smtClean="0"/>
              <a:t>                Tapachula </a:t>
            </a:r>
            <a:r>
              <a:rPr lang="es-MX" dirty="0"/>
              <a:t>de Córdova y Ordoñez, Chiapas; </a:t>
            </a:r>
            <a:r>
              <a:rPr lang="es-MX" dirty="0" smtClean="0"/>
              <a:t>31 </a:t>
            </a:r>
            <a:r>
              <a:rPr lang="es-MX" dirty="0"/>
              <a:t>de marzo de 2015.</a:t>
            </a:r>
          </a:p>
        </p:txBody>
      </p:sp>
      <p:pic>
        <p:nvPicPr>
          <p:cNvPr id="1026" name="Imagen 1" descr="IAP-Chiapas"/>
          <p:cNvPicPr>
            <a:picLocks noChangeAspect="1" noChangeArrowheads="1"/>
          </p:cNvPicPr>
          <p:nvPr/>
        </p:nvPicPr>
        <p:blipFill>
          <a:blip r:embed="rId2">
            <a:extLst>
              <a:ext uri="{28A0092B-C50C-407E-A947-70E740481C1C}">
                <a14:useLocalDpi xmlns:a14="http://schemas.microsoft.com/office/drawing/2010/main" val="0"/>
              </a:ext>
            </a:extLst>
          </a:blip>
          <a:srcRect r="68159"/>
          <a:stretch>
            <a:fillRect/>
          </a:stretch>
        </p:blipFill>
        <p:spPr bwMode="auto">
          <a:xfrm>
            <a:off x="755576" y="207880"/>
            <a:ext cx="711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861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173811" y="476672"/>
            <a:ext cx="2036135" cy="276999"/>
          </a:xfrm>
          <a:prstGeom prst="rect">
            <a:avLst/>
          </a:prstGeom>
          <a:solidFill>
            <a:schemeClr val="accent2"/>
          </a:solidFill>
        </p:spPr>
        <p:txBody>
          <a:bodyPr wrap="none" rtlCol="0">
            <a:spAutoFit/>
          </a:bodyPr>
          <a:lstStyle/>
          <a:p>
            <a:pPr algn="ctr"/>
            <a:r>
              <a:rPr lang="es-MX" sz="1200" dirty="0" smtClean="0">
                <a:latin typeface="Arial" pitchFamily="34" charset="0"/>
                <a:cs typeface="Arial" pitchFamily="34" charset="0"/>
              </a:rPr>
              <a:t>Orientación  a  Resultados </a:t>
            </a:r>
            <a:endParaRPr lang="es-MX" sz="1200" dirty="0">
              <a:latin typeface="Arial" pitchFamily="34" charset="0"/>
              <a:cs typeface="Arial" pitchFamily="34" charset="0"/>
            </a:endParaRPr>
          </a:p>
        </p:txBody>
      </p:sp>
      <p:sp>
        <p:nvSpPr>
          <p:cNvPr id="11" name="10 CuadroTexto"/>
          <p:cNvSpPr txBox="1"/>
          <p:nvPr/>
        </p:nvSpPr>
        <p:spPr>
          <a:xfrm>
            <a:off x="395536" y="1484784"/>
            <a:ext cx="1296144" cy="230832"/>
          </a:xfrm>
          <a:prstGeom prst="rect">
            <a:avLst/>
          </a:prstGeom>
          <a:solidFill>
            <a:schemeClr val="accent2"/>
          </a:solidFill>
        </p:spPr>
        <p:txBody>
          <a:bodyPr wrap="square" rtlCol="0">
            <a:spAutoFit/>
          </a:bodyPr>
          <a:lstStyle/>
          <a:p>
            <a:pPr algn="ctr"/>
            <a:r>
              <a:rPr lang="es-MX" sz="900" dirty="0" smtClean="0">
                <a:latin typeface="Arial" pitchFamily="34" charset="0"/>
                <a:cs typeface="Arial" pitchFamily="34" charset="0"/>
              </a:rPr>
              <a:t>Gestión publica</a:t>
            </a:r>
            <a:endParaRPr lang="es-MX" sz="900" dirty="0">
              <a:latin typeface="Arial" pitchFamily="34" charset="0"/>
              <a:cs typeface="Arial" pitchFamily="34" charset="0"/>
            </a:endParaRPr>
          </a:p>
        </p:txBody>
      </p:sp>
      <p:sp>
        <p:nvSpPr>
          <p:cNvPr id="12" name="11 CuadroTexto"/>
          <p:cNvSpPr txBox="1"/>
          <p:nvPr/>
        </p:nvSpPr>
        <p:spPr>
          <a:xfrm>
            <a:off x="2267744" y="1469976"/>
            <a:ext cx="1499128"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Programa Presupuestario</a:t>
            </a:r>
          </a:p>
        </p:txBody>
      </p:sp>
      <p:sp>
        <p:nvSpPr>
          <p:cNvPr id="13" name="12 CuadroTexto"/>
          <p:cNvSpPr txBox="1"/>
          <p:nvPr/>
        </p:nvSpPr>
        <p:spPr>
          <a:xfrm>
            <a:off x="4733992" y="1412776"/>
            <a:ext cx="1422184" cy="3693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Reformas Normativas y </a:t>
            </a:r>
          </a:p>
          <a:p>
            <a:r>
              <a:rPr lang="es-MX" sz="900" dirty="0" smtClean="0">
                <a:latin typeface="Arial" pitchFamily="34" charset="0"/>
                <a:cs typeface="Arial" pitchFamily="34" charset="0"/>
              </a:rPr>
              <a:t>Organizacionales</a:t>
            </a:r>
            <a:endParaRPr lang="es-MX" sz="900" dirty="0">
              <a:latin typeface="Arial" pitchFamily="34" charset="0"/>
              <a:cs typeface="Arial" pitchFamily="34" charset="0"/>
            </a:endParaRPr>
          </a:p>
        </p:txBody>
      </p:sp>
      <p:sp>
        <p:nvSpPr>
          <p:cNvPr id="14" name="13 CuadroTexto"/>
          <p:cNvSpPr txBox="1"/>
          <p:nvPr/>
        </p:nvSpPr>
        <p:spPr>
          <a:xfrm>
            <a:off x="7125064" y="1484784"/>
            <a:ext cx="1191352"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Calidad y Eficiencia</a:t>
            </a:r>
            <a:endParaRPr lang="es-MX" sz="900" dirty="0">
              <a:latin typeface="Arial" pitchFamily="34" charset="0"/>
              <a:cs typeface="Arial" pitchFamily="34" charset="0"/>
            </a:endParaRPr>
          </a:p>
        </p:txBody>
      </p:sp>
      <p:cxnSp>
        <p:nvCxnSpPr>
          <p:cNvPr id="16" name="15 Conector recto"/>
          <p:cNvCxnSpPr/>
          <p:nvPr/>
        </p:nvCxnSpPr>
        <p:spPr>
          <a:xfrm>
            <a:off x="4191878" y="764704"/>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19 Conector recto"/>
          <p:cNvCxnSpPr/>
          <p:nvPr/>
        </p:nvCxnSpPr>
        <p:spPr>
          <a:xfrm>
            <a:off x="1043608" y="1124744"/>
            <a:ext cx="66771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23 Conector recto"/>
          <p:cNvCxnSpPr/>
          <p:nvPr/>
        </p:nvCxnSpPr>
        <p:spPr>
          <a:xfrm>
            <a:off x="1043608" y="1124744"/>
            <a:ext cx="0" cy="345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26 Conector recto"/>
          <p:cNvCxnSpPr>
            <a:endCxn id="14" idx="0"/>
          </p:cNvCxnSpPr>
          <p:nvPr/>
        </p:nvCxnSpPr>
        <p:spPr>
          <a:xfrm>
            <a:off x="7720740" y="1124744"/>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29 Conector recto"/>
          <p:cNvCxnSpPr/>
          <p:nvPr/>
        </p:nvCxnSpPr>
        <p:spPr>
          <a:xfrm>
            <a:off x="2915816" y="1124744"/>
            <a:ext cx="0" cy="345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33 Conector recto"/>
          <p:cNvCxnSpPr>
            <a:endCxn id="13" idx="0"/>
          </p:cNvCxnSpPr>
          <p:nvPr/>
        </p:nvCxnSpPr>
        <p:spPr>
          <a:xfrm>
            <a:off x="5445084" y="1124744"/>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718845" y="2054357"/>
            <a:ext cx="684803"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Reformas</a:t>
            </a:r>
            <a:endParaRPr lang="es-MX" sz="900" dirty="0">
              <a:latin typeface="Arial" pitchFamily="34" charset="0"/>
              <a:cs typeface="Arial" pitchFamily="34" charset="0"/>
            </a:endParaRPr>
          </a:p>
        </p:txBody>
      </p:sp>
      <p:sp>
        <p:nvSpPr>
          <p:cNvPr id="17" name="16 CuadroTexto"/>
          <p:cNvSpPr txBox="1"/>
          <p:nvPr/>
        </p:nvSpPr>
        <p:spPr>
          <a:xfrm>
            <a:off x="180695" y="2636912"/>
            <a:ext cx="1871025"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Dependencias Gubernamentales</a:t>
            </a:r>
            <a:endParaRPr lang="es-MX" sz="900" dirty="0">
              <a:latin typeface="Arial" pitchFamily="34" charset="0"/>
              <a:cs typeface="Arial" pitchFamily="34" charset="0"/>
            </a:endParaRPr>
          </a:p>
        </p:txBody>
      </p:sp>
      <p:cxnSp>
        <p:nvCxnSpPr>
          <p:cNvPr id="18" name="17 Conector recto"/>
          <p:cNvCxnSpPr/>
          <p:nvPr/>
        </p:nvCxnSpPr>
        <p:spPr>
          <a:xfrm>
            <a:off x="1043608" y="1715616"/>
            <a:ext cx="0" cy="345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1043608" y="2291680"/>
            <a:ext cx="0" cy="345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107503" y="3486200"/>
            <a:ext cx="792089" cy="369332"/>
          </a:xfrm>
          <a:prstGeom prst="rect">
            <a:avLst/>
          </a:prstGeom>
          <a:solidFill>
            <a:schemeClr val="accent2"/>
          </a:solidFill>
        </p:spPr>
        <p:txBody>
          <a:bodyPr wrap="square" rtlCol="0">
            <a:spAutoFit/>
          </a:bodyPr>
          <a:lstStyle/>
          <a:p>
            <a:r>
              <a:rPr lang="es-MX" sz="900" dirty="0" smtClean="0">
                <a:latin typeface="Arial" pitchFamily="34" charset="0"/>
                <a:cs typeface="Arial" pitchFamily="34" charset="0"/>
              </a:rPr>
              <a:t>Actividad  Institucional</a:t>
            </a:r>
            <a:endParaRPr lang="es-MX" sz="900" dirty="0">
              <a:latin typeface="Arial" pitchFamily="34" charset="0"/>
              <a:cs typeface="Arial" pitchFamily="34" charset="0"/>
            </a:endParaRPr>
          </a:p>
        </p:txBody>
      </p:sp>
      <p:sp>
        <p:nvSpPr>
          <p:cNvPr id="22" name="21 CuadroTexto"/>
          <p:cNvSpPr txBox="1"/>
          <p:nvPr/>
        </p:nvSpPr>
        <p:spPr>
          <a:xfrm>
            <a:off x="1115616" y="3486200"/>
            <a:ext cx="1389856" cy="369332"/>
          </a:xfrm>
          <a:prstGeom prst="rect">
            <a:avLst/>
          </a:prstGeom>
          <a:solidFill>
            <a:schemeClr val="accent2"/>
          </a:solidFill>
        </p:spPr>
        <p:txBody>
          <a:bodyPr wrap="square" rtlCol="0">
            <a:spAutoFit/>
          </a:bodyPr>
          <a:lstStyle/>
          <a:p>
            <a:r>
              <a:rPr lang="es-MX" sz="900" dirty="0" smtClean="0">
                <a:latin typeface="Arial" pitchFamily="34" charset="0"/>
                <a:cs typeface="Arial" pitchFamily="34" charset="0"/>
              </a:rPr>
              <a:t>Secretaria de Hacienda     y  Crédito Público</a:t>
            </a:r>
            <a:endParaRPr lang="es-MX" sz="900" dirty="0">
              <a:latin typeface="Arial" pitchFamily="34" charset="0"/>
              <a:cs typeface="Arial" pitchFamily="34" charset="0"/>
            </a:endParaRPr>
          </a:p>
        </p:txBody>
      </p:sp>
      <p:cxnSp>
        <p:nvCxnSpPr>
          <p:cNvPr id="23" name="22 Conector recto"/>
          <p:cNvCxnSpPr/>
          <p:nvPr/>
        </p:nvCxnSpPr>
        <p:spPr>
          <a:xfrm>
            <a:off x="1043608" y="2867744"/>
            <a:ext cx="0" cy="3452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4 Conector recto"/>
          <p:cNvCxnSpPr/>
          <p:nvPr/>
        </p:nvCxnSpPr>
        <p:spPr>
          <a:xfrm>
            <a:off x="395536" y="3212976"/>
            <a:ext cx="136815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a:off x="395536" y="3212976"/>
            <a:ext cx="0" cy="27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1763688" y="3212976"/>
            <a:ext cx="0" cy="27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1477856" y="4869160"/>
            <a:ext cx="1293944"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Programas Federales</a:t>
            </a:r>
          </a:p>
        </p:txBody>
      </p:sp>
      <p:sp>
        <p:nvSpPr>
          <p:cNvPr id="36" name="35 CuadroTexto"/>
          <p:cNvSpPr txBox="1"/>
          <p:nvPr/>
        </p:nvSpPr>
        <p:spPr>
          <a:xfrm>
            <a:off x="3213936" y="4869160"/>
            <a:ext cx="1358064"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Proyectos de Inversión</a:t>
            </a:r>
          </a:p>
        </p:txBody>
      </p:sp>
      <p:sp>
        <p:nvSpPr>
          <p:cNvPr id="37" name="36 CuadroTexto"/>
          <p:cNvSpPr txBox="1"/>
          <p:nvPr/>
        </p:nvSpPr>
        <p:spPr>
          <a:xfrm>
            <a:off x="1381676" y="5214392"/>
            <a:ext cx="1390124"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Actividades Especificas</a:t>
            </a:r>
          </a:p>
        </p:txBody>
      </p:sp>
      <p:sp>
        <p:nvSpPr>
          <p:cNvPr id="38" name="37 CuadroTexto"/>
          <p:cNvSpPr txBox="1"/>
          <p:nvPr/>
        </p:nvSpPr>
        <p:spPr>
          <a:xfrm>
            <a:off x="3207524" y="5229200"/>
            <a:ext cx="1364476"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Gasto No Programable</a:t>
            </a:r>
          </a:p>
        </p:txBody>
      </p:sp>
      <p:cxnSp>
        <p:nvCxnSpPr>
          <p:cNvPr id="39" name="38 Conector recto"/>
          <p:cNvCxnSpPr/>
          <p:nvPr/>
        </p:nvCxnSpPr>
        <p:spPr>
          <a:xfrm>
            <a:off x="2937520" y="1700808"/>
            <a:ext cx="39894" cy="3643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43 Conector recto"/>
          <p:cNvCxnSpPr>
            <a:endCxn id="36" idx="1"/>
          </p:cNvCxnSpPr>
          <p:nvPr/>
        </p:nvCxnSpPr>
        <p:spPr>
          <a:xfrm>
            <a:off x="2977414" y="4984576"/>
            <a:ext cx="23652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2755643" y="5340289"/>
            <a:ext cx="4421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48 Conector recto"/>
          <p:cNvCxnSpPr>
            <a:stCxn id="35" idx="3"/>
          </p:cNvCxnSpPr>
          <p:nvPr/>
        </p:nvCxnSpPr>
        <p:spPr>
          <a:xfrm>
            <a:off x="2771800" y="4984576"/>
            <a:ext cx="2056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62 CuadroTexto"/>
          <p:cNvSpPr txBox="1"/>
          <p:nvPr/>
        </p:nvSpPr>
        <p:spPr>
          <a:xfrm>
            <a:off x="4754704" y="2060848"/>
            <a:ext cx="1415772"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Proceso Presupuestario</a:t>
            </a:r>
          </a:p>
        </p:txBody>
      </p:sp>
      <p:cxnSp>
        <p:nvCxnSpPr>
          <p:cNvPr id="64" name="63 Conector recto"/>
          <p:cNvCxnSpPr/>
          <p:nvPr/>
        </p:nvCxnSpPr>
        <p:spPr>
          <a:xfrm>
            <a:off x="5436096" y="1772816"/>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64 CuadroTexto"/>
          <p:cNvSpPr txBox="1"/>
          <p:nvPr/>
        </p:nvSpPr>
        <p:spPr>
          <a:xfrm>
            <a:off x="4932040" y="2708920"/>
            <a:ext cx="761747"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Resultados</a:t>
            </a:r>
          </a:p>
        </p:txBody>
      </p:sp>
      <p:sp>
        <p:nvSpPr>
          <p:cNvPr id="66" name="65 CuadroTexto"/>
          <p:cNvSpPr txBox="1"/>
          <p:nvPr/>
        </p:nvSpPr>
        <p:spPr>
          <a:xfrm>
            <a:off x="3923928" y="2708920"/>
            <a:ext cx="914147" cy="230832"/>
          </a:xfrm>
          <a:prstGeom prst="rect">
            <a:avLst/>
          </a:prstGeom>
          <a:solidFill>
            <a:schemeClr val="accent2"/>
          </a:solidFill>
        </p:spPr>
        <p:txBody>
          <a:bodyPr wrap="square" rtlCol="0">
            <a:spAutoFit/>
          </a:bodyPr>
          <a:lstStyle/>
          <a:p>
            <a:r>
              <a:rPr lang="es-MX" sz="900" dirty="0" smtClean="0">
                <a:latin typeface="Arial" pitchFamily="34" charset="0"/>
                <a:cs typeface="Arial" pitchFamily="34" charset="0"/>
              </a:rPr>
              <a:t>Gasto Público</a:t>
            </a:r>
          </a:p>
        </p:txBody>
      </p:sp>
      <p:sp>
        <p:nvSpPr>
          <p:cNvPr id="67" name="66 CuadroTexto"/>
          <p:cNvSpPr txBox="1"/>
          <p:nvPr/>
        </p:nvSpPr>
        <p:spPr>
          <a:xfrm>
            <a:off x="5805587" y="2699628"/>
            <a:ext cx="1286693" cy="369332"/>
          </a:xfrm>
          <a:prstGeom prst="rect">
            <a:avLst/>
          </a:prstGeom>
          <a:solidFill>
            <a:schemeClr val="accent2"/>
          </a:solidFill>
        </p:spPr>
        <p:txBody>
          <a:bodyPr wrap="square" rtlCol="0">
            <a:spAutoFit/>
          </a:bodyPr>
          <a:lstStyle/>
          <a:p>
            <a:r>
              <a:rPr lang="es-MX" sz="900" dirty="0" smtClean="0">
                <a:latin typeface="Arial" pitchFamily="34" charset="0"/>
                <a:cs typeface="Arial" pitchFamily="34" charset="0"/>
              </a:rPr>
              <a:t>Políticas Programas y Organizaciones</a:t>
            </a:r>
          </a:p>
        </p:txBody>
      </p:sp>
      <p:cxnSp>
        <p:nvCxnSpPr>
          <p:cNvPr id="69" name="68 Conector recto"/>
          <p:cNvCxnSpPr/>
          <p:nvPr/>
        </p:nvCxnSpPr>
        <p:spPr>
          <a:xfrm>
            <a:off x="4283968" y="2492896"/>
            <a:ext cx="2164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69 Conector recto"/>
          <p:cNvCxnSpPr/>
          <p:nvPr/>
        </p:nvCxnSpPr>
        <p:spPr>
          <a:xfrm>
            <a:off x="5436096" y="2276872"/>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71 Conector recto"/>
          <p:cNvCxnSpPr/>
          <p:nvPr/>
        </p:nvCxnSpPr>
        <p:spPr>
          <a:xfrm>
            <a:off x="4283968" y="249289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72 Conector recto"/>
          <p:cNvCxnSpPr/>
          <p:nvPr/>
        </p:nvCxnSpPr>
        <p:spPr>
          <a:xfrm>
            <a:off x="5436096" y="249289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6444208" y="249289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74 CuadroTexto"/>
          <p:cNvSpPr txBox="1"/>
          <p:nvPr/>
        </p:nvSpPr>
        <p:spPr>
          <a:xfrm>
            <a:off x="7158600" y="3356992"/>
            <a:ext cx="1229824"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Formatos Genéricos</a:t>
            </a:r>
            <a:endParaRPr lang="es-MX" sz="900" dirty="0">
              <a:latin typeface="Arial" pitchFamily="34" charset="0"/>
              <a:cs typeface="Arial" pitchFamily="34" charset="0"/>
            </a:endParaRPr>
          </a:p>
        </p:txBody>
      </p:sp>
      <p:cxnSp>
        <p:nvCxnSpPr>
          <p:cNvPr id="76" name="75 Conector recto"/>
          <p:cNvCxnSpPr>
            <a:endCxn id="75" idx="0"/>
          </p:cNvCxnSpPr>
          <p:nvPr/>
        </p:nvCxnSpPr>
        <p:spPr>
          <a:xfrm>
            <a:off x="7740352" y="1700808"/>
            <a:ext cx="33160" cy="16561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78 CuadroTexto"/>
          <p:cNvSpPr txBox="1"/>
          <p:nvPr/>
        </p:nvSpPr>
        <p:spPr>
          <a:xfrm>
            <a:off x="4427984" y="4077072"/>
            <a:ext cx="947695"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Presentacional</a:t>
            </a:r>
            <a:endParaRPr lang="es-MX" sz="900" dirty="0">
              <a:latin typeface="Arial" pitchFamily="34" charset="0"/>
              <a:cs typeface="Arial" pitchFamily="34" charset="0"/>
            </a:endParaRPr>
          </a:p>
        </p:txBody>
      </p:sp>
      <p:sp>
        <p:nvSpPr>
          <p:cNvPr id="80" name="79 CuadroTexto"/>
          <p:cNvSpPr txBox="1"/>
          <p:nvPr/>
        </p:nvSpPr>
        <p:spPr>
          <a:xfrm>
            <a:off x="5868144" y="4077072"/>
            <a:ext cx="947695" cy="230832"/>
          </a:xfrm>
          <a:prstGeom prst="rect">
            <a:avLst/>
          </a:prstGeom>
          <a:solidFill>
            <a:schemeClr val="accent2"/>
          </a:solidFill>
        </p:spPr>
        <p:txBody>
          <a:bodyPr wrap="square" rtlCol="0">
            <a:spAutoFit/>
          </a:bodyPr>
          <a:lstStyle/>
          <a:p>
            <a:pPr algn="ctr"/>
            <a:r>
              <a:rPr lang="es-MX" sz="900" dirty="0" smtClean="0">
                <a:latin typeface="Arial" pitchFamily="34" charset="0"/>
                <a:cs typeface="Arial" pitchFamily="34" charset="0"/>
              </a:rPr>
              <a:t>Informado</a:t>
            </a:r>
            <a:endParaRPr lang="es-MX" sz="900" dirty="0">
              <a:latin typeface="Arial" pitchFamily="34" charset="0"/>
              <a:cs typeface="Arial" pitchFamily="34" charset="0"/>
            </a:endParaRPr>
          </a:p>
        </p:txBody>
      </p:sp>
      <p:sp>
        <p:nvSpPr>
          <p:cNvPr id="81" name="80 CuadroTexto"/>
          <p:cNvSpPr txBox="1"/>
          <p:nvPr/>
        </p:nvSpPr>
        <p:spPr>
          <a:xfrm>
            <a:off x="7308304" y="4077072"/>
            <a:ext cx="1005403"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Formula Directa</a:t>
            </a:r>
            <a:endParaRPr lang="es-MX" sz="900" dirty="0">
              <a:latin typeface="Arial" pitchFamily="34" charset="0"/>
              <a:cs typeface="Arial" pitchFamily="34" charset="0"/>
            </a:endParaRPr>
          </a:p>
        </p:txBody>
      </p:sp>
      <p:sp>
        <p:nvSpPr>
          <p:cNvPr id="82" name="81 CuadroTexto"/>
          <p:cNvSpPr txBox="1"/>
          <p:nvPr/>
        </p:nvSpPr>
        <p:spPr>
          <a:xfrm>
            <a:off x="2771800" y="5718448"/>
            <a:ext cx="1601721"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Información de Desempeño</a:t>
            </a:r>
            <a:endParaRPr lang="es-MX" sz="900" dirty="0">
              <a:latin typeface="Arial" pitchFamily="34" charset="0"/>
              <a:cs typeface="Arial" pitchFamily="34" charset="0"/>
            </a:endParaRPr>
          </a:p>
        </p:txBody>
      </p:sp>
      <p:sp>
        <p:nvSpPr>
          <p:cNvPr id="83" name="82 CuadroTexto"/>
          <p:cNvSpPr txBox="1"/>
          <p:nvPr/>
        </p:nvSpPr>
        <p:spPr>
          <a:xfrm>
            <a:off x="4572000" y="5733256"/>
            <a:ext cx="922047"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Metas Futuras</a:t>
            </a:r>
            <a:endParaRPr lang="es-MX" sz="900" dirty="0">
              <a:latin typeface="Arial" pitchFamily="34" charset="0"/>
              <a:cs typeface="Arial" pitchFamily="34" charset="0"/>
            </a:endParaRPr>
          </a:p>
        </p:txBody>
      </p:sp>
      <p:sp>
        <p:nvSpPr>
          <p:cNvPr id="84" name="83 CuadroTexto"/>
          <p:cNvSpPr txBox="1"/>
          <p:nvPr/>
        </p:nvSpPr>
        <p:spPr>
          <a:xfrm>
            <a:off x="5652120" y="5718448"/>
            <a:ext cx="1236236"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Toma de Decisiones</a:t>
            </a:r>
            <a:endParaRPr lang="es-MX" sz="900" dirty="0">
              <a:latin typeface="Arial" pitchFamily="34" charset="0"/>
              <a:cs typeface="Arial" pitchFamily="34" charset="0"/>
            </a:endParaRPr>
          </a:p>
        </p:txBody>
      </p:sp>
      <p:cxnSp>
        <p:nvCxnSpPr>
          <p:cNvPr id="90" name="89 Conector recto"/>
          <p:cNvCxnSpPr/>
          <p:nvPr/>
        </p:nvCxnSpPr>
        <p:spPr>
          <a:xfrm>
            <a:off x="4733992" y="3789040"/>
            <a:ext cx="30770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105 Conector recto"/>
          <p:cNvCxnSpPr/>
          <p:nvPr/>
        </p:nvCxnSpPr>
        <p:spPr>
          <a:xfrm>
            <a:off x="4733992" y="3803848"/>
            <a:ext cx="0" cy="27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108 Conector recto"/>
          <p:cNvCxnSpPr/>
          <p:nvPr/>
        </p:nvCxnSpPr>
        <p:spPr>
          <a:xfrm>
            <a:off x="7812360" y="3789040"/>
            <a:ext cx="0" cy="27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109 Conector recto"/>
          <p:cNvCxnSpPr/>
          <p:nvPr/>
        </p:nvCxnSpPr>
        <p:spPr>
          <a:xfrm>
            <a:off x="6300192" y="3803848"/>
            <a:ext cx="0" cy="27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111 Conector recto"/>
          <p:cNvCxnSpPr/>
          <p:nvPr/>
        </p:nvCxnSpPr>
        <p:spPr>
          <a:xfrm>
            <a:off x="4742191" y="4276937"/>
            <a:ext cx="25025" cy="14563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116 Conector recto"/>
          <p:cNvCxnSpPr/>
          <p:nvPr/>
        </p:nvCxnSpPr>
        <p:spPr>
          <a:xfrm>
            <a:off x="3518736" y="5517232"/>
            <a:ext cx="2709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120 Conector recto"/>
          <p:cNvCxnSpPr/>
          <p:nvPr/>
        </p:nvCxnSpPr>
        <p:spPr>
          <a:xfrm>
            <a:off x="3518736" y="5517232"/>
            <a:ext cx="0" cy="201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126 Conector recto"/>
          <p:cNvCxnSpPr/>
          <p:nvPr/>
        </p:nvCxnSpPr>
        <p:spPr>
          <a:xfrm>
            <a:off x="6228184" y="5517232"/>
            <a:ext cx="0" cy="201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128 CuadroTexto"/>
          <p:cNvSpPr txBox="1"/>
          <p:nvPr/>
        </p:nvSpPr>
        <p:spPr>
          <a:xfrm>
            <a:off x="4932040" y="4725144"/>
            <a:ext cx="1337944" cy="230832"/>
          </a:xfrm>
          <a:prstGeom prst="rect">
            <a:avLst/>
          </a:prstGeom>
          <a:solidFill>
            <a:schemeClr val="accent2"/>
          </a:solidFill>
        </p:spPr>
        <p:txBody>
          <a:bodyPr wrap="square" rtlCol="0">
            <a:spAutoFit/>
          </a:bodyPr>
          <a:lstStyle/>
          <a:p>
            <a:r>
              <a:rPr lang="es-MX" sz="900" dirty="0" smtClean="0">
                <a:latin typeface="Arial" pitchFamily="34" charset="0"/>
                <a:cs typeface="Arial" pitchFamily="34" charset="0"/>
              </a:rPr>
              <a:t>Prioridades Políticas </a:t>
            </a:r>
            <a:endParaRPr lang="es-MX" sz="900" dirty="0">
              <a:latin typeface="Arial" pitchFamily="34" charset="0"/>
              <a:cs typeface="Arial" pitchFamily="34" charset="0"/>
            </a:endParaRPr>
          </a:p>
        </p:txBody>
      </p:sp>
      <p:sp>
        <p:nvSpPr>
          <p:cNvPr id="130" name="129 CuadroTexto"/>
          <p:cNvSpPr txBox="1"/>
          <p:nvPr/>
        </p:nvSpPr>
        <p:spPr>
          <a:xfrm>
            <a:off x="6372200" y="4725144"/>
            <a:ext cx="936104" cy="369332"/>
          </a:xfrm>
          <a:prstGeom prst="rect">
            <a:avLst/>
          </a:prstGeom>
          <a:solidFill>
            <a:schemeClr val="accent2"/>
          </a:solidFill>
        </p:spPr>
        <p:txBody>
          <a:bodyPr wrap="square" rtlCol="0">
            <a:spAutoFit/>
          </a:bodyPr>
          <a:lstStyle/>
          <a:p>
            <a:pPr algn="ctr"/>
            <a:r>
              <a:rPr lang="es-MX" sz="900" dirty="0" smtClean="0">
                <a:latin typeface="Arial" pitchFamily="34" charset="0"/>
                <a:cs typeface="Arial" pitchFamily="34" charset="0"/>
              </a:rPr>
              <a:t> Restricciones          Fiscales</a:t>
            </a:r>
            <a:endParaRPr lang="es-MX" sz="900" dirty="0">
              <a:latin typeface="Arial" pitchFamily="34" charset="0"/>
              <a:cs typeface="Arial" pitchFamily="34" charset="0"/>
            </a:endParaRPr>
          </a:p>
        </p:txBody>
      </p:sp>
      <p:cxnSp>
        <p:nvCxnSpPr>
          <p:cNvPr id="132" name="131 Conector recto"/>
          <p:cNvCxnSpPr/>
          <p:nvPr/>
        </p:nvCxnSpPr>
        <p:spPr>
          <a:xfrm>
            <a:off x="6300192" y="4307904"/>
            <a:ext cx="0" cy="27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135 Conector recto"/>
          <p:cNvCxnSpPr/>
          <p:nvPr/>
        </p:nvCxnSpPr>
        <p:spPr>
          <a:xfrm>
            <a:off x="5491444" y="4581128"/>
            <a:ext cx="13969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143 Conector recto"/>
          <p:cNvCxnSpPr/>
          <p:nvPr/>
        </p:nvCxnSpPr>
        <p:spPr>
          <a:xfrm>
            <a:off x="6876256" y="4581128"/>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148 Conector recto"/>
          <p:cNvCxnSpPr/>
          <p:nvPr/>
        </p:nvCxnSpPr>
        <p:spPr>
          <a:xfrm>
            <a:off x="5473797" y="4581128"/>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149 CuadroTexto"/>
          <p:cNvSpPr txBox="1"/>
          <p:nvPr/>
        </p:nvSpPr>
        <p:spPr>
          <a:xfrm>
            <a:off x="7150204" y="5229200"/>
            <a:ext cx="1454244" cy="3693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Racionalización de la </a:t>
            </a:r>
          </a:p>
          <a:p>
            <a:r>
              <a:rPr lang="es-MX" sz="900" dirty="0" smtClean="0">
                <a:latin typeface="Arial" pitchFamily="34" charset="0"/>
                <a:cs typeface="Arial" pitchFamily="34" charset="0"/>
              </a:rPr>
              <a:t>Asignación Presupuestal</a:t>
            </a:r>
            <a:endParaRPr lang="es-MX" sz="900" dirty="0">
              <a:latin typeface="Arial" pitchFamily="34" charset="0"/>
              <a:cs typeface="Arial" pitchFamily="34" charset="0"/>
            </a:endParaRPr>
          </a:p>
        </p:txBody>
      </p:sp>
      <p:cxnSp>
        <p:nvCxnSpPr>
          <p:cNvPr id="152" name="151 Conector recto"/>
          <p:cNvCxnSpPr/>
          <p:nvPr/>
        </p:nvCxnSpPr>
        <p:spPr>
          <a:xfrm>
            <a:off x="7811006" y="4293096"/>
            <a:ext cx="1354" cy="921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162 CuadroTexto"/>
          <p:cNvSpPr txBox="1"/>
          <p:nvPr/>
        </p:nvSpPr>
        <p:spPr>
          <a:xfrm>
            <a:off x="1547664" y="4062264"/>
            <a:ext cx="1107996"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Ejecutivo Federal </a:t>
            </a:r>
            <a:endParaRPr lang="es-MX" sz="900" dirty="0">
              <a:latin typeface="Arial" pitchFamily="34" charset="0"/>
              <a:cs typeface="Arial" pitchFamily="34" charset="0"/>
            </a:endParaRPr>
          </a:p>
        </p:txBody>
      </p:sp>
      <p:cxnSp>
        <p:nvCxnSpPr>
          <p:cNvPr id="165" name="164 Conector recto"/>
          <p:cNvCxnSpPr/>
          <p:nvPr/>
        </p:nvCxnSpPr>
        <p:spPr>
          <a:xfrm>
            <a:off x="1043608" y="1888232"/>
            <a:ext cx="16561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168 Conector recto"/>
          <p:cNvCxnSpPr/>
          <p:nvPr/>
        </p:nvCxnSpPr>
        <p:spPr>
          <a:xfrm>
            <a:off x="2699792" y="1888232"/>
            <a:ext cx="27925" cy="2304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175 Conector recto"/>
          <p:cNvCxnSpPr>
            <a:endCxn id="163" idx="3"/>
          </p:cNvCxnSpPr>
          <p:nvPr/>
        </p:nvCxnSpPr>
        <p:spPr>
          <a:xfrm flipH="1">
            <a:off x="2655660" y="4177680"/>
            <a:ext cx="580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178 Conector recto"/>
          <p:cNvCxnSpPr>
            <a:stCxn id="163" idx="1"/>
          </p:cNvCxnSpPr>
          <p:nvPr/>
        </p:nvCxnSpPr>
        <p:spPr>
          <a:xfrm flipH="1">
            <a:off x="395536" y="4177680"/>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180 CuadroTexto"/>
          <p:cNvSpPr txBox="1"/>
          <p:nvPr/>
        </p:nvSpPr>
        <p:spPr>
          <a:xfrm>
            <a:off x="35496" y="4350296"/>
            <a:ext cx="1175963" cy="507831"/>
          </a:xfrm>
          <a:prstGeom prst="rect">
            <a:avLst/>
          </a:prstGeom>
          <a:solidFill>
            <a:schemeClr val="accent2"/>
          </a:solidFill>
        </p:spPr>
        <p:txBody>
          <a:bodyPr wrap="square" rtlCol="0">
            <a:spAutoFit/>
          </a:bodyPr>
          <a:lstStyle/>
          <a:p>
            <a:pPr algn="ctr"/>
            <a:r>
              <a:rPr lang="es-MX" sz="900" dirty="0" smtClean="0">
                <a:latin typeface="Arial" pitchFamily="34" charset="0"/>
                <a:cs typeface="Arial" pitchFamily="34" charset="0"/>
              </a:rPr>
              <a:t>Objetivos y Prioridades Gubernamentales </a:t>
            </a:r>
            <a:endParaRPr lang="es-MX" sz="900" dirty="0">
              <a:latin typeface="Arial" pitchFamily="34" charset="0"/>
              <a:cs typeface="Arial" pitchFamily="34" charset="0"/>
            </a:endParaRPr>
          </a:p>
        </p:txBody>
      </p:sp>
      <p:cxnSp>
        <p:nvCxnSpPr>
          <p:cNvPr id="183" name="182 Conector recto"/>
          <p:cNvCxnSpPr/>
          <p:nvPr/>
        </p:nvCxnSpPr>
        <p:spPr>
          <a:xfrm>
            <a:off x="395536" y="4192488"/>
            <a:ext cx="0" cy="1578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184 CuadroTexto"/>
          <p:cNvSpPr txBox="1"/>
          <p:nvPr/>
        </p:nvSpPr>
        <p:spPr>
          <a:xfrm>
            <a:off x="35496" y="5646440"/>
            <a:ext cx="1729961" cy="230832"/>
          </a:xfrm>
          <a:prstGeom prst="rect">
            <a:avLst/>
          </a:prstGeom>
          <a:solidFill>
            <a:schemeClr val="accent2"/>
          </a:solidFill>
        </p:spPr>
        <p:txBody>
          <a:bodyPr wrap="none" rtlCol="0">
            <a:spAutoFit/>
          </a:bodyPr>
          <a:lstStyle/>
          <a:p>
            <a:r>
              <a:rPr lang="es-MX" sz="900" dirty="0" smtClean="0">
                <a:latin typeface="Arial" pitchFamily="34" charset="0"/>
                <a:cs typeface="Arial" pitchFamily="34" charset="0"/>
              </a:rPr>
              <a:t>Programas Gubernamentales </a:t>
            </a:r>
            <a:endParaRPr lang="es-MX" sz="900" dirty="0">
              <a:latin typeface="Arial" pitchFamily="34" charset="0"/>
              <a:cs typeface="Arial" pitchFamily="34" charset="0"/>
            </a:endParaRPr>
          </a:p>
        </p:txBody>
      </p:sp>
      <p:sp>
        <p:nvSpPr>
          <p:cNvPr id="186" name="185 CuadroTexto"/>
          <p:cNvSpPr txBox="1"/>
          <p:nvPr/>
        </p:nvSpPr>
        <p:spPr>
          <a:xfrm>
            <a:off x="35496" y="6006480"/>
            <a:ext cx="1729961" cy="369332"/>
          </a:xfrm>
          <a:prstGeom prst="rect">
            <a:avLst/>
          </a:prstGeom>
          <a:solidFill>
            <a:schemeClr val="accent2"/>
          </a:solidFill>
        </p:spPr>
        <p:txBody>
          <a:bodyPr wrap="square" rtlCol="0">
            <a:spAutoFit/>
          </a:bodyPr>
          <a:lstStyle/>
          <a:p>
            <a:pPr algn="ctr"/>
            <a:r>
              <a:rPr lang="es-MX" sz="900" dirty="0" smtClean="0">
                <a:latin typeface="Arial" pitchFamily="34" charset="0"/>
                <a:cs typeface="Arial" pitchFamily="34" charset="0"/>
              </a:rPr>
              <a:t>Reglas, Normativas, Métodos y procedimientos </a:t>
            </a:r>
            <a:endParaRPr lang="es-MX" sz="900" dirty="0">
              <a:latin typeface="Arial" pitchFamily="34" charset="0"/>
              <a:cs typeface="Arial" pitchFamily="34" charset="0"/>
            </a:endParaRPr>
          </a:p>
        </p:txBody>
      </p:sp>
      <p:cxnSp>
        <p:nvCxnSpPr>
          <p:cNvPr id="188" name="187 Conector recto"/>
          <p:cNvCxnSpPr/>
          <p:nvPr/>
        </p:nvCxnSpPr>
        <p:spPr>
          <a:xfrm>
            <a:off x="395536" y="4849743"/>
            <a:ext cx="0" cy="8115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191 Conector recto"/>
          <p:cNvCxnSpPr/>
          <p:nvPr/>
        </p:nvCxnSpPr>
        <p:spPr>
          <a:xfrm>
            <a:off x="395536" y="5877272"/>
            <a:ext cx="0" cy="1292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2 Conector recto"/>
          <p:cNvCxnSpPr/>
          <p:nvPr/>
        </p:nvCxnSpPr>
        <p:spPr>
          <a:xfrm flipH="1">
            <a:off x="6300192" y="3689243"/>
            <a:ext cx="14567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Conector recto"/>
          <p:cNvCxnSpPr>
            <a:stCxn id="75" idx="2"/>
          </p:cNvCxnSpPr>
          <p:nvPr/>
        </p:nvCxnSpPr>
        <p:spPr>
          <a:xfrm>
            <a:off x="7773512" y="3587824"/>
            <a:ext cx="0" cy="1014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25 Conector recto"/>
          <p:cNvCxnSpPr/>
          <p:nvPr/>
        </p:nvCxnSpPr>
        <p:spPr>
          <a:xfrm>
            <a:off x="6300192" y="3689243"/>
            <a:ext cx="0" cy="99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404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195452" y="476672"/>
            <a:ext cx="2168636" cy="646331"/>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Gestión </a:t>
            </a:r>
            <a:r>
              <a:rPr lang="es-MX" sz="1200" dirty="0">
                <a:latin typeface="Arial" pitchFamily="34" charset="0"/>
                <a:cs typeface="Arial" pitchFamily="34" charset="0"/>
              </a:rPr>
              <a:t>P</a:t>
            </a:r>
            <a:r>
              <a:rPr lang="es-MX" sz="1200" dirty="0" smtClean="0">
                <a:latin typeface="Arial" pitchFamily="34" charset="0"/>
                <a:cs typeface="Arial" pitchFamily="34" charset="0"/>
              </a:rPr>
              <a:t>ara Resultados  de Desarrollo  en el Contexto Mundial</a:t>
            </a:r>
            <a:endParaRPr lang="es-MX" sz="1200" dirty="0">
              <a:latin typeface="Arial" pitchFamily="34" charset="0"/>
              <a:cs typeface="Arial" pitchFamily="34" charset="0"/>
            </a:endParaRPr>
          </a:p>
        </p:txBody>
      </p:sp>
      <p:sp>
        <p:nvSpPr>
          <p:cNvPr id="5" name="4 CuadroTexto"/>
          <p:cNvSpPr txBox="1"/>
          <p:nvPr/>
        </p:nvSpPr>
        <p:spPr>
          <a:xfrm>
            <a:off x="683568" y="1495817"/>
            <a:ext cx="1541518"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Gobierno</a:t>
            </a:r>
            <a:endParaRPr lang="es-MX" sz="1200" dirty="0">
              <a:latin typeface="Arial" pitchFamily="34" charset="0"/>
              <a:cs typeface="Arial" pitchFamily="34" charset="0"/>
            </a:endParaRPr>
          </a:p>
        </p:txBody>
      </p:sp>
      <p:sp>
        <p:nvSpPr>
          <p:cNvPr id="6" name="5 CuadroTexto"/>
          <p:cNvSpPr txBox="1"/>
          <p:nvPr/>
        </p:nvSpPr>
        <p:spPr>
          <a:xfrm>
            <a:off x="2627784" y="3068960"/>
            <a:ext cx="1008112"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Políticas</a:t>
            </a:r>
            <a:endParaRPr lang="es-MX" sz="1200" dirty="0">
              <a:latin typeface="Arial" pitchFamily="34" charset="0"/>
              <a:cs typeface="Arial" pitchFamily="34" charset="0"/>
            </a:endParaRPr>
          </a:p>
        </p:txBody>
      </p:sp>
      <p:sp>
        <p:nvSpPr>
          <p:cNvPr id="8" name="7 CuadroTexto"/>
          <p:cNvSpPr txBox="1"/>
          <p:nvPr/>
        </p:nvSpPr>
        <p:spPr>
          <a:xfrm>
            <a:off x="827584" y="3717032"/>
            <a:ext cx="1325494" cy="461665"/>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Resultados Alcanzados</a:t>
            </a:r>
            <a:endParaRPr lang="es-MX" sz="1200" dirty="0">
              <a:latin typeface="Arial" pitchFamily="34" charset="0"/>
              <a:cs typeface="Arial" pitchFamily="34" charset="0"/>
            </a:endParaRPr>
          </a:p>
        </p:txBody>
      </p:sp>
      <p:sp>
        <p:nvSpPr>
          <p:cNvPr id="9" name="8 CuadroTexto"/>
          <p:cNvSpPr txBox="1"/>
          <p:nvPr/>
        </p:nvSpPr>
        <p:spPr>
          <a:xfrm>
            <a:off x="3491880" y="1484784"/>
            <a:ext cx="1541518"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Ciudadanos</a:t>
            </a:r>
            <a:endParaRPr lang="es-MX" sz="1200" dirty="0">
              <a:latin typeface="Arial" pitchFamily="34" charset="0"/>
              <a:cs typeface="Arial" pitchFamily="34" charset="0"/>
            </a:endParaRPr>
          </a:p>
        </p:txBody>
      </p:sp>
      <p:sp>
        <p:nvSpPr>
          <p:cNvPr id="10" name="9 CuadroTexto"/>
          <p:cNvSpPr txBox="1"/>
          <p:nvPr/>
        </p:nvSpPr>
        <p:spPr>
          <a:xfrm>
            <a:off x="683568" y="2996952"/>
            <a:ext cx="1656184" cy="461665"/>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Demanda Por la Transparencia</a:t>
            </a:r>
            <a:endParaRPr lang="es-MX" sz="1200" dirty="0">
              <a:latin typeface="Arial" pitchFamily="34" charset="0"/>
              <a:cs typeface="Arial" pitchFamily="34" charset="0"/>
            </a:endParaRPr>
          </a:p>
        </p:txBody>
      </p:sp>
      <p:sp>
        <p:nvSpPr>
          <p:cNvPr id="11" name="10 CuadroTexto"/>
          <p:cNvSpPr txBox="1"/>
          <p:nvPr/>
        </p:nvSpPr>
        <p:spPr>
          <a:xfrm>
            <a:off x="539552" y="2276872"/>
            <a:ext cx="1944216"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Situación Internacional</a:t>
            </a:r>
            <a:endParaRPr lang="es-MX" sz="1200" dirty="0">
              <a:latin typeface="Arial" pitchFamily="34" charset="0"/>
              <a:cs typeface="Arial" pitchFamily="34" charset="0"/>
            </a:endParaRPr>
          </a:p>
        </p:txBody>
      </p:sp>
      <p:sp>
        <p:nvSpPr>
          <p:cNvPr id="12" name="11 CuadroTexto"/>
          <p:cNvSpPr txBox="1"/>
          <p:nvPr/>
        </p:nvSpPr>
        <p:spPr>
          <a:xfrm>
            <a:off x="3275856" y="2348880"/>
            <a:ext cx="2016236"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Presupuestos Apretados</a:t>
            </a:r>
            <a:endParaRPr lang="es-MX" sz="1200" dirty="0">
              <a:latin typeface="Arial" pitchFamily="34" charset="0"/>
              <a:cs typeface="Arial" pitchFamily="34" charset="0"/>
            </a:endParaRPr>
          </a:p>
        </p:txBody>
      </p:sp>
      <p:sp>
        <p:nvSpPr>
          <p:cNvPr id="13" name="12 CuadroTexto"/>
          <p:cNvSpPr txBox="1"/>
          <p:nvPr/>
        </p:nvSpPr>
        <p:spPr>
          <a:xfrm>
            <a:off x="5876516" y="1495817"/>
            <a:ext cx="1863836"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Responsabilidades</a:t>
            </a:r>
            <a:endParaRPr lang="es-MX" sz="1200" dirty="0">
              <a:latin typeface="Arial" pitchFamily="34" charset="0"/>
              <a:cs typeface="Arial" pitchFamily="34" charset="0"/>
            </a:endParaRPr>
          </a:p>
        </p:txBody>
      </p:sp>
      <p:sp>
        <p:nvSpPr>
          <p:cNvPr id="14" name="13 CuadroTexto"/>
          <p:cNvSpPr txBox="1"/>
          <p:nvPr/>
        </p:nvSpPr>
        <p:spPr>
          <a:xfrm>
            <a:off x="3707904" y="3759423"/>
            <a:ext cx="1224136" cy="461665"/>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Reducción de Pobreza</a:t>
            </a:r>
            <a:endParaRPr lang="es-MX" sz="1200" dirty="0">
              <a:latin typeface="Arial" pitchFamily="34" charset="0"/>
              <a:cs typeface="Arial" pitchFamily="34" charset="0"/>
            </a:endParaRPr>
          </a:p>
        </p:txBody>
      </p:sp>
      <p:sp>
        <p:nvSpPr>
          <p:cNvPr id="15" name="14 CuadroTexto"/>
          <p:cNvSpPr txBox="1"/>
          <p:nvPr/>
        </p:nvSpPr>
        <p:spPr>
          <a:xfrm>
            <a:off x="5940152" y="2204864"/>
            <a:ext cx="1728192" cy="461665"/>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Proceso de Desarrollo Nacional </a:t>
            </a:r>
            <a:endParaRPr lang="es-MX" sz="1200" dirty="0">
              <a:latin typeface="Arial" pitchFamily="34" charset="0"/>
              <a:cs typeface="Arial" pitchFamily="34" charset="0"/>
            </a:endParaRPr>
          </a:p>
        </p:txBody>
      </p:sp>
      <p:sp>
        <p:nvSpPr>
          <p:cNvPr id="16" name="15 CuadroTexto"/>
          <p:cNvSpPr txBox="1"/>
          <p:nvPr/>
        </p:nvSpPr>
        <p:spPr>
          <a:xfrm>
            <a:off x="107504" y="4376137"/>
            <a:ext cx="834746"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Salud</a:t>
            </a:r>
            <a:endParaRPr lang="es-MX" sz="1200" dirty="0">
              <a:latin typeface="Arial" pitchFamily="34" charset="0"/>
              <a:cs typeface="Arial" pitchFamily="34" charset="0"/>
            </a:endParaRPr>
          </a:p>
        </p:txBody>
      </p:sp>
      <p:sp>
        <p:nvSpPr>
          <p:cNvPr id="17" name="16 CuadroTexto"/>
          <p:cNvSpPr txBox="1"/>
          <p:nvPr/>
        </p:nvSpPr>
        <p:spPr>
          <a:xfrm>
            <a:off x="1115616" y="4365104"/>
            <a:ext cx="936104"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Educación</a:t>
            </a:r>
            <a:endParaRPr lang="es-MX" sz="1200" dirty="0">
              <a:latin typeface="Arial" pitchFamily="34" charset="0"/>
              <a:cs typeface="Arial" pitchFamily="34" charset="0"/>
            </a:endParaRPr>
          </a:p>
        </p:txBody>
      </p:sp>
      <p:sp>
        <p:nvSpPr>
          <p:cNvPr id="18" name="17 CuadroTexto"/>
          <p:cNvSpPr txBox="1"/>
          <p:nvPr/>
        </p:nvSpPr>
        <p:spPr>
          <a:xfrm>
            <a:off x="2339752" y="4365104"/>
            <a:ext cx="965454"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Economía</a:t>
            </a:r>
            <a:endParaRPr lang="es-MX" sz="1200" dirty="0">
              <a:latin typeface="Arial" pitchFamily="34" charset="0"/>
              <a:cs typeface="Arial" pitchFamily="34" charset="0"/>
            </a:endParaRPr>
          </a:p>
        </p:txBody>
      </p:sp>
      <p:sp>
        <p:nvSpPr>
          <p:cNvPr id="19" name="18 CuadroTexto"/>
          <p:cNvSpPr txBox="1"/>
          <p:nvPr/>
        </p:nvSpPr>
        <p:spPr>
          <a:xfrm>
            <a:off x="5004048" y="3068960"/>
            <a:ext cx="1008112"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Proyectos</a:t>
            </a:r>
            <a:endParaRPr lang="es-MX" sz="1200" dirty="0">
              <a:latin typeface="Arial" pitchFamily="34" charset="0"/>
              <a:cs typeface="Arial" pitchFamily="34" charset="0"/>
            </a:endParaRPr>
          </a:p>
        </p:txBody>
      </p:sp>
      <p:sp>
        <p:nvSpPr>
          <p:cNvPr id="20" name="19 CuadroTexto"/>
          <p:cNvSpPr txBox="1"/>
          <p:nvPr/>
        </p:nvSpPr>
        <p:spPr>
          <a:xfrm>
            <a:off x="3779912" y="3068960"/>
            <a:ext cx="1008112"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Programas </a:t>
            </a:r>
            <a:endParaRPr lang="es-MX" sz="1200" dirty="0">
              <a:latin typeface="Arial" pitchFamily="34" charset="0"/>
              <a:cs typeface="Arial" pitchFamily="34" charset="0"/>
            </a:endParaRPr>
          </a:p>
        </p:txBody>
      </p:sp>
      <p:sp>
        <p:nvSpPr>
          <p:cNvPr id="21" name="20 CuadroTexto"/>
          <p:cNvSpPr txBox="1"/>
          <p:nvPr/>
        </p:nvSpPr>
        <p:spPr>
          <a:xfrm>
            <a:off x="5940152" y="3471391"/>
            <a:ext cx="1728192" cy="461665"/>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Herramientas para Mejorar el Desempeño</a:t>
            </a:r>
            <a:endParaRPr lang="es-MX" sz="1200" dirty="0">
              <a:latin typeface="Arial" pitchFamily="34" charset="0"/>
              <a:cs typeface="Arial" pitchFamily="34" charset="0"/>
            </a:endParaRPr>
          </a:p>
        </p:txBody>
      </p:sp>
      <p:sp>
        <p:nvSpPr>
          <p:cNvPr id="22" name="21 CuadroTexto"/>
          <p:cNvSpPr txBox="1"/>
          <p:nvPr/>
        </p:nvSpPr>
        <p:spPr>
          <a:xfrm>
            <a:off x="5076056" y="5271591"/>
            <a:ext cx="1503784" cy="461665"/>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Transparencia y Adaptación</a:t>
            </a:r>
            <a:endParaRPr lang="es-MX" sz="1200" dirty="0">
              <a:latin typeface="Arial" pitchFamily="34" charset="0"/>
              <a:cs typeface="Arial" pitchFamily="34" charset="0"/>
            </a:endParaRPr>
          </a:p>
        </p:txBody>
      </p:sp>
      <p:sp>
        <p:nvSpPr>
          <p:cNvPr id="23" name="22 CuadroTexto"/>
          <p:cNvSpPr txBox="1"/>
          <p:nvPr/>
        </p:nvSpPr>
        <p:spPr>
          <a:xfrm>
            <a:off x="5004048" y="4520153"/>
            <a:ext cx="1520552" cy="461665"/>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Toma de decisiones</a:t>
            </a:r>
            <a:endParaRPr lang="es-MX" sz="1200" dirty="0">
              <a:latin typeface="Arial" pitchFamily="34" charset="0"/>
              <a:cs typeface="Arial" pitchFamily="34" charset="0"/>
            </a:endParaRPr>
          </a:p>
        </p:txBody>
      </p:sp>
      <p:sp>
        <p:nvSpPr>
          <p:cNvPr id="24" name="23 CuadroTexto"/>
          <p:cNvSpPr txBox="1"/>
          <p:nvPr/>
        </p:nvSpPr>
        <p:spPr>
          <a:xfrm>
            <a:off x="7109048" y="4581128"/>
            <a:ext cx="1423392" cy="276999"/>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Objetivos Claros</a:t>
            </a:r>
            <a:endParaRPr lang="es-MX" sz="1200" dirty="0">
              <a:latin typeface="Arial" pitchFamily="34" charset="0"/>
              <a:cs typeface="Arial" pitchFamily="34" charset="0"/>
            </a:endParaRPr>
          </a:p>
        </p:txBody>
      </p:sp>
      <p:sp>
        <p:nvSpPr>
          <p:cNvPr id="25" name="24 CuadroTexto"/>
          <p:cNvSpPr txBox="1"/>
          <p:nvPr/>
        </p:nvSpPr>
        <p:spPr>
          <a:xfrm>
            <a:off x="7164288" y="5271591"/>
            <a:ext cx="1228322" cy="461665"/>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Mejoramiento Continuo</a:t>
            </a:r>
            <a:endParaRPr lang="es-MX" sz="1200" dirty="0">
              <a:latin typeface="Arial" pitchFamily="34" charset="0"/>
              <a:cs typeface="Arial" pitchFamily="34" charset="0"/>
            </a:endParaRPr>
          </a:p>
        </p:txBody>
      </p:sp>
      <p:cxnSp>
        <p:nvCxnSpPr>
          <p:cNvPr id="31" name="30 Conector recto"/>
          <p:cNvCxnSpPr/>
          <p:nvPr/>
        </p:nvCxnSpPr>
        <p:spPr>
          <a:xfrm>
            <a:off x="1475656" y="1340768"/>
            <a:ext cx="53327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32 Conector recto"/>
          <p:cNvCxnSpPr>
            <a:stCxn id="4" idx="2"/>
          </p:cNvCxnSpPr>
          <p:nvPr/>
        </p:nvCxnSpPr>
        <p:spPr>
          <a:xfrm>
            <a:off x="4279770" y="1123003"/>
            <a:ext cx="0" cy="372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Conector recto"/>
          <p:cNvCxnSpPr>
            <a:endCxn id="13" idx="0"/>
          </p:cNvCxnSpPr>
          <p:nvPr/>
        </p:nvCxnSpPr>
        <p:spPr>
          <a:xfrm>
            <a:off x="6808434" y="1340768"/>
            <a:ext cx="0" cy="15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1475656" y="1340768"/>
            <a:ext cx="0" cy="155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46 Conector recto"/>
          <p:cNvCxnSpPr/>
          <p:nvPr/>
        </p:nvCxnSpPr>
        <p:spPr>
          <a:xfrm>
            <a:off x="1475656" y="1772816"/>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50 Conector recto"/>
          <p:cNvCxnSpPr/>
          <p:nvPr/>
        </p:nvCxnSpPr>
        <p:spPr>
          <a:xfrm flipH="1">
            <a:off x="4283969" y="1772816"/>
            <a:ext cx="1"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55 Conector recto"/>
          <p:cNvCxnSpPr>
            <a:stCxn id="13" idx="2"/>
          </p:cNvCxnSpPr>
          <p:nvPr/>
        </p:nvCxnSpPr>
        <p:spPr>
          <a:xfrm>
            <a:off x="6808434" y="1772816"/>
            <a:ext cx="0" cy="432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a:off x="1475656" y="2553871"/>
            <a:ext cx="0" cy="443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62 Conector recto"/>
          <p:cNvCxnSpPr/>
          <p:nvPr/>
        </p:nvCxnSpPr>
        <p:spPr>
          <a:xfrm>
            <a:off x="1511660" y="3458617"/>
            <a:ext cx="0" cy="24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66 Conector recto"/>
          <p:cNvCxnSpPr/>
          <p:nvPr/>
        </p:nvCxnSpPr>
        <p:spPr>
          <a:xfrm>
            <a:off x="1511660" y="4149080"/>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69 Conector recto"/>
          <p:cNvCxnSpPr/>
          <p:nvPr/>
        </p:nvCxnSpPr>
        <p:spPr>
          <a:xfrm>
            <a:off x="467544" y="4257092"/>
            <a:ext cx="23549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71 Conector recto"/>
          <p:cNvCxnSpPr>
            <a:endCxn id="18" idx="0"/>
          </p:cNvCxnSpPr>
          <p:nvPr/>
        </p:nvCxnSpPr>
        <p:spPr>
          <a:xfrm>
            <a:off x="2822479" y="4257092"/>
            <a:ext cx="0"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467544" y="4257092"/>
            <a:ext cx="0" cy="119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76 Conector recto"/>
          <p:cNvCxnSpPr/>
          <p:nvPr/>
        </p:nvCxnSpPr>
        <p:spPr>
          <a:xfrm>
            <a:off x="3131840" y="2924944"/>
            <a:ext cx="2376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78 Conector recto"/>
          <p:cNvCxnSpPr/>
          <p:nvPr/>
        </p:nvCxnSpPr>
        <p:spPr>
          <a:xfrm>
            <a:off x="4279770" y="2625879"/>
            <a:ext cx="0" cy="443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82 Conector recto"/>
          <p:cNvCxnSpPr/>
          <p:nvPr/>
        </p:nvCxnSpPr>
        <p:spPr>
          <a:xfrm>
            <a:off x="3131840" y="292494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92 Conector recto"/>
          <p:cNvCxnSpPr/>
          <p:nvPr/>
        </p:nvCxnSpPr>
        <p:spPr>
          <a:xfrm>
            <a:off x="4279770" y="3345959"/>
            <a:ext cx="0" cy="413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104 Conector recto"/>
          <p:cNvCxnSpPr/>
          <p:nvPr/>
        </p:nvCxnSpPr>
        <p:spPr>
          <a:xfrm>
            <a:off x="6804248" y="2666529"/>
            <a:ext cx="4186" cy="804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109 Conector recto"/>
          <p:cNvCxnSpPr>
            <a:stCxn id="21" idx="2"/>
          </p:cNvCxnSpPr>
          <p:nvPr/>
        </p:nvCxnSpPr>
        <p:spPr>
          <a:xfrm>
            <a:off x="6804248" y="3933056"/>
            <a:ext cx="4186" cy="1569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112 Conector recto"/>
          <p:cNvCxnSpPr>
            <a:stCxn id="23" idx="3"/>
          </p:cNvCxnSpPr>
          <p:nvPr/>
        </p:nvCxnSpPr>
        <p:spPr>
          <a:xfrm flipV="1">
            <a:off x="6524600" y="4750985"/>
            <a:ext cx="584448"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114 Conector recto"/>
          <p:cNvCxnSpPr>
            <a:stCxn id="22" idx="3"/>
            <a:endCxn id="25" idx="1"/>
          </p:cNvCxnSpPr>
          <p:nvPr/>
        </p:nvCxnSpPr>
        <p:spPr>
          <a:xfrm>
            <a:off x="6579840" y="5502424"/>
            <a:ext cx="584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119 Conector recto"/>
          <p:cNvCxnSpPr>
            <a:endCxn id="19" idx="0"/>
          </p:cNvCxnSpPr>
          <p:nvPr/>
        </p:nvCxnSpPr>
        <p:spPr>
          <a:xfrm>
            <a:off x="5508104" y="2924944"/>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21" name="120 CuadroTexto"/>
          <p:cNvSpPr txBox="1"/>
          <p:nvPr/>
        </p:nvSpPr>
        <p:spPr>
          <a:xfrm>
            <a:off x="3707904" y="4438853"/>
            <a:ext cx="1224136" cy="646331"/>
          </a:xfrm>
          <a:prstGeom prst="rect">
            <a:avLst/>
          </a:prstGeom>
          <a:solidFill>
            <a:schemeClr val="accent5"/>
          </a:solidFill>
        </p:spPr>
        <p:txBody>
          <a:bodyPr wrap="square" rtlCol="0">
            <a:spAutoFit/>
          </a:bodyPr>
          <a:lstStyle/>
          <a:p>
            <a:pPr algn="ctr"/>
            <a:r>
              <a:rPr lang="es-MX" sz="1200" dirty="0" smtClean="0">
                <a:latin typeface="Arial" pitchFamily="34" charset="0"/>
                <a:cs typeface="Arial" pitchFamily="34" charset="0"/>
              </a:rPr>
              <a:t>Objetivos de Desarrollo del Milenio</a:t>
            </a:r>
            <a:endParaRPr lang="es-MX" sz="1200" dirty="0">
              <a:latin typeface="Arial" pitchFamily="34" charset="0"/>
              <a:cs typeface="Arial" pitchFamily="34" charset="0"/>
            </a:endParaRPr>
          </a:p>
        </p:txBody>
      </p:sp>
      <p:cxnSp>
        <p:nvCxnSpPr>
          <p:cNvPr id="123" name="122 Conector recto"/>
          <p:cNvCxnSpPr>
            <a:stCxn id="14" idx="2"/>
            <a:endCxn id="121" idx="0"/>
          </p:cNvCxnSpPr>
          <p:nvPr/>
        </p:nvCxnSpPr>
        <p:spPr>
          <a:xfrm>
            <a:off x="4319972" y="4221088"/>
            <a:ext cx="0" cy="2177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2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1331640" y="476673"/>
            <a:ext cx="6696744" cy="3298378"/>
          </a:xfrm>
        </p:spPr>
        <p:txBody>
          <a:bodyPr>
            <a:normAutofit fontScale="90000"/>
          </a:bodyPr>
          <a:lstStyle/>
          <a:p>
            <a:pPr algn="l"/>
            <a:r>
              <a:rPr lang="es-MX" sz="1600" dirty="0" smtClean="0">
                <a:latin typeface="Arial" pitchFamily="34" charset="0"/>
                <a:cs typeface="Arial" pitchFamily="34" charset="0"/>
              </a:rPr>
              <a:t>                                                            </a:t>
            </a:r>
            <a:br>
              <a:rPr lang="es-MX" sz="1600" dirty="0" smtClean="0">
                <a:latin typeface="Arial" pitchFamily="34" charset="0"/>
                <a:cs typeface="Arial" pitchFamily="34" charset="0"/>
              </a:rPr>
            </a:br>
            <a:r>
              <a:rPr lang="es-MX" sz="1600" dirty="0">
                <a:latin typeface="Arial" pitchFamily="34" charset="0"/>
                <a:cs typeface="Arial" pitchFamily="34" charset="0"/>
              </a:rPr>
              <a:t> </a:t>
            </a:r>
            <a:r>
              <a:rPr lang="es-MX" sz="1600" dirty="0" smtClean="0">
                <a:latin typeface="Arial" pitchFamily="34" charset="0"/>
                <a:cs typeface="Arial" pitchFamily="34" charset="0"/>
              </a:rPr>
              <a:t>                                                         </a:t>
            </a:r>
            <a:br>
              <a:rPr lang="es-MX" sz="1600" dirty="0" smtClean="0">
                <a:latin typeface="Arial" pitchFamily="34" charset="0"/>
                <a:cs typeface="Arial" pitchFamily="34" charset="0"/>
              </a:rPr>
            </a:br>
            <a:r>
              <a:rPr lang="es-MX" sz="1600" dirty="0">
                <a:latin typeface="Arial" pitchFamily="34" charset="0"/>
                <a:cs typeface="Arial" pitchFamily="34" charset="0"/>
              </a:rPr>
              <a:t/>
            </a:r>
            <a:br>
              <a:rPr lang="es-MX" sz="1600" dirty="0">
                <a:latin typeface="Arial" pitchFamily="34" charset="0"/>
                <a:cs typeface="Arial" pitchFamily="34" charset="0"/>
              </a:rPr>
            </a:br>
            <a:r>
              <a:rPr lang="es-MX" sz="1600" dirty="0" smtClean="0">
                <a:latin typeface="Arial" pitchFamily="34" charset="0"/>
                <a:cs typeface="Arial" pitchFamily="34" charset="0"/>
              </a:rPr>
              <a:t/>
            </a:r>
            <a:br>
              <a:rPr lang="es-MX" sz="1600" dirty="0" smtClean="0">
                <a:latin typeface="Arial" pitchFamily="34" charset="0"/>
                <a:cs typeface="Arial" pitchFamily="34" charset="0"/>
              </a:rPr>
            </a:br>
            <a:r>
              <a:rPr lang="es-MX" sz="1600" dirty="0">
                <a:latin typeface="Arial" pitchFamily="34" charset="0"/>
                <a:cs typeface="Arial" pitchFamily="34" charset="0"/>
              </a:rPr>
              <a:t/>
            </a:r>
            <a:br>
              <a:rPr lang="es-MX" sz="1600" dirty="0">
                <a:latin typeface="Arial" pitchFamily="34" charset="0"/>
                <a:cs typeface="Arial" pitchFamily="34" charset="0"/>
              </a:rPr>
            </a:br>
            <a:r>
              <a:rPr lang="es-MX" sz="1600" dirty="0" smtClean="0">
                <a:latin typeface="Arial" pitchFamily="34" charset="0"/>
                <a:cs typeface="Arial" pitchFamily="34" charset="0"/>
              </a:rPr>
              <a:t/>
            </a:r>
            <a:br>
              <a:rPr lang="es-MX" sz="1600" dirty="0" smtClean="0">
                <a:latin typeface="Arial" pitchFamily="34" charset="0"/>
                <a:cs typeface="Arial" pitchFamily="34" charset="0"/>
              </a:rPr>
            </a:br>
            <a:r>
              <a:rPr lang="es-MX" sz="1600" dirty="0">
                <a:latin typeface="Arial" pitchFamily="34" charset="0"/>
                <a:cs typeface="Arial" pitchFamily="34" charset="0"/>
              </a:rPr>
              <a:t/>
            </a:r>
            <a:br>
              <a:rPr lang="es-MX" sz="1600" dirty="0">
                <a:latin typeface="Arial" pitchFamily="34" charset="0"/>
                <a:cs typeface="Arial" pitchFamily="34" charset="0"/>
              </a:rPr>
            </a:br>
            <a:r>
              <a:rPr lang="es-MX" sz="1600" dirty="0" smtClean="0">
                <a:latin typeface="Arial" pitchFamily="34" charset="0"/>
                <a:cs typeface="Arial" pitchFamily="34" charset="0"/>
              </a:rPr>
              <a:t/>
            </a:r>
            <a:br>
              <a:rPr lang="es-MX" sz="1600" dirty="0" smtClean="0">
                <a:latin typeface="Arial" pitchFamily="34" charset="0"/>
                <a:cs typeface="Arial" pitchFamily="34" charset="0"/>
              </a:rPr>
            </a:br>
            <a:r>
              <a:rPr lang="es-MX" sz="1600" dirty="0">
                <a:latin typeface="Arial" pitchFamily="34" charset="0"/>
                <a:cs typeface="Arial" pitchFamily="34" charset="0"/>
              </a:rPr>
              <a:t/>
            </a:r>
            <a:br>
              <a:rPr lang="es-MX" sz="1600" dirty="0">
                <a:latin typeface="Arial" pitchFamily="34" charset="0"/>
                <a:cs typeface="Arial" pitchFamily="34" charset="0"/>
              </a:rPr>
            </a:br>
            <a:r>
              <a:rPr lang="es-MX" sz="1600" dirty="0" smtClean="0">
                <a:latin typeface="Arial" pitchFamily="34" charset="0"/>
                <a:cs typeface="Arial" pitchFamily="34" charset="0"/>
              </a:rPr>
              <a:t>                                                         </a:t>
            </a:r>
            <a:r>
              <a:rPr lang="es-MX" sz="1600" b="1" dirty="0" smtClean="0">
                <a:latin typeface="Arial" pitchFamily="34" charset="0"/>
                <a:cs typeface="Arial" pitchFamily="34" charset="0"/>
              </a:rPr>
              <a:t>Bibliografía</a:t>
            </a:r>
            <a:r>
              <a:rPr lang="es-MX" sz="1600" dirty="0" smtClean="0">
                <a:latin typeface="Arial" pitchFamily="34" charset="0"/>
                <a:cs typeface="Arial" pitchFamily="34" charset="0"/>
              </a:rPr>
              <a:t/>
            </a:r>
            <a:br>
              <a:rPr lang="es-MX" sz="1600" dirty="0" smtClean="0">
                <a:latin typeface="Arial" pitchFamily="34" charset="0"/>
                <a:cs typeface="Arial" pitchFamily="34" charset="0"/>
              </a:rPr>
            </a:br>
            <a:r>
              <a:rPr lang="es-MX" sz="1300" dirty="0" smtClean="0">
                <a:latin typeface="Arial" pitchFamily="34" charset="0"/>
                <a:cs typeface="Arial" pitchFamily="34" charset="0"/>
              </a:rPr>
              <a:t/>
            </a:r>
            <a:br>
              <a:rPr lang="es-MX" sz="1300" dirty="0" smtClean="0">
                <a:latin typeface="Arial" pitchFamily="34" charset="0"/>
                <a:cs typeface="Arial" pitchFamily="34" charset="0"/>
              </a:rPr>
            </a:br>
            <a:r>
              <a:rPr lang="es-MX" sz="1300" dirty="0">
                <a:latin typeface="Arial" pitchFamily="34" charset="0"/>
                <a:cs typeface="Arial" pitchFamily="34" charset="0"/>
              </a:rPr>
              <a:t/>
            </a:r>
            <a:br>
              <a:rPr lang="es-MX" sz="1300" dirty="0">
                <a:latin typeface="Arial" pitchFamily="34" charset="0"/>
                <a:cs typeface="Arial" pitchFamily="34" charset="0"/>
              </a:rPr>
            </a:br>
            <a:r>
              <a:rPr lang="es-MX" sz="1300" dirty="0">
                <a:latin typeface="Arial" pitchFamily="34" charset="0"/>
                <a:cs typeface="Arial" pitchFamily="34" charset="0"/>
              </a:rPr>
              <a:t>Aguilar Méndez, Patricia C. y Gabriela Rangel Faz. “Debate en torno al papel del Congreso en la evaluación del desempeño de la Administración Pública Federal” en Rumbo Rural, v. 7, México, 2007</a:t>
            </a:r>
            <a:r>
              <a:rPr lang="es-MX" sz="1300" dirty="0" smtClean="0">
                <a:latin typeface="Arial" pitchFamily="34" charset="0"/>
                <a:cs typeface="Arial" pitchFamily="34" charset="0"/>
              </a:rPr>
              <a:t>.</a:t>
            </a:r>
            <a:br>
              <a:rPr lang="es-MX" sz="1300" dirty="0" smtClean="0">
                <a:latin typeface="Arial" pitchFamily="34" charset="0"/>
                <a:cs typeface="Arial" pitchFamily="34" charset="0"/>
              </a:rPr>
            </a:br>
            <a:r>
              <a:rPr lang="es-MX" sz="1300" dirty="0" smtClean="0">
                <a:latin typeface="Arial" pitchFamily="34" charset="0"/>
                <a:cs typeface="Arial" pitchFamily="34" charset="0"/>
              </a:rPr>
              <a:t> </a:t>
            </a:r>
            <a:br>
              <a:rPr lang="es-MX" sz="1300" dirty="0" smtClean="0">
                <a:latin typeface="Arial" pitchFamily="34" charset="0"/>
                <a:cs typeface="Arial" pitchFamily="34" charset="0"/>
              </a:rPr>
            </a:br>
            <a:r>
              <a:rPr lang="es-MX" sz="1300" dirty="0" smtClean="0">
                <a:latin typeface="Arial" pitchFamily="34" charset="0"/>
                <a:cs typeface="Arial" pitchFamily="34" charset="0"/>
              </a:rPr>
              <a:t>Aguilar </a:t>
            </a:r>
            <a:r>
              <a:rPr lang="es-MX" sz="1300" dirty="0">
                <a:latin typeface="Arial" pitchFamily="34" charset="0"/>
                <a:cs typeface="Arial" pitchFamily="34" charset="0"/>
              </a:rPr>
              <a:t>Villanueva, Luis F. Gobernanza y gestión pública, fce, México, 2006</a:t>
            </a:r>
            <a:r>
              <a:rPr lang="es-MX" sz="1300" dirty="0" smtClean="0">
                <a:latin typeface="Arial" pitchFamily="34" charset="0"/>
                <a:cs typeface="Arial" pitchFamily="34" charset="0"/>
              </a:rPr>
              <a:t>.</a:t>
            </a:r>
            <a:br>
              <a:rPr lang="es-MX" sz="1300" dirty="0" smtClean="0">
                <a:latin typeface="Arial" pitchFamily="34" charset="0"/>
                <a:cs typeface="Arial" pitchFamily="34" charset="0"/>
              </a:rPr>
            </a:br>
            <a:r>
              <a:rPr lang="es-MX" sz="1300" dirty="0">
                <a:latin typeface="Arial" pitchFamily="34" charset="0"/>
                <a:cs typeface="Arial" pitchFamily="34" charset="0"/>
              </a:rPr>
              <a:t/>
            </a:r>
            <a:br>
              <a:rPr lang="es-MX" sz="1300" dirty="0">
                <a:latin typeface="Arial" pitchFamily="34" charset="0"/>
                <a:cs typeface="Arial" pitchFamily="34" charset="0"/>
              </a:rPr>
            </a:br>
            <a:r>
              <a:rPr lang="es-MX" sz="1300" dirty="0" smtClean="0">
                <a:latin typeface="Arial" pitchFamily="34" charset="0"/>
                <a:cs typeface="Arial" pitchFamily="34" charset="0"/>
              </a:rPr>
              <a:t>Gobernar Por Resultados.Implicaciones de la Política de la Evaluación del Desempeño del Gobierno Mexicano. Alejandro González  Arreola. 2008.</a:t>
            </a:r>
            <a:br>
              <a:rPr lang="es-MX" sz="1300" dirty="0" smtClean="0">
                <a:latin typeface="Arial" pitchFamily="34" charset="0"/>
                <a:cs typeface="Arial" pitchFamily="34" charset="0"/>
              </a:rPr>
            </a:br>
            <a:r>
              <a:rPr lang="es-MX" sz="1300" dirty="0">
                <a:latin typeface="Arial" pitchFamily="34" charset="0"/>
                <a:cs typeface="Arial" pitchFamily="34" charset="0"/>
              </a:rPr>
              <a:t/>
            </a:r>
            <a:br>
              <a:rPr lang="es-MX" sz="1300" dirty="0">
                <a:latin typeface="Arial" pitchFamily="34" charset="0"/>
                <a:cs typeface="Arial" pitchFamily="34" charset="0"/>
              </a:rPr>
            </a:br>
            <a:r>
              <a:rPr lang="es-MX" sz="1300" dirty="0" smtClean="0">
                <a:latin typeface="Arial" pitchFamily="34" charset="0"/>
                <a:cs typeface="Arial" pitchFamily="34" charset="0"/>
              </a:rPr>
              <a:t>Buenas practicas emergentes en la gestión para resultados en el desarrollo.3ª  edición. GpRD en el contexto mundial. Stefan Schmitz,OCDE</a:t>
            </a:r>
            <a:r>
              <a:rPr lang="es-MX" sz="1300" dirty="0">
                <a:latin typeface="Arial" pitchFamily="34" charset="0"/>
                <a:cs typeface="Arial" pitchFamily="34" charset="0"/>
              </a:rPr>
              <a:t/>
            </a:r>
            <a:br>
              <a:rPr lang="es-MX" sz="1300" dirty="0">
                <a:latin typeface="Arial" pitchFamily="34" charset="0"/>
                <a:cs typeface="Arial" pitchFamily="34" charset="0"/>
              </a:rPr>
            </a:br>
            <a:r>
              <a:rPr lang="es-MX" sz="1300" dirty="0" smtClean="0">
                <a:latin typeface="Arial" pitchFamily="34" charset="0"/>
                <a:cs typeface="Arial" pitchFamily="34" charset="0"/>
              </a:rPr>
              <a:t/>
            </a:r>
            <a:br>
              <a:rPr lang="es-MX" sz="1300" dirty="0" smtClean="0">
                <a:latin typeface="Arial" pitchFamily="34" charset="0"/>
                <a:cs typeface="Arial" pitchFamily="34" charset="0"/>
              </a:rPr>
            </a:br>
            <a:r>
              <a:rPr lang="es-MX" dirty="0"/>
              <a:t/>
            </a:r>
            <a:br>
              <a:rPr lang="es-MX" dirty="0"/>
            </a:br>
            <a:endParaRPr lang="es-MX" dirty="0"/>
          </a:p>
        </p:txBody>
      </p:sp>
    </p:spTree>
    <p:extLst>
      <p:ext uri="{BB962C8B-B14F-4D97-AF65-F5344CB8AC3E}">
        <p14:creationId xmlns:p14="http://schemas.microsoft.com/office/powerpoint/2010/main" val="30422176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593</TotalTime>
  <Words>152</Words>
  <Application>Microsoft Office PowerPoint</Application>
  <PresentationFormat>Presentación en pantalla (4:3)</PresentationFormat>
  <Paragraphs>79</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Tema de Office</vt:lpstr>
      <vt:lpstr>Presentación de PowerPoint</vt:lpstr>
      <vt:lpstr>Presentación de PowerPoint</vt:lpstr>
      <vt:lpstr>Presentación de PowerPoint</vt:lpstr>
      <vt:lpstr>                                                                                                                                                                                        Bibliografía   Aguilar Méndez, Patricia C. y Gabriela Rangel Faz. “Debate en torno al papel del Congreso en la evaluación del desempeño de la Administración Pública Federal” en Rumbo Rural, v. 7, México, 2007.   Aguilar Villanueva, Luis F. Gobernanza y gestión pública, fce, México, 2006.  Gobernar Por Resultados.Implicaciones de la Política de la Evaluación del Desempeño del Gobierno Mexicano. Alejandro González  Arreola. 2008.  Buenas practicas emergentes en la gestión para resultados en el desarrollo.3ª  edición. GpRD en el contexto mundial. Stefan Schmitz,OCDE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HOME</dc:creator>
  <cp:lastModifiedBy>HOME</cp:lastModifiedBy>
  <cp:revision>70</cp:revision>
  <cp:lastPrinted>2015-03-31T03:05:05Z</cp:lastPrinted>
  <dcterms:created xsi:type="dcterms:W3CDTF">2015-03-11T04:48:42Z</dcterms:created>
  <dcterms:modified xsi:type="dcterms:W3CDTF">2015-03-31T03:20:14Z</dcterms:modified>
</cp:coreProperties>
</file>