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1" r:id="rId3"/>
    <p:sldId id="259" r:id="rId4"/>
    <p:sldId id="260" r:id="rId5"/>
    <p:sldId id="261" r:id="rId6"/>
    <p:sldId id="262" r:id="rId7"/>
    <p:sldId id="264" r:id="rId8"/>
    <p:sldId id="256" r:id="rId9"/>
    <p:sldId id="257" r:id="rId10"/>
    <p:sldId id="266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7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45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2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53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62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189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74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5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916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34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54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50D4-253E-4FA0-9A21-78F766BA7947}" type="datetimeFigureOut">
              <a:rPr lang="es-MX" smtClean="0"/>
              <a:pPr/>
              <a:t>12/04/2015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49EC-FC1E-40F2-8165-00BC4D5AD597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05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7.png"/><Relationship Id="rId7" Type="http://schemas.openxmlformats.org/officeDocument/2006/relationships/package" Target="../embeddings/Hoja_de_c_lculo_de_Microsoft_Excel3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package" Target="../embeddings/Hoja_de_c_lculo_de_Microsoft_Excel2.xls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1.png"/><Relationship Id="rId7" Type="http://schemas.openxmlformats.org/officeDocument/2006/relationships/package" Target="../embeddings/Hoja_de_c_lculo_de_Microsoft_Excel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package" Target="../embeddings/Hoja_de_c_lculo_de_Microsoft_Excel4.xlsx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55272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endParaRPr lang="es-MX" sz="2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8000" b="1" dirty="0" smtClean="0">
                <a:latin typeface="Arial"/>
                <a:ea typeface="Calibri"/>
              </a:rPr>
              <a:t>INSTITUTO DE ADMINISTRACIÓN PÚBLICA</a:t>
            </a:r>
            <a:endParaRPr lang="es-MX" sz="6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8000" b="1" dirty="0" smtClean="0">
                <a:latin typeface="Arial"/>
                <a:ea typeface="Calibri"/>
              </a:rPr>
              <a:t>DEL ESTADO DE CHIAPAS, A. C.</a:t>
            </a:r>
            <a:endParaRPr lang="es-MX" sz="6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endParaRPr lang="es-MX" sz="2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Maestría en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Administración y Políticas Públicas</a:t>
            </a:r>
            <a:endParaRPr lang="es-MX" sz="2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Módulo: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Gestión para Resultados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Docente: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Dra. Magda Elizabeth </a:t>
            </a:r>
            <a:r>
              <a:rPr lang="es-MX" sz="7200" b="1" dirty="0" err="1" smtClean="0">
                <a:latin typeface="Arial"/>
                <a:ea typeface="Calibri"/>
              </a:rPr>
              <a:t>Jan</a:t>
            </a:r>
            <a:r>
              <a:rPr lang="es-MX" sz="7200" b="1" dirty="0" smtClean="0">
                <a:latin typeface="Arial"/>
                <a:ea typeface="Calibri"/>
              </a:rPr>
              <a:t> Argüello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magijan@hotmail.com</a:t>
            </a:r>
            <a:endParaRPr lang="es-MX" sz="24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Actividad  No.06:</a:t>
            </a: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b="1" dirty="0" smtClean="0">
                <a:latin typeface="Arial"/>
                <a:ea typeface="Calibri"/>
              </a:rPr>
              <a:t>“Producto Integrador"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Integrantes Equipo 7: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err="1" smtClean="0">
                <a:latin typeface="Arial"/>
                <a:ea typeface="Calibri"/>
              </a:rPr>
              <a:t>Eloisa</a:t>
            </a:r>
            <a:r>
              <a:rPr lang="es-MX" sz="7200" dirty="0" smtClean="0">
                <a:latin typeface="Arial"/>
                <a:ea typeface="Calibri"/>
              </a:rPr>
              <a:t> Reyes Saturno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Jairo Alexander López Hernández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Ladislao Guadalupe </a:t>
            </a:r>
            <a:r>
              <a:rPr lang="es-MX" sz="7200" dirty="0" err="1" smtClean="0">
                <a:latin typeface="Arial"/>
                <a:ea typeface="Calibri"/>
              </a:rPr>
              <a:t>Ortíz</a:t>
            </a:r>
            <a:r>
              <a:rPr lang="es-MX" sz="7200" dirty="0" smtClean="0">
                <a:latin typeface="Arial"/>
                <a:ea typeface="Calibri"/>
              </a:rPr>
              <a:t> Solís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Bernardo David Pérez Vázquez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err="1" smtClean="0">
                <a:latin typeface="Arial"/>
                <a:ea typeface="Calibri"/>
              </a:rPr>
              <a:t>Lester</a:t>
            </a:r>
            <a:r>
              <a:rPr lang="es-MX" sz="7200" dirty="0" smtClean="0">
                <a:latin typeface="Arial"/>
                <a:ea typeface="Calibri"/>
              </a:rPr>
              <a:t> Gerardo Montes de Oca </a:t>
            </a:r>
            <a:r>
              <a:rPr lang="es-MX" sz="7200" dirty="0" err="1" smtClean="0">
                <a:latin typeface="Arial"/>
                <a:ea typeface="Calibri"/>
              </a:rPr>
              <a:t>Chavéz</a:t>
            </a:r>
            <a:endParaRPr lang="es-MX" sz="5600" dirty="0" smtClean="0">
              <a:latin typeface="Arial"/>
              <a:ea typeface="Calibri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7200" dirty="0" smtClean="0">
                <a:latin typeface="Arial"/>
                <a:ea typeface="Calibri"/>
              </a:rPr>
              <a:t>Uriel Pérez González</a:t>
            </a:r>
            <a:endParaRPr lang="es-MX" sz="5600" dirty="0" smtClean="0">
              <a:latin typeface="Arial"/>
              <a:ea typeface="Calibri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buNone/>
            </a:pPr>
            <a:endParaRPr lang="es-MX" sz="4400" dirty="0" smtClean="0">
              <a:latin typeface="Arial"/>
              <a:ea typeface="Calibri"/>
            </a:endParaRPr>
          </a:p>
          <a:p>
            <a:pPr algn="r">
              <a:lnSpc>
                <a:spcPct val="115000"/>
              </a:lnSpc>
              <a:spcAft>
                <a:spcPts val="0"/>
              </a:spcAft>
              <a:buNone/>
            </a:pPr>
            <a:r>
              <a:rPr lang="es-MX" sz="5600" dirty="0" smtClean="0">
                <a:latin typeface="Arial"/>
                <a:ea typeface="Calibri"/>
              </a:rPr>
              <a:t>Tapachula de Córdova y Ordoñez, Chiapas; 12 de abril de 2015.</a:t>
            </a:r>
          </a:p>
          <a:p>
            <a:pPr>
              <a:buNone/>
            </a:pPr>
            <a:endParaRPr lang="es-MX" sz="5600" dirty="0"/>
          </a:p>
        </p:txBody>
      </p:sp>
      <p:pic>
        <p:nvPicPr>
          <p:cNvPr id="21506" name="Imagen 1" descr="IAP-Chiapas"/>
          <p:cNvPicPr>
            <a:picLocks noChangeAspect="1" noChangeArrowheads="1"/>
          </p:cNvPicPr>
          <p:nvPr/>
        </p:nvPicPr>
        <p:blipFill>
          <a:blip r:embed="rId2" cstate="print"/>
          <a:srcRect r="68159"/>
          <a:stretch>
            <a:fillRect/>
          </a:stretch>
        </p:blipFill>
        <p:spPr bwMode="auto">
          <a:xfrm>
            <a:off x="611560" y="0"/>
            <a:ext cx="999232" cy="1168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000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/>
              <a:t>EVALUACION DEL PROGRAMA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810347"/>
            <a:ext cx="8229600" cy="2692896"/>
          </a:xfrm>
        </p:spPr>
        <p:txBody>
          <a:bodyPr>
            <a:normAutofit/>
          </a:bodyPr>
          <a:lstStyle/>
          <a:p>
            <a:pPr algn="ctr"/>
            <a:r>
              <a:rPr lang="es-MX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programa </a:t>
            </a:r>
            <a:r>
              <a:rPr lang="es-MX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MEVyT</a:t>
            </a:r>
            <a:r>
              <a:rPr lang="es-MX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ha sido Evaluado.</a:t>
            </a:r>
            <a:endParaRPr lang="es-MX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95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4968"/>
          </a:xfrm>
        </p:spPr>
        <p:txBody>
          <a:bodyPr>
            <a:normAutofit/>
          </a:bodyPr>
          <a:lstStyle/>
          <a:p>
            <a:r>
              <a:rPr lang="es-MX" sz="3600" dirty="0" smtClean="0"/>
              <a:t>METAS CONTRA RESULTADOS DEL  </a:t>
            </a:r>
            <a:r>
              <a:rPr lang="es-MX" sz="3600" dirty="0" err="1" smtClean="0"/>
              <a:t>MEVyT</a:t>
            </a:r>
            <a:endParaRPr lang="es-MX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4320480" cy="25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052737"/>
            <a:ext cx="4325120" cy="259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658" y="386104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54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Conclusiones del equipo: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75245"/>
            <a:ext cx="8229600" cy="5606083"/>
          </a:xfrm>
        </p:spPr>
        <p:txBody>
          <a:bodyPr>
            <a:normAutofit/>
          </a:bodyPr>
          <a:lstStyle/>
          <a:p>
            <a:pPr algn="just"/>
            <a:r>
              <a:rPr lang="es-MX" sz="1600" dirty="0" smtClean="0"/>
              <a:t>Para la Evaluación </a:t>
            </a:r>
            <a:r>
              <a:rPr lang="es-MX" sz="1600" dirty="0"/>
              <a:t>de programas e instituciones </a:t>
            </a:r>
            <a:r>
              <a:rPr lang="es-MX" sz="1600" dirty="0" smtClean="0"/>
              <a:t>debe formar </a:t>
            </a:r>
            <a:r>
              <a:rPr lang="es-MX" sz="1600" dirty="0"/>
              <a:t>parte importante del Sistema de Evaluación y Control de Gestión de una institución, con la finalidad de proveer información de desempeño que apoya la toma de decisiones durante el ciclo presupuestario, mejorando la eficiencia en la asignación y en el uso de los recursos públicos, y con ello la calidad del gasto y la gestión de las instituciones públicas.</a:t>
            </a:r>
          </a:p>
          <a:p>
            <a:pPr algn="just"/>
            <a:r>
              <a:rPr lang="es-MX" sz="1600" dirty="0" smtClean="0"/>
              <a:t>Esto tiene como Objetivo </a:t>
            </a:r>
            <a:r>
              <a:rPr lang="es-MX" sz="1600" dirty="0"/>
              <a:t>el de evaluar el diseño, gestión y resultados de los programas públicos proporcionando información que apoye la gestión de los programas y el proceso de asignación de recursos. La metodología aplicada se basa en la de marco lógico utilizada por organismos multilaterales de desarrollo, como el Banco </a:t>
            </a:r>
            <a:r>
              <a:rPr lang="es-MX" sz="1600" dirty="0" smtClean="0"/>
              <a:t>Mundial.</a:t>
            </a:r>
            <a:endParaRPr lang="es-MX" sz="1600" dirty="0"/>
          </a:p>
          <a:p>
            <a:pPr algn="just"/>
            <a:r>
              <a:rPr lang="es-MX" sz="1600" dirty="0"/>
              <a:t>El diseño de un programa puede definirse sobre la base de seis requisitos o principios que deben cumplir las evaluaciones: que sean independientes, públicas, confiables, pertinentes, oportunas, y eficientes.</a:t>
            </a:r>
          </a:p>
          <a:p>
            <a:pPr algn="just"/>
            <a:r>
              <a:rPr lang="es-MX" sz="1600" dirty="0"/>
              <a:t>Para la Evaluación de Programas Gubernamentales (EPG) se debe contar con un Comité Interinstitucional, </a:t>
            </a:r>
            <a:r>
              <a:rPr lang="es-MX" sz="1600" dirty="0" smtClean="0"/>
              <a:t>con objeto de </a:t>
            </a:r>
            <a:r>
              <a:rPr lang="es-MX" sz="1600" dirty="0"/>
              <a:t>asegurar </a:t>
            </a:r>
            <a:r>
              <a:rPr lang="es-MX" sz="1600" dirty="0" smtClean="0"/>
              <a:t>el </a:t>
            </a:r>
            <a:r>
              <a:rPr lang="es-MX" sz="1600" dirty="0"/>
              <a:t>desarrollo de las evaluaciones </a:t>
            </a:r>
            <a:r>
              <a:rPr lang="es-MX" sz="1600" dirty="0" smtClean="0"/>
              <a:t>que sea </a:t>
            </a:r>
            <a:r>
              <a:rPr lang="es-MX" sz="1600" dirty="0"/>
              <a:t>consistente con las políticas gubernamentales, que las conclusiones que surjan de este proceso sean conocidas por las instituciones que lo conforman y, que se disponga de los apoyos técnicos y coordinaciones necesarias para el buen desarrollo del mismo, especialmente en los procesos de selección de </a:t>
            </a:r>
            <a:r>
              <a:rPr lang="es-MX" sz="1600" dirty="0" smtClean="0"/>
              <a:t>programas.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22211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dirty="0"/>
              <a:t>Evaluación de Impacto de Programas (EI). </a:t>
            </a:r>
            <a:r>
              <a:rPr lang="es-MX" dirty="0" smtClean="0"/>
              <a:t>Como Objetivo el de evaluar </a:t>
            </a:r>
            <a:r>
              <a:rPr lang="es-MX" dirty="0"/>
              <a:t>el impacto que tienen los programas públicos en sus beneficiarios. La evaluación de los resultados de corto, mediano y largo plazo de los programas (eficacia), la eficiencia y economía en el uso de los recursos, y los aspectos relativos a la gestión de los procesos internos de los programas</a:t>
            </a:r>
            <a:r>
              <a:rPr lang="es-MX" dirty="0" smtClean="0"/>
              <a:t>.</a:t>
            </a:r>
            <a:endParaRPr lang="es-MX" dirty="0"/>
          </a:p>
          <a:p>
            <a:pPr algn="just"/>
            <a:r>
              <a:rPr lang="es-MX" dirty="0"/>
              <a:t>Criterios de Selección del Programa. Las Evaluaciones se utilizan en aquellos programas en que, habiendo tenido evaluaciones anteriores no fue posible evaluar sus resultados finales o impacto, a la vez que representan un volumen de recursos importantes. </a:t>
            </a:r>
            <a:endParaRPr lang="es-MX" dirty="0" smtClean="0"/>
          </a:p>
          <a:p>
            <a:pPr algn="just"/>
            <a:r>
              <a:rPr lang="es-MX" dirty="0" smtClean="0"/>
              <a:t>De la investigación, tomamos estos </a:t>
            </a:r>
            <a:r>
              <a:rPr lang="es-MX" smtClean="0"/>
              <a:t>cuatro puntos:</a:t>
            </a:r>
            <a:endParaRPr lang="es-MX" dirty="0"/>
          </a:p>
          <a:p>
            <a:pPr algn="just"/>
            <a:r>
              <a:rPr lang="es-MX" dirty="0" smtClean="0"/>
              <a:t>i</a:t>
            </a:r>
            <a:r>
              <a:rPr lang="es-MX" dirty="0"/>
              <a:t>) Presentación de las definiciones estratégicas y de los resultados más relevantes de la institución,</a:t>
            </a:r>
          </a:p>
          <a:p>
            <a:pPr algn="just"/>
            <a:r>
              <a:rPr lang="es-MX" dirty="0"/>
              <a:t>ii) Identificación de la institución en aspectos tales como; estructura organizacional, dotación, principales productos,</a:t>
            </a:r>
          </a:p>
          <a:p>
            <a:pPr algn="just"/>
            <a:r>
              <a:rPr lang="es-MX" dirty="0"/>
              <a:t>iii) Resultados de la gestión incluyendo informe de desempeño, de gestión financiera, de recursos humanos, </a:t>
            </a:r>
          </a:p>
          <a:p>
            <a:pPr algn="just"/>
            <a:r>
              <a:rPr lang="es-MX" dirty="0"/>
              <a:t>iv) Desafíos para el año siguiente, entre otros aspectos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8179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213991"/>
            <a:ext cx="8229600" cy="1143000"/>
          </a:xfrm>
        </p:spPr>
        <p:txBody>
          <a:bodyPr>
            <a:noAutofit/>
          </a:bodyPr>
          <a:lstStyle/>
          <a:p>
            <a:r>
              <a:rPr lang="es-MX" sz="8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MEVyT</a:t>
            </a:r>
            <a:endParaRPr lang="es-MX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3501008"/>
            <a:ext cx="8229600" cy="2088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800" dirty="0" smtClean="0"/>
              <a:t>Modelo de Educación para la Vida y el Trabajo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60942" y="6300028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dirty="0" smtClean="0"/>
              <a:t>Pertenece al Instituto Nacional para la Educación de los Adultos.</a:t>
            </a:r>
            <a:endParaRPr lang="es-MX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45"/>
          <a:stretch/>
        </p:blipFill>
        <p:spPr>
          <a:xfrm>
            <a:off x="3563888" y="620688"/>
            <a:ext cx="1944216" cy="8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0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Descripción y propósito del </a:t>
            </a:r>
            <a:r>
              <a:rPr lang="es-MX" dirty="0" err="1" smtClean="0"/>
              <a:t>MEVyT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s-MX" dirty="0" smtClean="0"/>
              <a:t>El Modelo Educación para la Vida y el Trabajo (</a:t>
            </a:r>
            <a:r>
              <a:rPr lang="es-MX" dirty="0" err="1" smtClean="0"/>
              <a:t>MEVyT</a:t>
            </a:r>
            <a:r>
              <a:rPr lang="es-MX" dirty="0" smtClean="0"/>
              <a:t>) es el programa educativo del Instituto Nacional para la Educación de los Adultos, que constituye la mejor alternativa de alfabetización, primaria y secundaria, para las personas jóvenes y adultas en México. </a:t>
            </a:r>
          </a:p>
          <a:p>
            <a:pPr algn="just"/>
            <a:r>
              <a:rPr lang="es-MX" dirty="0" smtClean="0"/>
              <a:t>Si tienes más de 15 años y quieres terminar la primaria o la secundaria, o mejorar tu desempeño personal, familiar, laboral, social y ciudadano, el </a:t>
            </a:r>
            <a:r>
              <a:rPr lang="es-MX" dirty="0" err="1" smtClean="0"/>
              <a:t>MEVyT</a:t>
            </a:r>
            <a:r>
              <a:rPr lang="es-MX" dirty="0" smtClean="0"/>
              <a:t> es la opción.</a:t>
            </a:r>
          </a:p>
          <a:p>
            <a:pPr algn="just"/>
            <a:r>
              <a:rPr lang="es-MX" dirty="0" smtClean="0"/>
              <a:t>El </a:t>
            </a:r>
            <a:r>
              <a:rPr lang="es-MX" dirty="0" err="1" smtClean="0"/>
              <a:t>MEVyT</a:t>
            </a:r>
            <a:r>
              <a:rPr lang="es-MX" dirty="0" smtClean="0"/>
              <a:t> surge como respuesta a la demanda de generar opciones diversificadas de estudio relacionadas con los intereses de las personas jóvenes y adultas.</a:t>
            </a:r>
          </a:p>
        </p:txBody>
      </p:sp>
    </p:spTree>
    <p:extLst>
      <p:ext uri="{BB962C8B-B14F-4D97-AF65-F5344CB8AC3E}">
        <p14:creationId xmlns:p14="http://schemas.microsoft.com/office/powerpoint/2010/main" val="20624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MEVyT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 smtClean="0"/>
              <a:t>Se distingue por ser:</a:t>
            </a:r>
          </a:p>
          <a:p>
            <a:pPr lvl="1" algn="just"/>
            <a:r>
              <a:rPr lang="es-MX" dirty="0" smtClean="0"/>
              <a:t>Diferente. Es una primaria y secundaria con visión centrada en el aprendizaje y en la persona que aprende.</a:t>
            </a:r>
          </a:p>
          <a:p>
            <a:pPr lvl="1" algn="just"/>
            <a:r>
              <a:rPr lang="es-MX" dirty="0" smtClean="0"/>
              <a:t>Modular. Presenta una estructura de módulos de aprendizaje.</a:t>
            </a:r>
          </a:p>
          <a:p>
            <a:pPr lvl="1" algn="just"/>
            <a:r>
              <a:rPr lang="es-MX" dirty="0" smtClean="0"/>
              <a:t>Flexible y abierto. Respeta tiempos, ritmos y espacios posibles.</a:t>
            </a:r>
          </a:p>
          <a:p>
            <a:pPr lvl="1" algn="just"/>
            <a:r>
              <a:rPr lang="es-MX" dirty="0" smtClean="0"/>
              <a:t>Pertinente. Adopta contenidos, metodologías y actividades adecuadas a los jóvenes y adultos.</a:t>
            </a:r>
          </a:p>
          <a:p>
            <a:pPr lvl="1" algn="just"/>
            <a:r>
              <a:rPr lang="es-MX" dirty="0" smtClean="0"/>
              <a:t>Potenciador. Rescata saberes y experiencias personales y colectivas para construir otros aprendizajes y desarrollar habilidades, actitudes y valores.</a:t>
            </a:r>
          </a:p>
          <a:p>
            <a:pPr lvl="1" algn="just"/>
            <a:r>
              <a:rPr lang="es-MX" dirty="0" smtClean="0"/>
              <a:t>Diversificado. Presenta una variedad de temas de estudio optativos para los diferentes sectores de población.</a:t>
            </a:r>
          </a:p>
          <a:p>
            <a:pPr lvl="1" algn="just"/>
            <a:r>
              <a:rPr lang="es-MX" dirty="0" smtClean="0"/>
              <a:t>Actualizado. Se desarrolla, revisa y mejora continuamente.</a:t>
            </a:r>
          </a:p>
          <a:p>
            <a:pPr lvl="1" algn="just"/>
            <a:r>
              <a:rPr lang="es-MX" dirty="0" smtClean="0"/>
              <a:t>Integral. Permite la vinculación entre los niveles de la educación básica.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0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MEVyT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 smtClean="0"/>
              <a:t>En el </a:t>
            </a:r>
            <a:r>
              <a:rPr lang="es-MX" dirty="0" err="1" smtClean="0"/>
              <a:t>MEVyT</a:t>
            </a:r>
            <a:r>
              <a:rPr lang="es-MX" dirty="0" smtClean="0"/>
              <a:t> existen tres etapas de evaluación: </a:t>
            </a:r>
          </a:p>
          <a:p>
            <a:pPr lvl="1" algn="just"/>
            <a:r>
              <a:rPr lang="es-MX" dirty="0" smtClean="0"/>
              <a:t>Evaluación diagnóstica. Se realiza para determinar el nivel que mejor se adapte a tus conocimientos, habilidades y capacidades. Se aplica en varias sesiones, en torno a los ejes de Lengua y comunicación, Matemáticas y Ciencias (naturales y sociales).</a:t>
            </a:r>
          </a:p>
          <a:p>
            <a:pPr lvl="1" algn="just"/>
            <a:r>
              <a:rPr lang="es-MX" dirty="0" smtClean="0"/>
              <a:t>Evaluación formativa. Se lleva a cabo durante todo el proceso de aprendizaje. Se refuerza de forma gradual a través del desarrollo de actividades específicas y autoevaluaciones en los módulos. Identifica y comprueba los avances que vas realizando y determina los aspectos que es necesario revisar y reforzar durante el proceso de tu aprendizaje.</a:t>
            </a:r>
          </a:p>
          <a:p>
            <a:pPr lvl="1" algn="just"/>
            <a:r>
              <a:rPr lang="es-MX" dirty="0" smtClean="0"/>
              <a:t>Evaluación final. Verifica lo que has aprendido al concluir el estudio de un módulo.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865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MEVyT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1500" dirty="0" smtClean="0"/>
              <a:t>Por ser un sistema abierto, se aplica también el concepto de evaluación del aprendizaje con fines de acreditación y certificación.</a:t>
            </a:r>
          </a:p>
          <a:p>
            <a:pPr algn="just"/>
            <a:r>
              <a:rPr lang="es-MX" sz="1500" dirty="0" smtClean="0"/>
              <a:t>Para recibir el certificado de primaria, debes terminar satisfactoriamente todos los módulos básicos del nivel intermedio y dos módulos diversificados.</a:t>
            </a:r>
          </a:p>
          <a:p>
            <a:pPr algn="just"/>
            <a:r>
              <a:rPr lang="es-MX" sz="1500" dirty="0" smtClean="0"/>
              <a:t>Para obtener el certificado de secundaria, debes concluir satisfactoriamente todos los módulos básicos del nivel avanzado y cuatro módulos diversificados.</a:t>
            </a:r>
          </a:p>
          <a:p>
            <a:pPr algn="just"/>
            <a:r>
              <a:rPr lang="es-MX" sz="1500" dirty="0" smtClean="0"/>
              <a:t>DEPENDENCIA: El Instituto Nacional para la Educación de los Adultos (INEA) es un organismo descentralizado de la Administración Pública Federal, con personalidad jurídica y patrimonio propio, creado por decreto presidencial publicado en el Diario Oficial de la Federación el 31 de agosto de 1981.</a:t>
            </a:r>
          </a:p>
          <a:p>
            <a:pPr algn="just"/>
            <a:r>
              <a:rPr lang="es-MX" sz="1500" dirty="0" smtClean="0"/>
              <a:t>CAMPO DE ACCION: En cumplimiento de sus atribuciones, el INEA propone y desarrolla modelos educativos, realiza investigaciones sobre la materia, elabora y distribuye materiales didácticos, aplica sistemas para la evaluación del aprendizaje de los adultos, así como acredita y certifica la educación básica para adultos y jóvenes de 15 años y más que no hayan cursado o concluido dichos estudios en los términos del artículo 43 de la Ley General de Educación.</a:t>
            </a:r>
          </a:p>
          <a:p>
            <a:pPr algn="just"/>
            <a:r>
              <a:rPr lang="es-MX" sz="1500" dirty="0" smtClean="0"/>
              <a:t>El INEA tiene el propósito de preservar la unidad educativa nacional para que la educación básica de las personas jóvenes y adultas se acredite y certifique con validez en toda la República.	 </a:t>
            </a:r>
          </a:p>
        </p:txBody>
      </p:sp>
    </p:spTree>
    <p:extLst>
      <p:ext uri="{BB962C8B-B14F-4D97-AF65-F5344CB8AC3E}">
        <p14:creationId xmlns:p14="http://schemas.microsoft.com/office/powerpoint/2010/main" val="217677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MX" dirty="0" smtClean="0"/>
              <a:t>OBJETIVOS / METAS DEL  </a:t>
            </a:r>
            <a:r>
              <a:rPr lang="es-MX" dirty="0" err="1" smtClean="0"/>
              <a:t>MEVyT</a:t>
            </a:r>
            <a:endParaRPr lang="es-MX" dirty="0"/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69833"/>
              </p:ext>
            </p:extLst>
          </p:nvPr>
        </p:nvGraphicFramePr>
        <p:xfrm>
          <a:off x="1403648" y="4797152"/>
          <a:ext cx="6307137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Hoja de cálculo" r:id="rId3" imgW="4419630" imgH="1343025" progId="Excel.Sheet.12">
                  <p:embed/>
                </p:oleObj>
              </mc:Choice>
              <mc:Fallback>
                <p:oleObj name="Hoja de cálculo" r:id="rId3" imgW="4419630" imgH="1343025" progId="Excel.Shee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797152"/>
                        <a:ext cx="6307137" cy="191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13" y="908720"/>
            <a:ext cx="6468774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0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96" y="149448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748000"/>
              </p:ext>
            </p:extLst>
          </p:nvPr>
        </p:nvGraphicFramePr>
        <p:xfrm>
          <a:off x="35496" y="404267"/>
          <a:ext cx="34385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Hoja de cálculo" r:id="rId4" imgW="3438450" imgH="1152435" progId="Excel.Sheet.12">
                  <p:embed/>
                </p:oleObj>
              </mc:Choice>
              <mc:Fallback>
                <p:oleObj name="Hoja de cálculo" r:id="rId4" imgW="3438450" imgH="1152435" progId="Excel.Sheet.12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04267"/>
                        <a:ext cx="343852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5496" y="44227"/>
            <a:ext cx="352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MILLONES DE PESOS</a:t>
            </a:r>
            <a:endParaRPr lang="es-MX" sz="1400" dirty="0"/>
          </a:p>
        </p:txBody>
      </p:sp>
      <p:sp>
        <p:nvSpPr>
          <p:cNvPr id="7" name="6 CuadroTexto"/>
          <p:cNvSpPr txBox="1"/>
          <p:nvPr/>
        </p:nvSpPr>
        <p:spPr>
          <a:xfrm rot="16200000">
            <a:off x="2925689" y="1383308"/>
            <a:ext cx="2736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MILLONES DE PESOS</a:t>
            </a:r>
            <a:endParaRPr lang="es-MX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5496" y="1556792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 de la Gráfica: Comparación del presupuesto aprobado contra el presupuesto pagado por ejercicio.</a:t>
            </a:r>
          </a:p>
          <a:p>
            <a:endParaRPr lang="es-MX" sz="14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96" y="3049364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36286"/>
              </p:ext>
            </p:extLst>
          </p:nvPr>
        </p:nvGraphicFramePr>
        <p:xfrm>
          <a:off x="67989" y="5589240"/>
          <a:ext cx="42862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Hoja de cálculo" r:id="rId7" imgW="4286250" imgH="1152435" progId="Excel.Sheet.12">
                  <p:embed/>
                </p:oleObj>
              </mc:Choice>
              <mc:Fallback>
                <p:oleObj name="Hoja de cálculo" r:id="rId7" imgW="4286250" imgH="1152435" progId="Excel.Sheet.12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89" y="5589240"/>
                        <a:ext cx="4286250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10 CuadroTexto"/>
          <p:cNvSpPr txBox="1"/>
          <p:nvPr/>
        </p:nvSpPr>
        <p:spPr>
          <a:xfrm rot="16200000">
            <a:off x="2910300" y="4279017"/>
            <a:ext cx="2736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 smtClean="0"/>
              <a:t>USUARIOS CONCLUYERON NIVEL</a:t>
            </a:r>
            <a:endParaRPr lang="es-MX" sz="12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5496" y="3933056"/>
            <a:ext cx="410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 de la Gráfica: Comparación de los usuarios que concluyeron nivel alfabetización, nivel primaria, nivel secundaria de los ejercicios desde el 2009 al 2014.</a:t>
            </a:r>
          </a:p>
          <a:p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86220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20" y="457076"/>
            <a:ext cx="49323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321" y="3553420"/>
            <a:ext cx="4932363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88044"/>
              </p:ext>
            </p:extLst>
          </p:nvPr>
        </p:nvGraphicFramePr>
        <p:xfrm>
          <a:off x="179512" y="2708920"/>
          <a:ext cx="2352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Hoja de cálculo" r:id="rId5" imgW="2352780" imgH="1152435" progId="Excel.Sheet.12">
                  <p:embed/>
                </p:oleObj>
              </mc:Choice>
              <mc:Fallback>
                <p:oleObj name="Hoja de cálculo" r:id="rId5" imgW="2352780" imgH="1152435" progId="Excel.Shee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08920"/>
                        <a:ext cx="2352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35081"/>
              </p:ext>
            </p:extLst>
          </p:nvPr>
        </p:nvGraphicFramePr>
        <p:xfrm>
          <a:off x="179512" y="457076"/>
          <a:ext cx="2352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Hoja de cálculo" r:id="rId7" imgW="2352780" imgH="1152435" progId="Excel.Sheet.12">
                  <p:embed/>
                </p:oleObj>
              </mc:Choice>
              <mc:Fallback>
                <p:oleObj name="Hoja de cálculo" r:id="rId7" imgW="2352780" imgH="1152435" progId="Excel.Sheet.12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57076"/>
                        <a:ext cx="23526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35496" y="1700808"/>
            <a:ext cx="4044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 de la Gráfica: Representa la inversión realizada desde el 2009 al 2014 en millones de pesos.</a:t>
            </a:r>
          </a:p>
          <a:p>
            <a:endParaRPr lang="es-MX" sz="1400" dirty="0"/>
          </a:p>
        </p:txBody>
      </p:sp>
      <p:sp>
        <p:nvSpPr>
          <p:cNvPr id="9" name="8 CuadroTexto"/>
          <p:cNvSpPr txBox="1"/>
          <p:nvPr/>
        </p:nvSpPr>
        <p:spPr>
          <a:xfrm>
            <a:off x="43120" y="3952652"/>
            <a:ext cx="403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Descripción de la Gráfica: Representa el número de personas que concluyeron nivel, englobando los tres objetivos alfabetización, primaria y secundaria.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5496" y="4725144"/>
            <a:ext cx="4037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/>
              <a:t>Se observa que en cuatro años consecutivos desde el 2009 al 2013 tiene una tendencia a la alza los usuarios que concluyeron nivel, comparado con el presupuesto asignado que va en forma descendente.</a:t>
            </a:r>
          </a:p>
          <a:p>
            <a:r>
              <a:rPr lang="es-MX" sz="1400" dirty="0" smtClean="0"/>
              <a:t>En el ejercicio 2013-2014 se observa un incremento significativo en el presupuesto asignado y un decremento en las conclusiones de nivel.</a:t>
            </a:r>
          </a:p>
        </p:txBody>
      </p:sp>
    </p:spTree>
    <p:extLst>
      <p:ext uri="{BB962C8B-B14F-4D97-AF65-F5344CB8AC3E}">
        <p14:creationId xmlns:p14="http://schemas.microsoft.com/office/powerpoint/2010/main" val="22006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1301</Words>
  <Application>Microsoft Office PowerPoint</Application>
  <PresentationFormat>Presentación en pantalla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 de Office</vt:lpstr>
      <vt:lpstr>Hoja de cálculo</vt:lpstr>
      <vt:lpstr>Presentación de PowerPoint</vt:lpstr>
      <vt:lpstr>MEVyT</vt:lpstr>
      <vt:lpstr>Descripción y propósito del MEVyT</vt:lpstr>
      <vt:lpstr>MEVyT</vt:lpstr>
      <vt:lpstr>MEVyT</vt:lpstr>
      <vt:lpstr>MEVyT</vt:lpstr>
      <vt:lpstr>OBJETIVOS / METAS DEL  MEVyT</vt:lpstr>
      <vt:lpstr>Presentación de PowerPoint</vt:lpstr>
      <vt:lpstr>Presentación de PowerPoint</vt:lpstr>
      <vt:lpstr>EVALUACION DEL PROGRAMA</vt:lpstr>
      <vt:lpstr>METAS CONTRA RESULTADOS DEL  MEVyT</vt:lpstr>
      <vt:lpstr>Conclusiones del equipo: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HOME</cp:lastModifiedBy>
  <cp:revision>36</cp:revision>
  <dcterms:created xsi:type="dcterms:W3CDTF">2015-04-10T00:38:36Z</dcterms:created>
  <dcterms:modified xsi:type="dcterms:W3CDTF">2015-04-13T04:24:16Z</dcterms:modified>
</cp:coreProperties>
</file>