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81" r:id="rId5"/>
    <p:sldId id="275" r:id="rId6"/>
    <p:sldId id="262" r:id="rId7"/>
    <p:sldId id="280" r:id="rId8"/>
    <p:sldId id="282" r:id="rId9"/>
    <p:sldId id="270" r:id="rId10"/>
    <p:sldId id="283" r:id="rId11"/>
    <p:sldId id="284" r:id="rId12"/>
    <p:sldId id="285" r:id="rId13"/>
    <p:sldId id="258" r:id="rId14"/>
    <p:sldId id="288" r:id="rId15"/>
    <p:sldId id="286" r:id="rId16"/>
    <p:sldId id="28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C5"/>
    <a:srgbClr val="777777"/>
    <a:srgbClr val="496069"/>
    <a:srgbClr val="46616C"/>
    <a:srgbClr val="4E6C78"/>
    <a:srgbClr val="4C6D7A"/>
    <a:srgbClr val="546972"/>
    <a:srgbClr val="62768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Datos Históricos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Piso Firme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shade val="65000"/>
                  </a:schemeClr>
                </a:gs>
                <a:gs pos="75000">
                  <a:schemeClr val="accent6">
                    <a:shade val="65000"/>
                    <a:lumMod val="60000"/>
                    <a:lumOff val="40000"/>
                  </a:schemeClr>
                </a:gs>
                <a:gs pos="51000">
                  <a:schemeClr val="accent6">
                    <a:shade val="65000"/>
                    <a:alpha val="75000"/>
                  </a:schemeClr>
                </a:gs>
                <a:gs pos="100000">
                  <a:schemeClr val="accent6">
                    <a:shade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200000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300000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6">
                    <a:shade val="65000"/>
                  </a:schemeClr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200000</c:v>
                </c:pt>
                <c:pt idx="2">
                  <c:v>300000</c:v>
                </c:pt>
                <c:pt idx="3">
                  <c:v>546480</c:v>
                </c:pt>
                <c:pt idx="4">
                  <c:v>437184</c:v>
                </c:pt>
                <c:pt idx="5">
                  <c:v>546480</c:v>
                </c:pt>
                <c:pt idx="6">
                  <c:v>437184</c:v>
                </c:pt>
                <c:pt idx="7">
                  <c:v>500000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tint val="65000"/>
                  </a:schemeClr>
                </a:gs>
                <a:gs pos="75000">
                  <a:schemeClr val="accent6">
                    <a:tint val="65000"/>
                    <a:lumMod val="60000"/>
                    <a:lumOff val="40000"/>
                  </a:schemeClr>
                </a:gs>
                <a:gs pos="51000">
                  <a:schemeClr val="accent6">
                    <a:tint val="65000"/>
                    <a:alpha val="75000"/>
                  </a:schemeClr>
                </a:gs>
                <a:gs pos="100000">
                  <a:schemeClr val="accent6">
                    <a:tint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90382096"/>
        <c:axId val="190378960"/>
      </c:barChart>
      <c:catAx>
        <c:axId val="19038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378960"/>
        <c:crosses val="autoZero"/>
        <c:auto val="1"/>
        <c:lblAlgn val="ctr"/>
        <c:lblOffset val="100"/>
        <c:noMultiLvlLbl val="0"/>
      </c:catAx>
      <c:valAx>
        <c:axId val="1903789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Pisos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38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VIVIENDAS BENEFICIADAS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VIVIENDAS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200000</c:v>
                </c:pt>
                <c:pt idx="2">
                  <c:v>300000</c:v>
                </c:pt>
                <c:pt idx="3">
                  <c:v>546480</c:v>
                </c:pt>
                <c:pt idx="4">
                  <c:v>437184</c:v>
                </c:pt>
                <c:pt idx="5">
                  <c:v>546480</c:v>
                </c:pt>
                <c:pt idx="6">
                  <c:v>437184</c:v>
                </c:pt>
                <c:pt idx="7">
                  <c:v>500000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90378176"/>
        <c:axId val="190378568"/>
      </c:barChart>
      <c:catAx>
        <c:axId val="19037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378568"/>
        <c:crosses val="autoZero"/>
        <c:auto val="1"/>
        <c:lblAlgn val="ctr"/>
        <c:lblOffset val="100"/>
        <c:noMultiLvlLbl val="0"/>
      </c:catAx>
      <c:valAx>
        <c:axId val="1903785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NUMERO DE VIVIENDAS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37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PISOS</a:t>
            </a:r>
            <a:r>
              <a:rPr lang="es-MX" baseline="0" dirty="0" smtClean="0"/>
              <a:t> CONSTRUIDOS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PISOS (M2)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14000000</c:v>
                </c:pt>
                <c:pt idx="2">
                  <c:v>21000000</c:v>
                </c:pt>
                <c:pt idx="3">
                  <c:v>38253600</c:v>
                </c:pt>
                <c:pt idx="4">
                  <c:v>30602880</c:v>
                </c:pt>
                <c:pt idx="5">
                  <c:v>38253600</c:v>
                </c:pt>
                <c:pt idx="6">
                  <c:v>30602880</c:v>
                </c:pt>
                <c:pt idx="7">
                  <c:v>35000000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90380528"/>
        <c:axId val="190382488"/>
      </c:barChart>
      <c:catAx>
        <c:axId val="19038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382488"/>
        <c:crosses val="autoZero"/>
        <c:auto val="1"/>
        <c:lblAlgn val="ctr"/>
        <c:lblOffset val="100"/>
        <c:noMultiLvlLbl val="0"/>
      </c:catAx>
      <c:valAx>
        <c:axId val="1903824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PISOS EN M2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038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000" dirty="0" smtClean="0"/>
              <a:t>INVERSION EN PISOS, EN BILLONES DE PESOS</a:t>
            </a:r>
            <a:endParaRPr lang="es-MX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COSTO DE PISOS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2.6190000000000002</c:v>
                </c:pt>
                <c:pt idx="2">
                  <c:v>4.548</c:v>
                </c:pt>
                <c:pt idx="3">
                  <c:v>9.1340000000000003</c:v>
                </c:pt>
                <c:pt idx="4">
                  <c:v>7.6719999999999997</c:v>
                </c:pt>
                <c:pt idx="5">
                  <c:v>10.07</c:v>
                </c:pt>
                <c:pt idx="6">
                  <c:v>8.4589999999999996</c:v>
                </c:pt>
                <c:pt idx="7">
                  <c:v>10.157999999999999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89819480"/>
        <c:axId val="189817128"/>
      </c:barChart>
      <c:catAx>
        <c:axId val="189819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9817128"/>
        <c:crosses val="autoZero"/>
        <c:auto val="1"/>
        <c:lblAlgn val="ctr"/>
        <c:lblOffset val="100"/>
        <c:noMultiLvlLbl val="0"/>
      </c:catAx>
      <c:valAx>
        <c:axId val="1898171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BILLONES DE PESOS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981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587625"/>
            <a:ext cx="4267200" cy="1679575"/>
          </a:xfrm>
        </p:spPr>
        <p:txBody>
          <a:bodyPr vert="horz"/>
          <a:lstStyle>
            <a:lvl1pPr algn="l">
              <a:defRPr/>
            </a:lvl1pPr>
          </a:lstStyle>
          <a:p>
            <a:pPr lvl="0"/>
            <a:r>
              <a:rPr lang="es-ES" altLang="es-MX" noProof="0" smtClean="0"/>
              <a:t>Haga clic para modificar el estilo de título del patrón</a:t>
            </a:r>
            <a:endParaRPr lang="en-US" altLang="es-MX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733800"/>
            <a:ext cx="38100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altLang="es-MX" noProof="0" smtClean="0"/>
              <a:t>Haga clic para modificar el estilo de subtítulo del patrón</a:t>
            </a:r>
            <a:endParaRPr lang="en-US" altLang="es-MX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27351A-F7C1-46DE-948A-6D8F5BC16AA8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2F30F-B40F-475D-9922-EAC498FA3ED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245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72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72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E52-14AA-43E7-A593-F545DBF766C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662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D767F-FDE8-4B98-8725-DE1EC4AB39B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5577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D99F-2B1E-4BCC-A887-941ADE60789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611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762000"/>
            <a:ext cx="3505200" cy="5364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505200" cy="5364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5F1B6-3B27-43BE-B9F6-EDE9BF85ED2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411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E2197-06C7-4AA0-87F9-A578B5192AA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129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2DA93-77B0-472D-9ABA-142E17D90AB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2046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E5F62-B63A-4918-B17C-D83C97DE264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658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7414C-4561-43A5-8605-1B4ADCBC338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165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470E1-355B-4C5F-BD88-FA86C9FE47E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4739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990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  <a:endParaRPr lang="en-US" altLang="es-MX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762000"/>
            <a:ext cx="7162800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n-US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A7CF3A-650B-47C8-B290-3794F56E26EC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MX" b="1" dirty="0" smtClean="0"/>
              <a:t>PROGRAMA PISO FIRME</a:t>
            </a:r>
            <a:endParaRPr lang="en-US" alt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71" y="4361656"/>
            <a:ext cx="40005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b="1" dirty="0">
                <a:solidFill>
                  <a:srgbClr val="C00000"/>
                </a:solidFill>
              </a:rPr>
              <a:t>PROGRAMA PISO FIRME</a:t>
            </a:r>
            <a:br>
              <a:rPr lang="en-US" altLang="es-MX" sz="3600" b="1" dirty="0">
                <a:solidFill>
                  <a:srgbClr val="C00000"/>
                </a:solidFill>
              </a:rPr>
            </a:br>
            <a:r>
              <a:rPr lang="en-US" altLang="es-MX" sz="2800" b="1" dirty="0" smtClean="0">
                <a:solidFill>
                  <a:srgbClr val="002060"/>
                </a:solidFill>
              </a:rPr>
              <a:t>6.- </a:t>
            </a:r>
            <a:r>
              <a:rPr lang="en-US" altLang="es-MX" sz="2800" b="1" dirty="0">
                <a:solidFill>
                  <a:srgbClr val="002060"/>
                </a:solidFill>
              </a:rPr>
              <a:t>DATOS Y RESULTADOS</a:t>
            </a:r>
            <a:endParaRPr lang="es-MX" sz="2800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75417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1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b="1" dirty="0">
                <a:solidFill>
                  <a:srgbClr val="C00000"/>
                </a:solidFill>
              </a:rPr>
              <a:t>PROGRAMA PISO FIRME</a:t>
            </a:r>
            <a:br>
              <a:rPr lang="en-US" altLang="es-MX" sz="3600" b="1" dirty="0">
                <a:solidFill>
                  <a:srgbClr val="C00000"/>
                </a:solidFill>
              </a:rPr>
            </a:br>
            <a:r>
              <a:rPr lang="en-US" altLang="es-MX" sz="2800" b="1" dirty="0">
                <a:solidFill>
                  <a:srgbClr val="002060"/>
                </a:solidFill>
              </a:rPr>
              <a:t>6.- DATOS Y RESULTADOS</a:t>
            </a:r>
            <a:endParaRPr lang="es-MX" sz="2800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04944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39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200" b="1" dirty="0">
                <a:solidFill>
                  <a:srgbClr val="C00000"/>
                </a:solidFill>
              </a:rPr>
              <a:t>PROGRAMA PISO FIRME</a:t>
            </a:r>
            <a:br>
              <a:rPr lang="en-US" altLang="es-MX" sz="3200" b="1" dirty="0">
                <a:solidFill>
                  <a:srgbClr val="C00000"/>
                </a:solidFill>
              </a:rPr>
            </a:br>
            <a:r>
              <a:rPr lang="en-US" altLang="es-MX" sz="2400" b="1" dirty="0">
                <a:solidFill>
                  <a:srgbClr val="002060"/>
                </a:solidFill>
              </a:rPr>
              <a:t>6.- DATOS Y RESULTAD</a:t>
            </a:r>
            <a:endParaRPr lang="es-MX" sz="3500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7024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2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500" b="1" dirty="0">
                <a:solidFill>
                  <a:srgbClr val="FFC000"/>
                </a:solidFill>
              </a:rPr>
              <a:t>6.- OPINION DEL TRABAJO</a:t>
            </a:r>
            <a:endParaRPr lang="en-US" altLang="es-MX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CONCLUSION:</a:t>
            </a:r>
          </a:p>
          <a:p>
            <a:pPr marL="0" indent="0" algn="just">
              <a:buNone/>
            </a:pPr>
            <a:r>
              <a:rPr lang="es-MX" sz="2700" dirty="0" smtClean="0"/>
              <a:t>La implementación de este </a:t>
            </a:r>
            <a:r>
              <a:rPr lang="es-MX" sz="2700" dirty="0"/>
              <a:t>Programa </a:t>
            </a:r>
            <a:r>
              <a:rPr lang="es-MX" sz="2700" dirty="0" smtClean="0"/>
              <a:t>desde sus inicios hasta la fecha ha cumplido con el objetivo por el cual fue diseñado, </a:t>
            </a:r>
            <a:r>
              <a:rPr lang="es-MX" sz="2700" dirty="0"/>
              <a:t>cuyo propósito es la disminución de las viviendas con pisos de tierra, </a:t>
            </a:r>
            <a:r>
              <a:rPr lang="es-MX" sz="2700" dirty="0" smtClean="0"/>
              <a:t>ya </a:t>
            </a:r>
            <a:r>
              <a:rPr lang="es-MX" sz="2700" dirty="0"/>
              <a:t>que según la evaluación del Coneval que es del 2007 al 2012 se  han disminuido  2, </a:t>
            </a:r>
            <a:r>
              <a:rPr lang="es-MX" sz="2700" dirty="0" smtClean="0"/>
              <a:t>967</a:t>
            </a:r>
            <a:r>
              <a:rPr lang="es-MX" sz="2700" dirty="0"/>
              <a:t> </a:t>
            </a:r>
            <a:r>
              <a:rPr lang="es-MX" sz="2700" dirty="0" smtClean="0"/>
              <a:t>viviendas que tenían  </a:t>
            </a:r>
            <a:r>
              <a:rPr lang="es-MX" sz="2700" dirty="0"/>
              <a:t>pisos de tierra,  </a:t>
            </a:r>
            <a:r>
              <a:rPr lang="es-MX" sz="2700" dirty="0" smtClean="0"/>
              <a:t>por lo consiguiente se ha logrado realizar una inversión de $ </a:t>
            </a:r>
            <a:r>
              <a:rPr lang="es-MX" sz="2700" dirty="0"/>
              <a:t>$ 52,662,679,507. 00 </a:t>
            </a:r>
            <a:r>
              <a:rPr lang="es-MX" sz="2700" dirty="0" smtClean="0"/>
              <a:t>que </a:t>
            </a:r>
            <a:r>
              <a:rPr lang="es-MX" sz="2700" dirty="0"/>
              <a:t>se han erogados desde el 2007 al 2012 para la creación de estos pisos </a:t>
            </a:r>
            <a:r>
              <a:rPr lang="es-MX" sz="2700" dirty="0" smtClean="0"/>
              <a:t>firmes</a:t>
            </a:r>
            <a:r>
              <a:rPr lang="es-MX" sz="2700" dirty="0"/>
              <a:t>.</a:t>
            </a:r>
            <a:endParaRPr lang="en-US" altLang="es-MX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500" b="1" dirty="0">
                <a:solidFill>
                  <a:srgbClr val="FFC000"/>
                </a:solidFill>
              </a:rPr>
              <a:t>6.- OPINION DEL TRABAJO</a:t>
            </a:r>
            <a:endParaRPr lang="en-US" altLang="es-MX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744537"/>
            <a:ext cx="7162800" cy="5364163"/>
          </a:xfrm>
        </p:spPr>
        <p:txBody>
          <a:bodyPr/>
          <a:lstStyle/>
          <a:p>
            <a:r>
              <a:rPr lang="en-US" altLang="es-MX" b="1" dirty="0" smtClean="0"/>
              <a:t>CONCLUSION:</a:t>
            </a:r>
          </a:p>
          <a:p>
            <a:pPr marL="0" indent="0" algn="just">
              <a:buNone/>
            </a:pPr>
            <a:r>
              <a:rPr lang="es-MX" dirty="0" smtClean="0"/>
              <a:t>Actualmente con la implementación de la cruzada nacional contra el hambre la cual es una estrategia de  inclusión y bienestar social que pretende abatir de </a:t>
            </a:r>
            <a:r>
              <a:rPr lang="es-MX" dirty="0"/>
              <a:t>manera masiva la pobreza, la </a:t>
            </a:r>
            <a:r>
              <a:rPr lang="es-MX" dirty="0" smtClean="0"/>
              <a:t>desnutrición y  la marginación social en México.  Se esta promoviendo desde el nivel federal hasta el municipal combatir con el grado rezago social y dentro de ellos implica abatir con todas las  casas  que cuenten con pisos de tierra.</a:t>
            </a:r>
            <a:endParaRPr lang="es-MX" sz="2400" dirty="0"/>
          </a:p>
          <a:p>
            <a:pPr marL="0" indent="0">
              <a:buNone/>
            </a:pPr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14303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500" b="1" dirty="0">
                <a:solidFill>
                  <a:srgbClr val="FFC000"/>
                </a:solidFill>
              </a:rPr>
              <a:t>6.- OPINION DEL TRABAJO</a:t>
            </a:r>
            <a:endParaRPr lang="en-US" altLang="es-MX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744537"/>
            <a:ext cx="7162800" cy="5364163"/>
          </a:xfrm>
        </p:spPr>
        <p:txBody>
          <a:bodyPr/>
          <a:lstStyle/>
          <a:p>
            <a:r>
              <a:rPr lang="en-US" altLang="es-MX" b="1" dirty="0" smtClean="0"/>
              <a:t>CONCLUSION:</a:t>
            </a:r>
          </a:p>
          <a:p>
            <a:pPr marL="0" indent="0" algn="just">
              <a:buNone/>
            </a:pPr>
            <a:r>
              <a:rPr lang="es-MX" sz="2700" dirty="0"/>
              <a:t>Desafortunadamente no es nada notable tal disminución debido a que de la misma manera en que se aumenta la construcción se crean nuevos asentamientos </a:t>
            </a:r>
            <a:r>
              <a:rPr lang="es-MX" sz="2700" dirty="0" smtClean="0"/>
              <a:t>irregulares, por </a:t>
            </a:r>
            <a:r>
              <a:rPr lang="es-MX" sz="2700" dirty="0"/>
              <a:t>lo que las variaciones solo se pueden obtener gracias a las evaluaciones que realiza la Coneval así como los censos que realiza el </a:t>
            </a:r>
            <a:r>
              <a:rPr lang="es-MX" sz="2700" dirty="0" smtClean="0"/>
              <a:t>INEGI.</a:t>
            </a:r>
          </a:p>
          <a:p>
            <a:pPr marL="0" indent="0" algn="just">
              <a:buNone/>
            </a:pPr>
            <a:r>
              <a:rPr lang="es-MX" altLang="es-MX" sz="2700" dirty="0" smtClean="0"/>
              <a:t>Este programa si es de relevante impacto para el beneficio de la sociedad mexicana, siempre y cuando sea destinado directamente a la población con bajos ingresos económicos.</a:t>
            </a:r>
            <a:endParaRPr lang="en-US" altLang="es-MX" sz="2700" dirty="0"/>
          </a:p>
        </p:txBody>
      </p:sp>
    </p:spTree>
    <p:extLst>
      <p:ext uri="{BB962C8B-B14F-4D97-AF65-F5344CB8AC3E}">
        <p14:creationId xmlns:p14="http://schemas.microsoft.com/office/powerpoint/2010/main" val="1957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990600" cy="6172200"/>
          </a:xfrm>
        </p:spPr>
        <p:txBody>
          <a:bodyPr/>
          <a:lstStyle/>
          <a:p>
            <a:r>
              <a:rPr lang="en-US" altLang="es-MX" sz="3000" b="1" dirty="0" smtClean="0">
                <a:solidFill>
                  <a:srgbClr val="C00000"/>
                </a:solidFill>
              </a:rPr>
              <a:t>ACTIVIDAD 06</a:t>
            </a:r>
            <a:br>
              <a:rPr lang="en-US" altLang="es-MX" sz="3000" b="1" dirty="0" smtClean="0">
                <a:solidFill>
                  <a:srgbClr val="C00000"/>
                </a:solidFill>
              </a:rPr>
            </a:br>
            <a:r>
              <a:rPr lang="en-US" altLang="es-MX" sz="3000" b="1" dirty="0" smtClean="0">
                <a:solidFill>
                  <a:srgbClr val="C00000"/>
                </a:solidFill>
              </a:rPr>
              <a:t>GESTIÓN PARA RESULTADOS </a:t>
            </a:r>
            <a:r>
              <a:rPr lang="en-US" altLang="es-MX" sz="3000" b="1" dirty="0">
                <a:solidFill>
                  <a:srgbClr val="C00000"/>
                </a:solidFill>
              </a:rPr>
              <a:t>I</a:t>
            </a:r>
            <a:r>
              <a:rPr lang="en-US" altLang="es-MX" sz="3000" b="1" dirty="0" smtClean="0">
                <a:solidFill>
                  <a:srgbClr val="C00000"/>
                </a:solidFill>
              </a:rPr>
              <a:t/>
            </a:r>
            <a:br>
              <a:rPr lang="en-US" altLang="es-MX" sz="3000" b="1" dirty="0" smtClean="0">
                <a:solidFill>
                  <a:srgbClr val="C00000"/>
                </a:solidFill>
              </a:rPr>
            </a:br>
            <a:endParaRPr lang="en-US" altLang="es-MX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744537"/>
            <a:ext cx="7162800" cy="5364163"/>
          </a:xfrm>
        </p:spPr>
        <p:txBody>
          <a:bodyPr/>
          <a:lstStyle/>
          <a:p>
            <a:r>
              <a:rPr lang="en-US" altLang="es-MX" b="1" dirty="0" smtClean="0"/>
              <a:t>MAESTRA: </a:t>
            </a:r>
            <a:r>
              <a:rPr lang="en-US" altLang="es-MX" dirty="0" smtClean="0"/>
              <a:t>DRA. MAGDA ELIZABETH JAN ARGUELLO.</a:t>
            </a:r>
          </a:p>
          <a:p>
            <a:r>
              <a:rPr lang="en-US" altLang="es-MX" b="1" dirty="0" smtClean="0"/>
              <a:t>ALUMNOS:</a:t>
            </a:r>
          </a:p>
          <a:p>
            <a:pPr lvl="1"/>
            <a:r>
              <a:rPr lang="en-US" altLang="es-MX" dirty="0" smtClean="0"/>
              <a:t>COSME HERNANDEZ LOPEZ.</a:t>
            </a:r>
          </a:p>
          <a:p>
            <a:pPr lvl="1"/>
            <a:r>
              <a:rPr lang="en-US" altLang="es-MX" dirty="0" smtClean="0"/>
              <a:t>LUIS GARCIA SOLIS.</a:t>
            </a:r>
          </a:p>
          <a:p>
            <a:pPr lvl="1"/>
            <a:r>
              <a:rPr lang="en-US" altLang="es-MX" dirty="0" smtClean="0"/>
              <a:t>ALONSO HERNANDEZ REVOLORIO.</a:t>
            </a:r>
          </a:p>
          <a:p>
            <a:pPr lvl="1"/>
            <a:r>
              <a:rPr lang="en-US" altLang="es-MX" dirty="0" smtClean="0"/>
              <a:t>ARMANDO HERNANDEZ MOLINA.</a:t>
            </a:r>
          </a:p>
          <a:p>
            <a:pPr lvl="1"/>
            <a:r>
              <a:rPr lang="en-US" altLang="es-MX" dirty="0" smtClean="0"/>
              <a:t>ERNESTO ROSS REYES.</a:t>
            </a:r>
          </a:p>
          <a:p>
            <a:pPr lvl="1"/>
            <a:r>
              <a:rPr lang="en-US" altLang="es-MX" dirty="0" smtClean="0"/>
              <a:t>EDVIN ROLANDO MENDEZ TINO.</a:t>
            </a:r>
          </a:p>
          <a:p>
            <a:pPr lvl="1"/>
            <a:r>
              <a:rPr lang="en-US" altLang="es-MX" dirty="0" smtClean="0"/>
              <a:t>LUIS ENRIQUE SOLIS COUTIÑO.</a:t>
            </a:r>
          </a:p>
          <a:p>
            <a:pPr lvl="1"/>
            <a:endParaRPr lang="en-US" altLang="es-MX" dirty="0"/>
          </a:p>
          <a:p>
            <a:pPr lvl="1"/>
            <a:r>
              <a:rPr lang="en-US" altLang="es-MX" dirty="0" smtClean="0"/>
              <a:t>TAPACHULA CHIAPAS, A 12 ABRIL DE 2015</a:t>
            </a:r>
          </a:p>
          <a:p>
            <a:pPr lvl="1"/>
            <a:endParaRPr lang="en-US" altLang="es-MX" sz="2700" dirty="0"/>
          </a:p>
        </p:txBody>
      </p:sp>
    </p:spTree>
    <p:extLst>
      <p:ext uri="{BB962C8B-B14F-4D97-AF65-F5344CB8AC3E}">
        <p14:creationId xmlns:p14="http://schemas.microsoft.com/office/powerpoint/2010/main" val="1070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 smtClean="0">
                <a:solidFill>
                  <a:srgbClr val="C00000"/>
                </a:solidFill>
              </a:rPr>
              <a:t>PROGRAMA PISO 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800" b="1" dirty="0" smtClean="0">
                <a:solidFill>
                  <a:srgbClr val="FFC000"/>
                </a:solidFill>
              </a:rPr>
              <a:t>*DESCRIPCION Y PROPOSITO</a:t>
            </a:r>
            <a:endParaRPr lang="en-US" altLang="es-MX" sz="2800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ANTECEDENTES:</a:t>
            </a:r>
            <a:endParaRPr lang="es-MX" b="1" dirty="0" smtClean="0"/>
          </a:p>
          <a:p>
            <a:pPr lvl="1" algn="just"/>
            <a:r>
              <a:rPr lang="es-MX" dirty="0" smtClean="0"/>
              <a:t>El programa piso firme se creó durante la gestión del expresidente Vicente Fox Quezada.</a:t>
            </a:r>
          </a:p>
          <a:p>
            <a:pPr lvl="1" algn="just"/>
            <a:r>
              <a:rPr lang="es-MX" dirty="0" smtClean="0"/>
              <a:t>En ese año según el INEGI, había 2 millones 900 mil, hogares con piso de tierra, al final de la administración se redujo a 2 millones 400 mil viviendas.</a:t>
            </a:r>
          </a:p>
          <a:p>
            <a:pPr lvl="1" algn="just"/>
            <a:r>
              <a:rPr lang="es-MX" dirty="0"/>
              <a:t>El propósito era atender ese rezago solo en los 50 municipios indígenas, con bajo índice de desarrollo humano</a:t>
            </a:r>
            <a:endParaRPr lang="es-MX" dirty="0" smtClean="0"/>
          </a:p>
          <a:p>
            <a:pPr lvl="1" algn="just"/>
            <a:r>
              <a:rPr lang="es-MX" dirty="0" smtClean="0"/>
              <a:t>En 2006, al inicio de su gestión el presidente Felipe Calderón Hinojosa, se propuso que al final de su sexenio ningún mexicano viviría con piso de tierra. </a:t>
            </a:r>
            <a:endParaRPr lang="en-US" alt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42511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990600" cy="6172200"/>
          </a:xfrm>
        </p:spPr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600" b="1" dirty="0">
                <a:solidFill>
                  <a:srgbClr val="FFC000"/>
                </a:solidFill>
              </a:rPr>
              <a:t>*</a:t>
            </a:r>
            <a:r>
              <a:rPr lang="en-US" altLang="es-MX" sz="2800" b="1" dirty="0">
                <a:solidFill>
                  <a:srgbClr val="FFC000"/>
                </a:solidFill>
              </a:rPr>
              <a:t>DESCRIPCION Y </a:t>
            </a:r>
            <a:r>
              <a:rPr lang="en-US" altLang="es-MX" sz="2800" b="1" dirty="0" smtClean="0">
                <a:solidFill>
                  <a:srgbClr val="FFC000"/>
                </a:solidFill>
              </a:rPr>
              <a:t>PROPOSITO</a:t>
            </a:r>
            <a:endParaRPr lang="en-US" altLang="es-MX" sz="2800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ANTECEDENTES:</a:t>
            </a:r>
            <a:endParaRPr lang="es-MX" b="1" dirty="0" smtClean="0"/>
          </a:p>
          <a:p>
            <a:pPr lvl="1" algn="just"/>
            <a:r>
              <a:rPr lang="es-MX" dirty="0" smtClean="0"/>
              <a:t>Hasta el final de 2011 se habían construido 2 millones 306 mil. Pisos de concreto.</a:t>
            </a:r>
          </a:p>
          <a:p>
            <a:pPr lvl="1" algn="just"/>
            <a:r>
              <a:rPr lang="es-MX" altLang="es-MX" dirty="0" smtClean="0"/>
              <a:t>El INEGI reportó en el censo de 2010, que había un millón 700 mil pisos de tierra.</a:t>
            </a:r>
          </a:p>
          <a:p>
            <a:pPr lvl="1" algn="just"/>
            <a:r>
              <a:rPr lang="es-MX" altLang="es-MX" dirty="0" smtClean="0"/>
              <a:t>La SEDESOL argumenta que la cifra de viviendas con pisos de tierra crece año con año, debido a la creación de nuevos hogares.</a:t>
            </a:r>
          </a:p>
        </p:txBody>
      </p:sp>
    </p:spTree>
    <p:extLst>
      <p:ext uri="{BB962C8B-B14F-4D97-AF65-F5344CB8AC3E}">
        <p14:creationId xmlns:p14="http://schemas.microsoft.com/office/powerpoint/2010/main" val="41569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 smtClean="0">
                <a:solidFill>
                  <a:srgbClr val="C00000"/>
                </a:solidFill>
              </a:rPr>
              <a:t>PROGRAMA PISO 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3600" b="1" dirty="0" smtClean="0">
                <a:solidFill>
                  <a:srgbClr val="FFC000"/>
                </a:solidFill>
              </a:rPr>
              <a:t>*</a:t>
            </a:r>
            <a:r>
              <a:rPr lang="en-US" altLang="es-MX" sz="2800" b="1" dirty="0" smtClean="0">
                <a:solidFill>
                  <a:srgbClr val="FFC000"/>
                </a:solidFill>
              </a:rPr>
              <a:t>DESCRIPCION </a:t>
            </a:r>
            <a:r>
              <a:rPr lang="en-US" altLang="es-MX" sz="2800" b="1" dirty="0">
                <a:solidFill>
                  <a:srgbClr val="FFC000"/>
                </a:solidFill>
              </a:rPr>
              <a:t>Y PROPOSITO</a:t>
            </a:r>
            <a:endParaRPr lang="en-US" altLang="es-MX" sz="28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DESCRIPCIÓN DEL PROGRAMA:</a:t>
            </a:r>
            <a:endParaRPr lang="es-MX" b="1" dirty="0" smtClean="0"/>
          </a:p>
          <a:p>
            <a:pPr lvl="1" algn="just"/>
            <a:r>
              <a:rPr lang="es-MX" altLang="es-MX" dirty="0" smtClean="0"/>
              <a:t>Contribuir al cerrar las brechas en la desigualdad regional, a través de la creación, rehabilitación y ampliación de la infraestructura social básica y el Mejoramiento de los servicios y calidad de vivienda, en las zonas del país, que por sus condiciones estructurales de marginación, pobreza y exclusión social, requiere de atención prioritaria.</a:t>
            </a:r>
          </a:p>
          <a:p>
            <a:pPr lvl="1" algn="just"/>
            <a:endParaRPr lang="es-MX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1749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800" b="1" dirty="0">
                <a:solidFill>
                  <a:srgbClr val="FFC000"/>
                </a:solidFill>
              </a:rPr>
              <a:t>*DESCRIPCION Y PROPOSITO</a:t>
            </a:r>
            <a:endParaRPr lang="en-US" altLang="es-MX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PROPOSITO DEL PROGRAMA:</a:t>
            </a:r>
            <a:endParaRPr lang="es-MX" b="1" dirty="0" smtClean="0"/>
          </a:p>
          <a:p>
            <a:pPr lvl="1" algn="just"/>
            <a:r>
              <a:rPr lang="es-MX" altLang="es-MX" dirty="0" smtClean="0"/>
              <a:t>Reemplazar pisos de tierra por pisos de cemento en hogares pobres.</a:t>
            </a:r>
          </a:p>
          <a:p>
            <a:pPr lvl="1" algn="just"/>
            <a:r>
              <a:rPr lang="es-MX" altLang="es-MX" dirty="0" smtClean="0"/>
              <a:t>Mejorar el Desarrollo de los niños: Disminuyendo las enfermedades por Parásitos, Diarrea y Anemia, que afecta directamente al desarrollo de los niños.</a:t>
            </a:r>
          </a:p>
          <a:p>
            <a:pPr lvl="1" algn="just"/>
            <a:r>
              <a:rPr lang="es-MX" altLang="es-MX" dirty="0" smtClean="0"/>
              <a:t>Mejorar la Calidad de vida: Que las familias vivan en un ambiente más cálido y limpio, reducción de Stress y Depresión en los Adultos.</a:t>
            </a:r>
          </a:p>
          <a:p>
            <a:pPr lvl="1" algn="just"/>
            <a:endParaRPr lang="es-MX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20998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dirty="0">
                <a:solidFill>
                  <a:srgbClr val="C00000"/>
                </a:solidFill>
              </a:rPr>
              <a:t>PROGRAMA PISO </a:t>
            </a:r>
            <a:r>
              <a:rPr lang="en-US" altLang="es-MX" sz="3500" dirty="0" smtClean="0">
                <a:solidFill>
                  <a:srgbClr val="C00000"/>
                </a:solidFill>
              </a:rPr>
              <a:t>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800" b="1" dirty="0" smtClean="0">
                <a:solidFill>
                  <a:srgbClr val="FFC000"/>
                </a:solidFill>
              </a:rPr>
              <a:t>3.- OBJETIVOS</a:t>
            </a:r>
            <a:endParaRPr lang="en-US" altLang="es-MX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OBJETIVO DEL PROGRAMA:</a:t>
            </a:r>
          </a:p>
          <a:p>
            <a:pPr lvl="1" algn="just"/>
            <a:r>
              <a:rPr lang="es-MX" dirty="0" smtClean="0"/>
              <a:t>El Programa Piso Firme es mejorar la calidad de vida, particularmente el de la salud, en aquellos grupos vulnerables en áreas marginadas, en atención a los zonas prioritarias (ZAP).</a:t>
            </a:r>
          </a:p>
          <a:p>
            <a:pPr lvl="1" algn="just"/>
            <a:r>
              <a:rPr lang="es-MX" dirty="0"/>
              <a:t>Proveer de un piso de cemento a las viviendas representa no sólo un mejoramiento del entorno físico y un incremento del valor de este patrimonio básico de las familias </a:t>
            </a:r>
            <a:r>
              <a:rPr lang="es-MX" dirty="0" smtClean="0"/>
              <a:t>de </a:t>
            </a:r>
            <a:r>
              <a:rPr lang="es-MX" dirty="0"/>
              <a:t>escasos recursos, tiene también impactos positivos en la salud de los más pequeños y en la calidad de vida de las madres. </a:t>
            </a:r>
            <a:endParaRPr lang="en-US" alt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19576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</a:t>
            </a:r>
            <a:r>
              <a:rPr lang="en-US" altLang="es-MX" sz="3500" dirty="0" smtClean="0">
                <a:solidFill>
                  <a:srgbClr val="C00000"/>
                </a:solidFill>
              </a:rPr>
              <a:t>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3600" b="1" dirty="0" smtClean="0">
                <a:solidFill>
                  <a:srgbClr val="002060"/>
                </a:solidFill>
              </a:rPr>
              <a:t>4.- DATOS HISTORICOS</a:t>
            </a:r>
            <a:endParaRPr lang="es-MX" sz="3500" dirty="0">
              <a:solidFill>
                <a:srgbClr val="002060"/>
              </a:solidFill>
            </a:endParaRP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056170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6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400" b="1" dirty="0" smtClean="0">
                <a:solidFill>
                  <a:srgbClr val="002060"/>
                </a:solidFill>
              </a:rPr>
              <a:t>5.- VERIFICAR SI HA SIDO EVALUADO</a:t>
            </a:r>
            <a:endParaRPr lang="en-US" altLang="es-MX" sz="24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EVALUACIÓN DEL PROGRAMA:</a:t>
            </a:r>
          </a:p>
          <a:p>
            <a:pPr lvl="1" algn="just"/>
            <a:r>
              <a:rPr lang="es-MX" dirty="0" smtClean="0"/>
              <a:t>Este programa ha sido evaluado por la Coneval.</a:t>
            </a:r>
          </a:p>
          <a:p>
            <a:pPr lvl="1" algn="just"/>
            <a:r>
              <a:rPr lang="es-MX" dirty="0" smtClean="0"/>
              <a:t>Hay evidencia de que las acciones del programa sustitución de pisos de tierra por pisos firmes, tienen resultados positivos en el mejoramiento de la salud infantil y materna, y la asistencia escolar.</a:t>
            </a:r>
          </a:p>
          <a:p>
            <a:pPr lvl="1" algn="just"/>
            <a:r>
              <a:rPr lang="es-MX" dirty="0" smtClean="0"/>
              <a:t>En 2012, el PDZP muestra una cobertura mayor a la alcanzada en años anteriores y su desempeño en el manejo de los recursos públicos.</a:t>
            </a:r>
          </a:p>
          <a:p>
            <a:pPr lvl="1" algn="just"/>
            <a:endParaRPr lang="es-MX" dirty="0" smtClean="0"/>
          </a:p>
          <a:p>
            <a:pPr lvl="1" algn="just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095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2000" b="1" dirty="0" smtClean="0">
                <a:solidFill>
                  <a:srgbClr val="002060"/>
                </a:solidFill>
              </a:rPr>
              <a:t>6.- DATOS Y RESULTADOS</a:t>
            </a:r>
            <a:endParaRPr lang="en-US" altLang="es-MX" sz="2000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RESULTADOS OBTENIDOS:</a:t>
            </a:r>
          </a:p>
          <a:p>
            <a:pPr lvl="1" algn="just"/>
            <a:r>
              <a:rPr lang="es-MX" dirty="0" smtClean="0"/>
              <a:t>El programa </a:t>
            </a:r>
            <a:r>
              <a:rPr lang="es-MX" dirty="0"/>
              <a:t>de piso firme </a:t>
            </a:r>
            <a:r>
              <a:rPr lang="es-MX" dirty="0" smtClean="0"/>
              <a:t>en dos sexenios correspondiente al periodo comprendido del año 2000 al 2012,  a beneficiado a 2 millones 967 mil 328 de viviendas con piso firme.</a:t>
            </a:r>
          </a:p>
          <a:p>
            <a:pPr lvl="1" algn="just"/>
            <a:r>
              <a:rPr lang="es-MX" dirty="0" smtClean="0"/>
              <a:t>Según la SEDESOL dentro de sus lineamientos proporciona el beneficio, por vivienda de 70 m2, el cual es equivalente a dos recamaras y una cocina.</a:t>
            </a:r>
          </a:p>
          <a:p>
            <a:pPr lvl="1" algn="just"/>
            <a:r>
              <a:rPr lang="es-MX" dirty="0" smtClean="0"/>
              <a:t>Durante el periodo mencionado el gobierno federal ha ejercido la cantidad de $ 52,662,679,507. 00, en la construcción de pisos firmes</a:t>
            </a:r>
          </a:p>
        </p:txBody>
      </p:sp>
    </p:spTree>
    <p:extLst>
      <p:ext uri="{BB962C8B-B14F-4D97-AF65-F5344CB8AC3E}">
        <p14:creationId xmlns:p14="http://schemas.microsoft.com/office/powerpoint/2010/main" val="5019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Times New Roman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 06</Template>
  <TotalTime>439</TotalTime>
  <Words>921</Words>
  <Application>Microsoft Office PowerPoint</Application>
  <PresentationFormat>Presentación en pantalla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Times New Roman</vt:lpstr>
      <vt:lpstr>Tema de Office</vt:lpstr>
      <vt:lpstr>PROGRAMA PISO FIRME</vt:lpstr>
      <vt:lpstr>PROGRAMA PISO FIRME *DESCRIPCION Y PROPOSITO</vt:lpstr>
      <vt:lpstr>PROGRAMA PISO FIRME *DESCRIPCION Y PROPOSITO</vt:lpstr>
      <vt:lpstr>PROGRAMA PISO FIRME *DESCRIPCION Y PROPOSITO</vt:lpstr>
      <vt:lpstr>PROGRAMA PISO FIRME *DESCRIPCION Y PROPOSITO</vt:lpstr>
      <vt:lpstr>PROGRAMA PISO FIRME 3.- OBJETIVOS</vt:lpstr>
      <vt:lpstr>PROGRAMA PISO FIRME 4.- DATOS HISTORICOS</vt:lpstr>
      <vt:lpstr>PROGRAMA PISO FIRME 5.- VERIFICAR SI HA SIDO EVALUADO</vt:lpstr>
      <vt:lpstr>PROGRAMA PISO FIRME 6.- DATOS Y RESULTADOS</vt:lpstr>
      <vt:lpstr>PROGRAMA PISO FIRME 6.- DATOS Y RESULTADOS</vt:lpstr>
      <vt:lpstr>PROGRAMA PISO FIRME 6.- DATOS Y RESULTADOS</vt:lpstr>
      <vt:lpstr>PROGRAMA PISO FIRME 6.- DATOS Y RESULTAD</vt:lpstr>
      <vt:lpstr>PROGRAMA PISO FIRME 6.- OPINION DEL TRABAJO</vt:lpstr>
      <vt:lpstr>PROGRAMA PISO FIRME 6.- OPINION DEL TRABAJO</vt:lpstr>
      <vt:lpstr>PROGRAMA PISO FIRME 6.- OPINION DEL TRABAJO</vt:lpstr>
      <vt:lpstr>ACTIVIDAD 06 GESTIÓN PARA RESULTADOS I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GOBIERNO FEDERAL</dc:title>
  <dc:creator>ERMT</dc:creator>
  <cp:lastModifiedBy>Alonso Hernández Revolorio</cp:lastModifiedBy>
  <cp:revision>64</cp:revision>
  <dcterms:created xsi:type="dcterms:W3CDTF">2015-04-11T19:01:51Z</dcterms:created>
  <dcterms:modified xsi:type="dcterms:W3CDTF">2015-04-12T22:29:43Z</dcterms:modified>
</cp:coreProperties>
</file>