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100" d="100"/>
          <a:sy n="100" d="100"/>
        </p:scale>
        <p:origin x="528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A6944-2D89-42FE-80AF-4AB8F7CAE44F}" type="doc">
      <dgm:prSet loTypeId="urn:microsoft.com/office/officeart/2005/8/layout/radial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3AB9951-5545-4B88-A40A-564CAD1A4A2E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MX" sz="900" b="1" i="1" dirty="0" smtClean="0">
              <a:solidFill>
                <a:schemeClr val="tx1"/>
              </a:solidFill>
            </a:rPr>
            <a:t>ORIENTACION A RESULTADOS Y PROCESO PRESUPUESTARIO: ALGUNAS ANOTACIONES SOBRE SU IMPLEMENTACIÓN EN MEXICO.</a:t>
          </a:r>
          <a:endParaRPr lang="es-MX" sz="900" b="1" i="1" dirty="0">
            <a:solidFill>
              <a:schemeClr val="tx1"/>
            </a:solidFill>
          </a:endParaRPr>
        </a:p>
      </dgm:t>
    </dgm:pt>
    <dgm:pt modelId="{EF451B8C-A022-4A71-9E5E-CDEE8B5657D4}" type="parTrans" cxnId="{BA110D7C-939A-4F2F-8BE5-01C1F207DD8F}">
      <dgm:prSet/>
      <dgm:spPr/>
      <dgm:t>
        <a:bodyPr/>
        <a:lstStyle/>
        <a:p>
          <a:endParaRPr lang="es-MX"/>
        </a:p>
      </dgm:t>
    </dgm:pt>
    <dgm:pt modelId="{F6B8621F-7A39-4A8C-BFEC-B0D871120477}" type="sibTrans" cxnId="{BA110D7C-939A-4F2F-8BE5-01C1F207DD8F}">
      <dgm:prSet/>
      <dgm:spPr/>
      <dgm:t>
        <a:bodyPr/>
        <a:lstStyle/>
        <a:p>
          <a:endParaRPr lang="es-MX"/>
        </a:p>
      </dgm:t>
    </dgm:pt>
    <dgm:pt modelId="{601ABC70-3BAB-4A8D-8ED4-64DBADA30AA8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s-MX" sz="850" dirty="0" smtClean="0"/>
            <a:t>Conjunto de Mecanismos y una serie de resultados medibles entre la decisión y asignación del gasto público</a:t>
          </a:r>
          <a:r>
            <a:rPr lang="es-MX" sz="850" dirty="0" smtClean="0">
              <a:solidFill>
                <a:schemeClr val="tx1"/>
              </a:solidFill>
            </a:rPr>
            <a:t>. </a:t>
          </a:r>
          <a:endParaRPr lang="es-MX" sz="850" dirty="0">
            <a:solidFill>
              <a:schemeClr val="tx1"/>
            </a:solidFill>
          </a:endParaRPr>
        </a:p>
      </dgm:t>
    </dgm:pt>
    <dgm:pt modelId="{CB8F3EBE-20F8-4DAB-B58C-D77570E42CF7}" type="parTrans" cxnId="{1C980C30-901C-4AB9-9F88-E9E39C5BF3D8}">
      <dgm:prSet/>
      <dgm:spPr/>
      <dgm:t>
        <a:bodyPr/>
        <a:lstStyle/>
        <a:p>
          <a:endParaRPr lang="es-MX"/>
        </a:p>
      </dgm:t>
    </dgm:pt>
    <dgm:pt modelId="{EC7A66D9-8897-495A-A8F2-E8B301E845D9}" type="sibTrans" cxnId="{1C980C30-901C-4AB9-9F88-E9E39C5BF3D8}">
      <dgm:prSet/>
      <dgm:spPr/>
      <dgm:t>
        <a:bodyPr/>
        <a:lstStyle/>
        <a:p>
          <a:endParaRPr lang="es-MX"/>
        </a:p>
      </dgm:t>
    </dgm:pt>
    <dgm:pt modelId="{05D7A658-F6E9-4A64-BD3F-590F2386D519}">
      <dgm:prSet phldrT="[Texto]"/>
      <dgm:spPr>
        <a:noFill/>
      </dgm:spPr>
      <dgm:t>
        <a:bodyPr/>
        <a:lstStyle/>
        <a:p>
          <a:endParaRPr lang="es-MX" dirty="0"/>
        </a:p>
      </dgm:t>
    </dgm:pt>
    <dgm:pt modelId="{EA6E6E33-9ABB-466D-A9F1-0AF472BE9A0F}" type="parTrans" cxnId="{AF589755-7FAF-4242-B1CE-9DCF9C573737}">
      <dgm:prSet/>
      <dgm:spPr/>
      <dgm:t>
        <a:bodyPr/>
        <a:lstStyle/>
        <a:p>
          <a:endParaRPr lang="es-MX"/>
        </a:p>
      </dgm:t>
    </dgm:pt>
    <dgm:pt modelId="{A0AF4F32-8983-476F-B0E9-A6B031E54D37}" type="sibTrans" cxnId="{AF589755-7FAF-4242-B1CE-9DCF9C573737}">
      <dgm:prSet/>
      <dgm:spPr/>
      <dgm:t>
        <a:bodyPr/>
        <a:lstStyle/>
        <a:p>
          <a:endParaRPr lang="es-MX"/>
        </a:p>
      </dgm:t>
    </dgm:pt>
    <dgm:pt modelId="{01CB65E0-910D-4A64-BB73-5BD928EEA453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s-MX" sz="770" dirty="0" smtClean="0">
              <a:solidFill>
                <a:schemeClr val="tx1"/>
              </a:solidFill>
            </a:rPr>
            <a:t>Un conjunto de debilidades de esta reforma engloba: los alcances del aprendizaje de políticas dado el tipo de instrumentos previstos para la implementación del </a:t>
          </a:r>
          <a:r>
            <a:rPr lang="es-MX" sz="770" b="1" dirty="0" smtClean="0">
              <a:solidFill>
                <a:schemeClr val="tx1"/>
              </a:solidFill>
            </a:rPr>
            <a:t>PBR</a:t>
          </a:r>
          <a:r>
            <a:rPr lang="es-MX" sz="770" dirty="0" smtClean="0">
              <a:solidFill>
                <a:schemeClr val="tx1"/>
              </a:solidFill>
            </a:rPr>
            <a:t>. </a:t>
          </a:r>
          <a:endParaRPr lang="es-MX" sz="770" dirty="0">
            <a:solidFill>
              <a:schemeClr val="tx1"/>
            </a:solidFill>
          </a:endParaRPr>
        </a:p>
      </dgm:t>
    </dgm:pt>
    <dgm:pt modelId="{767B2A92-1A8B-4B99-A9AA-2AD0DF7FC11D}" type="parTrans" cxnId="{E9F2E61A-8001-403D-82DC-61BB401581DF}">
      <dgm:prSet/>
      <dgm:spPr/>
      <dgm:t>
        <a:bodyPr/>
        <a:lstStyle/>
        <a:p>
          <a:endParaRPr lang="es-MX"/>
        </a:p>
      </dgm:t>
    </dgm:pt>
    <dgm:pt modelId="{DB962167-045A-4E01-BC7E-9014ADF1D782}" type="sibTrans" cxnId="{E9F2E61A-8001-403D-82DC-61BB401581DF}">
      <dgm:prSet/>
      <dgm:spPr/>
      <dgm:t>
        <a:bodyPr/>
        <a:lstStyle/>
        <a:p>
          <a:endParaRPr lang="es-MX"/>
        </a:p>
      </dgm:t>
    </dgm:pt>
    <dgm:pt modelId="{42F4864F-6868-4896-AF04-FB8E76A4FDD0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sz="800" dirty="0" smtClean="0"/>
            <a:t>Supone una vinculación entre cierta información sobre desempeño (ya sea de productos o impactos) y las asignaciones presupuestales futuras</a:t>
          </a:r>
          <a:endParaRPr lang="es-MX" sz="800" dirty="0" smtClean="0"/>
        </a:p>
        <a:p>
          <a:r>
            <a:rPr lang="es-MX" sz="650" dirty="0" smtClean="0"/>
            <a:t> </a:t>
          </a:r>
        </a:p>
      </dgm:t>
    </dgm:pt>
    <dgm:pt modelId="{80885B8D-DC60-4312-A3E1-27897456F705}" type="parTrans" cxnId="{36FA923C-FE64-4A5C-9DC7-64699CD232C2}">
      <dgm:prSet/>
      <dgm:spPr/>
      <dgm:t>
        <a:bodyPr/>
        <a:lstStyle/>
        <a:p>
          <a:endParaRPr lang="es-MX"/>
        </a:p>
      </dgm:t>
    </dgm:pt>
    <dgm:pt modelId="{844F66D2-9E53-49AA-AC3D-350E3EBEB97D}" type="sibTrans" cxnId="{36FA923C-FE64-4A5C-9DC7-64699CD232C2}">
      <dgm:prSet/>
      <dgm:spPr/>
      <dgm:t>
        <a:bodyPr/>
        <a:lstStyle/>
        <a:p>
          <a:endParaRPr lang="es-MX"/>
        </a:p>
      </dgm:t>
    </dgm:pt>
    <dgm:pt modelId="{BAD0C6C5-5B24-418C-BA15-F6EE7130EF28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 dirty="0"/>
        </a:p>
      </dgm:t>
    </dgm:pt>
    <dgm:pt modelId="{91138B70-728B-4D59-863C-259B1A83E832}" type="parTrans" cxnId="{C637D394-13A5-4BE8-8ACD-3FEAB4044DEB}">
      <dgm:prSet/>
      <dgm:spPr/>
      <dgm:t>
        <a:bodyPr/>
        <a:lstStyle/>
        <a:p>
          <a:endParaRPr lang="es-MX"/>
        </a:p>
      </dgm:t>
    </dgm:pt>
    <dgm:pt modelId="{97F0888A-5071-45B8-9384-C2C15B9E2B34}" type="sibTrans" cxnId="{C637D394-13A5-4BE8-8ACD-3FEAB4044DEB}">
      <dgm:prSet/>
      <dgm:spPr/>
      <dgm:t>
        <a:bodyPr/>
        <a:lstStyle/>
        <a:p>
          <a:endParaRPr lang="es-MX"/>
        </a:p>
      </dgm:t>
    </dgm:pt>
    <dgm:pt modelId="{38D2A41A-091E-41F1-A6A5-FD44350D869E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 sz="800" dirty="0" smtClean="0">
            <a:solidFill>
              <a:schemeClr val="tx1"/>
            </a:solidFill>
          </a:endParaRPr>
        </a:p>
        <a:p>
          <a:endParaRPr lang="es-MX" sz="800" dirty="0" smtClean="0">
            <a:solidFill>
              <a:schemeClr val="tx1"/>
            </a:solidFill>
          </a:endParaRPr>
        </a:p>
        <a:p>
          <a:r>
            <a:rPr lang="es-MX" sz="800" dirty="0" smtClean="0">
              <a:solidFill>
                <a:schemeClr val="tx1"/>
              </a:solidFill>
            </a:rPr>
            <a:t>La implementación del paradigma de orientación por resultados (y en particular del </a:t>
          </a:r>
          <a:r>
            <a:rPr lang="es-MX" sz="800" b="1" dirty="0" smtClean="0">
              <a:solidFill>
                <a:schemeClr val="tx1"/>
              </a:solidFill>
            </a:rPr>
            <a:t>PBR</a:t>
          </a:r>
          <a:r>
            <a:rPr lang="es-MX" sz="800" dirty="0" smtClean="0">
              <a:solidFill>
                <a:schemeClr val="tx1"/>
              </a:solidFill>
            </a:rPr>
            <a:t>) en México aún se encuentra en una fase muy incipiente de estructuración.</a:t>
          </a:r>
          <a:endParaRPr lang="es-MX" sz="800" dirty="0" smtClean="0">
            <a:solidFill>
              <a:schemeClr val="tx1"/>
            </a:solidFill>
          </a:endParaRPr>
        </a:p>
      </dgm:t>
    </dgm:pt>
    <dgm:pt modelId="{1366AE88-3BF8-4D78-8A2F-5F8909DAB6C7}" type="parTrans" cxnId="{E5018504-893F-4462-A9DD-DECDEAF2FA0B}">
      <dgm:prSet/>
      <dgm:spPr/>
      <dgm:t>
        <a:bodyPr/>
        <a:lstStyle/>
        <a:p>
          <a:endParaRPr lang="es-MX"/>
        </a:p>
      </dgm:t>
    </dgm:pt>
    <dgm:pt modelId="{761B2D54-5A54-47E5-980A-5A835D77CF37}" type="sibTrans" cxnId="{E5018504-893F-4462-A9DD-DECDEAF2FA0B}">
      <dgm:prSet/>
      <dgm:spPr/>
      <dgm:t>
        <a:bodyPr/>
        <a:lstStyle/>
        <a:p>
          <a:endParaRPr lang="es-MX"/>
        </a:p>
      </dgm:t>
    </dgm:pt>
    <dgm:pt modelId="{314F87CD-868D-4461-B45C-EC84C9BC12AE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 sz="800" dirty="0" smtClean="0">
            <a:solidFill>
              <a:schemeClr val="tx1"/>
            </a:solidFill>
          </a:endParaRPr>
        </a:p>
      </dgm:t>
    </dgm:pt>
    <dgm:pt modelId="{83677D42-B1D6-4091-A899-42E251FD9842}" type="parTrans" cxnId="{E8594D91-098A-464E-A138-A73C34C41B68}">
      <dgm:prSet/>
      <dgm:spPr/>
      <dgm:t>
        <a:bodyPr/>
        <a:lstStyle/>
        <a:p>
          <a:endParaRPr lang="es-MX"/>
        </a:p>
      </dgm:t>
    </dgm:pt>
    <dgm:pt modelId="{790D9806-F27F-4C3C-B050-48AE732DB6C1}" type="sibTrans" cxnId="{E8594D91-098A-464E-A138-A73C34C41B68}">
      <dgm:prSet/>
      <dgm:spPr/>
      <dgm:t>
        <a:bodyPr/>
        <a:lstStyle/>
        <a:p>
          <a:endParaRPr lang="es-MX"/>
        </a:p>
      </dgm:t>
    </dgm:pt>
    <dgm:pt modelId="{7D514328-856C-46D5-9945-23AA2CBBF666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 sz="800" dirty="0" smtClean="0">
            <a:solidFill>
              <a:schemeClr val="tx1"/>
            </a:solidFill>
          </a:endParaRPr>
        </a:p>
      </dgm:t>
    </dgm:pt>
    <dgm:pt modelId="{3DF9E758-BDFE-4955-87DB-68BE57FDA9D2}" type="parTrans" cxnId="{E7A9668F-DA28-4D3E-9819-5937B30E2E1B}">
      <dgm:prSet/>
      <dgm:spPr/>
      <dgm:t>
        <a:bodyPr/>
        <a:lstStyle/>
        <a:p>
          <a:endParaRPr lang="es-MX"/>
        </a:p>
      </dgm:t>
    </dgm:pt>
    <dgm:pt modelId="{ADC8538B-145D-4F0C-88E4-750EBBBA090B}" type="sibTrans" cxnId="{E7A9668F-DA28-4D3E-9819-5937B30E2E1B}">
      <dgm:prSet/>
      <dgm:spPr/>
      <dgm:t>
        <a:bodyPr/>
        <a:lstStyle/>
        <a:p>
          <a:endParaRPr lang="es-MX"/>
        </a:p>
      </dgm:t>
    </dgm:pt>
    <dgm:pt modelId="{3E63F898-84F1-4108-BF20-9B56C9C33F97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sz="800" dirty="0" smtClean="0">
              <a:solidFill>
                <a:schemeClr val="tx1"/>
              </a:solidFill>
            </a:rPr>
            <a:t>PBR: “un modelo de cultura organizacional, directiva y de gestión que pone énfasis en los resultados y no en los procedimientos” (SHCP, 2008; 13).</a:t>
          </a:r>
          <a:endParaRPr lang="es-MX" sz="800" dirty="0" smtClean="0">
            <a:solidFill>
              <a:schemeClr val="tx1"/>
            </a:solidFill>
          </a:endParaRPr>
        </a:p>
      </dgm:t>
    </dgm:pt>
    <dgm:pt modelId="{E4B1C5FA-F558-428E-83C1-182AEAFAFC42}" type="sibTrans" cxnId="{899B5639-62A3-4994-BD93-AE024C9D0085}">
      <dgm:prSet/>
      <dgm:spPr/>
      <dgm:t>
        <a:bodyPr/>
        <a:lstStyle/>
        <a:p>
          <a:endParaRPr lang="es-MX"/>
        </a:p>
      </dgm:t>
    </dgm:pt>
    <dgm:pt modelId="{EA3DCB4D-9A59-4A11-9FBF-18A0E76BC454}" type="parTrans" cxnId="{899B5639-62A3-4994-BD93-AE024C9D0085}">
      <dgm:prSet/>
      <dgm:spPr/>
      <dgm:t>
        <a:bodyPr/>
        <a:lstStyle/>
        <a:p>
          <a:endParaRPr lang="es-MX"/>
        </a:p>
      </dgm:t>
    </dgm:pt>
    <dgm:pt modelId="{F7B79BF7-3BD5-4E29-882E-D543BC438B89}">
      <dgm:prSet phldrT="[Texto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s-MX" sz="900" dirty="0" smtClean="0"/>
            <a:t>El proceso presupuestario y la implantación del paradigma del desempeño en México</a:t>
          </a:r>
          <a:endParaRPr lang="es-MX" sz="900" dirty="0" smtClean="0"/>
        </a:p>
      </dgm:t>
    </dgm:pt>
    <dgm:pt modelId="{DCCBDBDC-525B-4F25-A26B-3B9EAF37924C}" type="sibTrans" cxnId="{83A4CA4B-37B2-44F7-9537-89BD7F06D7FE}">
      <dgm:prSet/>
      <dgm:spPr/>
      <dgm:t>
        <a:bodyPr/>
        <a:lstStyle/>
        <a:p>
          <a:endParaRPr lang="es-MX"/>
        </a:p>
      </dgm:t>
    </dgm:pt>
    <dgm:pt modelId="{910E6D43-EB99-4D37-8052-9E9736F5CCC0}" type="parTrans" cxnId="{83A4CA4B-37B2-44F7-9537-89BD7F06D7FE}">
      <dgm:prSet/>
      <dgm:spPr/>
      <dgm:t>
        <a:bodyPr/>
        <a:lstStyle/>
        <a:p>
          <a:endParaRPr lang="es-MX"/>
        </a:p>
      </dgm:t>
    </dgm:pt>
    <dgm:pt modelId="{A5C51906-676B-4350-A070-C02E069ABA4F}" type="pres">
      <dgm:prSet presAssocID="{A93A6944-2D89-42FE-80AF-4AB8F7CAE44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8108FF8-42AB-4A17-B5D4-84D1AF0B5523}" type="pres">
      <dgm:prSet presAssocID="{03AB9951-5545-4B88-A40A-564CAD1A4A2E}" presName="centerShape" presStyleLbl="node0" presStyleIdx="0" presStyleCnt="1"/>
      <dgm:spPr/>
      <dgm:t>
        <a:bodyPr/>
        <a:lstStyle/>
        <a:p>
          <a:endParaRPr lang="es-MX"/>
        </a:p>
      </dgm:t>
    </dgm:pt>
    <dgm:pt modelId="{5EAC8FA8-6921-4301-9DFE-8EA45849CA03}" type="pres">
      <dgm:prSet presAssocID="{767B2A92-1A8B-4B99-A9AA-2AD0DF7FC11D}" presName="parTrans" presStyleLbl="sibTrans2D1" presStyleIdx="0" presStyleCnt="6"/>
      <dgm:spPr/>
      <dgm:t>
        <a:bodyPr/>
        <a:lstStyle/>
        <a:p>
          <a:endParaRPr lang="es-MX"/>
        </a:p>
      </dgm:t>
    </dgm:pt>
    <dgm:pt modelId="{50B2A27F-9D35-48CC-A5DB-6A7D977A7DE6}" type="pres">
      <dgm:prSet presAssocID="{767B2A92-1A8B-4B99-A9AA-2AD0DF7FC11D}" presName="connectorText" presStyleLbl="sibTrans2D1" presStyleIdx="0" presStyleCnt="6"/>
      <dgm:spPr/>
      <dgm:t>
        <a:bodyPr/>
        <a:lstStyle/>
        <a:p>
          <a:endParaRPr lang="es-MX"/>
        </a:p>
      </dgm:t>
    </dgm:pt>
    <dgm:pt modelId="{67C28F39-00AC-4984-8926-9C29DFB44D56}" type="pres">
      <dgm:prSet presAssocID="{01CB65E0-910D-4A64-BB73-5BD928EEA453}" presName="node" presStyleLbl="node1" presStyleIdx="0" presStyleCnt="6" custRadScaleRad="100071" custRadScaleInc="72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90B99E-C070-4F4B-8E5C-FB8B903A73AE}" type="pres">
      <dgm:prSet presAssocID="{CB8F3EBE-20F8-4DAB-B58C-D77570E42CF7}" presName="parTrans" presStyleLbl="sibTrans2D1" presStyleIdx="1" presStyleCnt="6"/>
      <dgm:spPr/>
      <dgm:t>
        <a:bodyPr/>
        <a:lstStyle/>
        <a:p>
          <a:endParaRPr lang="es-MX"/>
        </a:p>
      </dgm:t>
    </dgm:pt>
    <dgm:pt modelId="{6EA198BE-B50E-4C2E-8DFE-85EB16EEF2DD}" type="pres">
      <dgm:prSet presAssocID="{CB8F3EBE-20F8-4DAB-B58C-D77570E42CF7}" presName="connectorText" presStyleLbl="sibTrans2D1" presStyleIdx="1" presStyleCnt="6"/>
      <dgm:spPr/>
      <dgm:t>
        <a:bodyPr/>
        <a:lstStyle/>
        <a:p>
          <a:endParaRPr lang="es-MX"/>
        </a:p>
      </dgm:t>
    </dgm:pt>
    <dgm:pt modelId="{164913C2-2265-414C-BE99-C5C2A337DF54}" type="pres">
      <dgm:prSet presAssocID="{601ABC70-3BAB-4A8D-8ED4-64DBADA30AA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B51C9DB-E9FC-4B15-94BC-3D0888E59263}" type="pres">
      <dgm:prSet presAssocID="{80885B8D-DC60-4312-A3E1-27897456F705}" presName="parTrans" presStyleLbl="sibTrans2D1" presStyleIdx="2" presStyleCnt="6"/>
      <dgm:spPr/>
      <dgm:t>
        <a:bodyPr/>
        <a:lstStyle/>
        <a:p>
          <a:endParaRPr lang="es-MX"/>
        </a:p>
      </dgm:t>
    </dgm:pt>
    <dgm:pt modelId="{D0580C8A-0CF9-4EA9-9C34-D12716618E4E}" type="pres">
      <dgm:prSet presAssocID="{80885B8D-DC60-4312-A3E1-27897456F705}" presName="connectorText" presStyleLbl="sibTrans2D1" presStyleIdx="2" presStyleCnt="6"/>
      <dgm:spPr/>
      <dgm:t>
        <a:bodyPr/>
        <a:lstStyle/>
        <a:p>
          <a:endParaRPr lang="es-MX"/>
        </a:p>
      </dgm:t>
    </dgm:pt>
    <dgm:pt modelId="{CB407B29-9A95-48A3-9ACC-691F2C49D279}" type="pres">
      <dgm:prSet presAssocID="{42F4864F-6868-4896-AF04-FB8E76A4FDD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6E2A999-73A0-494B-AE0F-FE2E3B5EC3B2}" type="pres">
      <dgm:prSet presAssocID="{910E6D43-EB99-4D37-8052-9E9736F5CCC0}" presName="parTrans" presStyleLbl="sibTrans2D1" presStyleIdx="3" presStyleCnt="6"/>
      <dgm:spPr/>
      <dgm:t>
        <a:bodyPr/>
        <a:lstStyle/>
        <a:p>
          <a:endParaRPr lang="es-MX"/>
        </a:p>
      </dgm:t>
    </dgm:pt>
    <dgm:pt modelId="{F5D97BF6-492B-4D06-AB35-E1E41548DDF0}" type="pres">
      <dgm:prSet presAssocID="{910E6D43-EB99-4D37-8052-9E9736F5CCC0}" presName="connectorText" presStyleLbl="sibTrans2D1" presStyleIdx="3" presStyleCnt="6"/>
      <dgm:spPr/>
      <dgm:t>
        <a:bodyPr/>
        <a:lstStyle/>
        <a:p>
          <a:endParaRPr lang="es-MX"/>
        </a:p>
      </dgm:t>
    </dgm:pt>
    <dgm:pt modelId="{E2F2F38C-4256-45C2-85B2-8BA1CAFF4AA3}" type="pres">
      <dgm:prSet presAssocID="{F7B79BF7-3BD5-4E29-882E-D543BC438B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CC737DE-7B4C-408A-969D-88649A39A25D}" type="pres">
      <dgm:prSet presAssocID="{EA3DCB4D-9A59-4A11-9FBF-18A0E76BC454}" presName="parTrans" presStyleLbl="sibTrans2D1" presStyleIdx="4" presStyleCnt="6"/>
      <dgm:spPr/>
      <dgm:t>
        <a:bodyPr/>
        <a:lstStyle/>
        <a:p>
          <a:endParaRPr lang="es-MX"/>
        </a:p>
      </dgm:t>
    </dgm:pt>
    <dgm:pt modelId="{3A7BF682-7E6E-41B2-BB01-3AD54B66A8A8}" type="pres">
      <dgm:prSet presAssocID="{EA3DCB4D-9A59-4A11-9FBF-18A0E76BC454}" presName="connectorText" presStyleLbl="sibTrans2D1" presStyleIdx="4" presStyleCnt="6"/>
      <dgm:spPr/>
      <dgm:t>
        <a:bodyPr/>
        <a:lstStyle/>
        <a:p>
          <a:endParaRPr lang="es-MX"/>
        </a:p>
      </dgm:t>
    </dgm:pt>
    <dgm:pt modelId="{43BFC760-D5CD-4CCB-987E-78B37D47EBBF}" type="pres">
      <dgm:prSet presAssocID="{3E63F898-84F1-4108-BF20-9B56C9C33F97}" presName="node" presStyleLbl="node1" presStyleIdx="4" presStyleCnt="6" custScaleY="79659" custRadScaleRad="119729" custRadScaleInc="-35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6BB7926-C3DD-4FB9-A934-7F9D0436006F}" type="pres">
      <dgm:prSet presAssocID="{1366AE88-3BF8-4D78-8A2F-5F8909DAB6C7}" presName="parTrans" presStyleLbl="sibTrans2D1" presStyleIdx="5" presStyleCnt="6"/>
      <dgm:spPr/>
      <dgm:t>
        <a:bodyPr/>
        <a:lstStyle/>
        <a:p>
          <a:endParaRPr lang="es-MX"/>
        </a:p>
      </dgm:t>
    </dgm:pt>
    <dgm:pt modelId="{6FDC5EA2-BEB9-44D1-AD8F-82EDF7FE329D}" type="pres">
      <dgm:prSet presAssocID="{1366AE88-3BF8-4D78-8A2F-5F8909DAB6C7}" presName="connectorText" presStyleLbl="sibTrans2D1" presStyleIdx="5" presStyleCnt="6"/>
      <dgm:spPr/>
      <dgm:t>
        <a:bodyPr/>
        <a:lstStyle/>
        <a:p>
          <a:endParaRPr lang="es-MX"/>
        </a:p>
      </dgm:t>
    </dgm:pt>
    <dgm:pt modelId="{46156963-D0D1-4DA7-B584-E78A26703C5F}" type="pres">
      <dgm:prSet presAssocID="{38D2A41A-091E-41F1-A6A5-FD44350D869E}" presName="node" presStyleLbl="node1" presStyleIdx="5" presStyleCnt="6" custRadScaleRad="97997" custRadScaleInc="1442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429A088-A795-4329-BBC4-5D7FA4983300}" type="presOf" srcId="{EA3DCB4D-9A59-4A11-9FBF-18A0E76BC454}" destId="{3A7BF682-7E6E-41B2-BB01-3AD54B66A8A8}" srcOrd="1" destOrd="0" presId="urn:microsoft.com/office/officeart/2005/8/layout/radial5"/>
    <dgm:cxn modelId="{0DF7E755-B1CB-41E2-B924-B43205D5E296}" type="presOf" srcId="{767B2A92-1A8B-4B99-A9AA-2AD0DF7FC11D}" destId="{5EAC8FA8-6921-4301-9DFE-8EA45849CA03}" srcOrd="0" destOrd="0" presId="urn:microsoft.com/office/officeart/2005/8/layout/radial5"/>
    <dgm:cxn modelId="{E5018504-893F-4462-A9DD-DECDEAF2FA0B}" srcId="{03AB9951-5545-4B88-A40A-564CAD1A4A2E}" destId="{38D2A41A-091E-41F1-A6A5-FD44350D869E}" srcOrd="5" destOrd="0" parTransId="{1366AE88-3BF8-4D78-8A2F-5F8909DAB6C7}" sibTransId="{761B2D54-5A54-47E5-980A-5A835D77CF37}"/>
    <dgm:cxn modelId="{A4EE6567-506D-4433-8D6D-A1C33EC47AA4}" type="presOf" srcId="{767B2A92-1A8B-4B99-A9AA-2AD0DF7FC11D}" destId="{50B2A27F-9D35-48CC-A5DB-6A7D977A7DE6}" srcOrd="1" destOrd="0" presId="urn:microsoft.com/office/officeart/2005/8/layout/radial5"/>
    <dgm:cxn modelId="{1C980C30-901C-4AB9-9F88-E9E39C5BF3D8}" srcId="{03AB9951-5545-4B88-A40A-564CAD1A4A2E}" destId="{601ABC70-3BAB-4A8D-8ED4-64DBADA30AA8}" srcOrd="1" destOrd="0" parTransId="{CB8F3EBE-20F8-4DAB-B58C-D77570E42CF7}" sibTransId="{EC7A66D9-8897-495A-A8F2-E8B301E845D9}"/>
    <dgm:cxn modelId="{2334AFCF-EF51-435A-8809-52F1C13DAB0A}" type="presOf" srcId="{7D514328-856C-46D5-9945-23AA2CBBF666}" destId="{46156963-D0D1-4DA7-B584-E78A26703C5F}" srcOrd="0" destOrd="1" presId="urn:microsoft.com/office/officeart/2005/8/layout/radial5"/>
    <dgm:cxn modelId="{FB9DD8FF-A37B-41D8-8EE7-CE2FD619D08C}" type="presOf" srcId="{03AB9951-5545-4B88-A40A-564CAD1A4A2E}" destId="{B8108FF8-42AB-4A17-B5D4-84D1AF0B5523}" srcOrd="0" destOrd="0" presId="urn:microsoft.com/office/officeart/2005/8/layout/radial5"/>
    <dgm:cxn modelId="{E9F2E61A-8001-403D-82DC-61BB401581DF}" srcId="{03AB9951-5545-4B88-A40A-564CAD1A4A2E}" destId="{01CB65E0-910D-4A64-BB73-5BD928EEA453}" srcOrd="0" destOrd="0" parTransId="{767B2A92-1A8B-4B99-A9AA-2AD0DF7FC11D}" sibTransId="{DB962167-045A-4E01-BC7E-9014ADF1D782}"/>
    <dgm:cxn modelId="{F66DB911-F57A-4A45-8D0E-FEFD06EEB4A7}" type="presOf" srcId="{EA3DCB4D-9A59-4A11-9FBF-18A0E76BC454}" destId="{ACC737DE-7B4C-408A-969D-88649A39A25D}" srcOrd="0" destOrd="0" presId="urn:microsoft.com/office/officeart/2005/8/layout/radial5"/>
    <dgm:cxn modelId="{AA898A5B-C1A5-4AF5-9A91-B10D906AFECE}" type="presOf" srcId="{80885B8D-DC60-4312-A3E1-27897456F705}" destId="{2B51C9DB-E9FC-4B15-94BC-3D0888E59263}" srcOrd="0" destOrd="0" presId="urn:microsoft.com/office/officeart/2005/8/layout/radial5"/>
    <dgm:cxn modelId="{12474EB4-2FA8-4497-8CCF-47EA27E2BA78}" type="presOf" srcId="{910E6D43-EB99-4D37-8052-9E9736F5CCC0}" destId="{F5D97BF6-492B-4D06-AB35-E1E41548DDF0}" srcOrd="1" destOrd="0" presId="urn:microsoft.com/office/officeart/2005/8/layout/radial5"/>
    <dgm:cxn modelId="{BA110D7C-939A-4F2F-8BE5-01C1F207DD8F}" srcId="{A93A6944-2D89-42FE-80AF-4AB8F7CAE44F}" destId="{03AB9951-5545-4B88-A40A-564CAD1A4A2E}" srcOrd="0" destOrd="0" parTransId="{EF451B8C-A022-4A71-9E5E-CDEE8B5657D4}" sibTransId="{F6B8621F-7A39-4A8C-BFEC-B0D871120477}"/>
    <dgm:cxn modelId="{899B5639-62A3-4994-BD93-AE024C9D0085}" srcId="{03AB9951-5545-4B88-A40A-564CAD1A4A2E}" destId="{3E63F898-84F1-4108-BF20-9B56C9C33F97}" srcOrd="4" destOrd="0" parTransId="{EA3DCB4D-9A59-4A11-9FBF-18A0E76BC454}" sibTransId="{E4B1C5FA-F558-428E-83C1-182AEAFAFC42}"/>
    <dgm:cxn modelId="{FDC1F972-BB89-469F-B46C-F2A278A18633}" type="presOf" srcId="{3E63F898-84F1-4108-BF20-9B56C9C33F97}" destId="{43BFC760-D5CD-4CCB-987E-78B37D47EBBF}" srcOrd="0" destOrd="0" presId="urn:microsoft.com/office/officeart/2005/8/layout/radial5"/>
    <dgm:cxn modelId="{7047070F-263B-4611-B09D-771BA9055836}" type="presOf" srcId="{601ABC70-3BAB-4A8D-8ED4-64DBADA30AA8}" destId="{164913C2-2265-414C-BE99-C5C2A337DF54}" srcOrd="0" destOrd="0" presId="urn:microsoft.com/office/officeart/2005/8/layout/radial5"/>
    <dgm:cxn modelId="{AD217B8C-43A6-4082-9587-3162591D632D}" type="presOf" srcId="{42F4864F-6868-4896-AF04-FB8E76A4FDD0}" destId="{CB407B29-9A95-48A3-9ACC-691F2C49D279}" srcOrd="0" destOrd="0" presId="urn:microsoft.com/office/officeart/2005/8/layout/radial5"/>
    <dgm:cxn modelId="{AF589755-7FAF-4242-B1CE-9DCF9C573737}" srcId="{A93A6944-2D89-42FE-80AF-4AB8F7CAE44F}" destId="{05D7A658-F6E9-4A64-BD3F-590F2386D519}" srcOrd="2" destOrd="0" parTransId="{EA6E6E33-9ABB-466D-A9F1-0AF472BE9A0F}" sibTransId="{A0AF4F32-8983-476F-B0E9-A6B031E54D37}"/>
    <dgm:cxn modelId="{30B18073-BC22-450E-B4CB-A495DAA2CEEB}" type="presOf" srcId="{1366AE88-3BF8-4D78-8A2F-5F8909DAB6C7}" destId="{6FDC5EA2-BEB9-44D1-AD8F-82EDF7FE329D}" srcOrd="1" destOrd="0" presId="urn:microsoft.com/office/officeart/2005/8/layout/radial5"/>
    <dgm:cxn modelId="{FBA91803-19B0-4DD3-8AD8-CC71D6FCE18D}" type="presOf" srcId="{1366AE88-3BF8-4D78-8A2F-5F8909DAB6C7}" destId="{D6BB7926-C3DD-4FB9-A934-7F9D0436006F}" srcOrd="0" destOrd="0" presId="urn:microsoft.com/office/officeart/2005/8/layout/radial5"/>
    <dgm:cxn modelId="{011CBDBD-CFEA-49EA-8B07-0D5A4341D404}" type="presOf" srcId="{CB8F3EBE-20F8-4DAB-B58C-D77570E42CF7}" destId="{7790B99E-C070-4F4B-8E5C-FB8B903A73AE}" srcOrd="0" destOrd="0" presId="urn:microsoft.com/office/officeart/2005/8/layout/radial5"/>
    <dgm:cxn modelId="{662B7016-7D4C-489B-AA68-445BD2F84D5F}" type="presOf" srcId="{CB8F3EBE-20F8-4DAB-B58C-D77570E42CF7}" destId="{6EA198BE-B50E-4C2E-8DFE-85EB16EEF2DD}" srcOrd="1" destOrd="0" presId="urn:microsoft.com/office/officeart/2005/8/layout/radial5"/>
    <dgm:cxn modelId="{E7A9668F-DA28-4D3E-9819-5937B30E2E1B}" srcId="{38D2A41A-091E-41F1-A6A5-FD44350D869E}" destId="{7D514328-856C-46D5-9945-23AA2CBBF666}" srcOrd="0" destOrd="0" parTransId="{3DF9E758-BDFE-4955-87DB-68BE57FDA9D2}" sibTransId="{ADC8538B-145D-4F0C-88E4-750EBBBA090B}"/>
    <dgm:cxn modelId="{C1D38F17-98CF-49A2-9EE7-42E8D0A35DA5}" type="presOf" srcId="{A93A6944-2D89-42FE-80AF-4AB8F7CAE44F}" destId="{A5C51906-676B-4350-A070-C02E069ABA4F}" srcOrd="0" destOrd="0" presId="urn:microsoft.com/office/officeart/2005/8/layout/radial5"/>
    <dgm:cxn modelId="{36FA923C-FE64-4A5C-9DC7-64699CD232C2}" srcId="{03AB9951-5545-4B88-A40A-564CAD1A4A2E}" destId="{42F4864F-6868-4896-AF04-FB8E76A4FDD0}" srcOrd="2" destOrd="0" parTransId="{80885B8D-DC60-4312-A3E1-27897456F705}" sibTransId="{844F66D2-9E53-49AA-AC3D-350E3EBEB97D}"/>
    <dgm:cxn modelId="{83A4CA4B-37B2-44F7-9537-89BD7F06D7FE}" srcId="{03AB9951-5545-4B88-A40A-564CAD1A4A2E}" destId="{F7B79BF7-3BD5-4E29-882E-D543BC438B89}" srcOrd="3" destOrd="0" parTransId="{910E6D43-EB99-4D37-8052-9E9736F5CCC0}" sibTransId="{DCCBDBDC-525B-4F25-A26B-3B9EAF37924C}"/>
    <dgm:cxn modelId="{A27A004C-E39D-49E6-9A47-8BA03CB3B032}" type="presOf" srcId="{910E6D43-EB99-4D37-8052-9E9736F5CCC0}" destId="{B6E2A999-73A0-494B-AE0F-FE2E3B5EC3B2}" srcOrd="0" destOrd="0" presId="urn:microsoft.com/office/officeart/2005/8/layout/radial5"/>
    <dgm:cxn modelId="{3E1070D7-2A2B-4272-BF4A-D1E524974E17}" type="presOf" srcId="{F7B79BF7-3BD5-4E29-882E-D543BC438B89}" destId="{E2F2F38C-4256-45C2-85B2-8BA1CAFF4AA3}" srcOrd="0" destOrd="0" presId="urn:microsoft.com/office/officeart/2005/8/layout/radial5"/>
    <dgm:cxn modelId="{EA733ADE-0B2E-4277-86A0-9A07F5590032}" type="presOf" srcId="{38D2A41A-091E-41F1-A6A5-FD44350D869E}" destId="{46156963-D0D1-4DA7-B584-E78A26703C5F}" srcOrd="0" destOrd="0" presId="urn:microsoft.com/office/officeart/2005/8/layout/radial5"/>
    <dgm:cxn modelId="{46F0F12A-5B15-4906-AF9F-99C7A0FD3E8E}" type="presOf" srcId="{80885B8D-DC60-4312-A3E1-27897456F705}" destId="{D0580C8A-0CF9-4EA9-9C34-D12716618E4E}" srcOrd="1" destOrd="0" presId="urn:microsoft.com/office/officeart/2005/8/layout/radial5"/>
    <dgm:cxn modelId="{A78B79A9-8B6D-4FEB-8C7A-5A35ED2C993B}" type="presOf" srcId="{01CB65E0-910D-4A64-BB73-5BD928EEA453}" destId="{67C28F39-00AC-4984-8926-9C29DFB44D56}" srcOrd="0" destOrd="0" presId="urn:microsoft.com/office/officeart/2005/8/layout/radial5"/>
    <dgm:cxn modelId="{EE6D7806-4077-4534-AE51-9774DCBB571A}" type="presOf" srcId="{314F87CD-868D-4461-B45C-EC84C9BC12AE}" destId="{46156963-D0D1-4DA7-B584-E78A26703C5F}" srcOrd="0" destOrd="2" presId="urn:microsoft.com/office/officeart/2005/8/layout/radial5"/>
    <dgm:cxn modelId="{C637D394-13A5-4BE8-8ACD-3FEAB4044DEB}" srcId="{A93A6944-2D89-42FE-80AF-4AB8F7CAE44F}" destId="{BAD0C6C5-5B24-418C-BA15-F6EE7130EF28}" srcOrd="1" destOrd="0" parTransId="{91138B70-728B-4D59-863C-259B1A83E832}" sibTransId="{97F0888A-5071-45B8-9384-C2C15B9E2B34}"/>
    <dgm:cxn modelId="{E8594D91-098A-464E-A138-A73C34C41B68}" srcId="{38D2A41A-091E-41F1-A6A5-FD44350D869E}" destId="{314F87CD-868D-4461-B45C-EC84C9BC12AE}" srcOrd="1" destOrd="0" parTransId="{83677D42-B1D6-4091-A899-42E251FD9842}" sibTransId="{790D9806-F27F-4C3C-B050-48AE732DB6C1}"/>
    <dgm:cxn modelId="{A7C1BFC2-7913-4920-91DE-93C741CA5029}" type="presParOf" srcId="{A5C51906-676B-4350-A070-C02E069ABA4F}" destId="{B8108FF8-42AB-4A17-B5D4-84D1AF0B5523}" srcOrd="0" destOrd="0" presId="urn:microsoft.com/office/officeart/2005/8/layout/radial5"/>
    <dgm:cxn modelId="{478D9306-50B0-4FB1-860F-87625650923B}" type="presParOf" srcId="{A5C51906-676B-4350-A070-C02E069ABA4F}" destId="{5EAC8FA8-6921-4301-9DFE-8EA45849CA03}" srcOrd="1" destOrd="0" presId="urn:microsoft.com/office/officeart/2005/8/layout/radial5"/>
    <dgm:cxn modelId="{FEDDE487-DEA5-4930-BDB7-A63A2CEE78F2}" type="presParOf" srcId="{5EAC8FA8-6921-4301-9DFE-8EA45849CA03}" destId="{50B2A27F-9D35-48CC-A5DB-6A7D977A7DE6}" srcOrd="0" destOrd="0" presId="urn:microsoft.com/office/officeart/2005/8/layout/radial5"/>
    <dgm:cxn modelId="{291398EF-0ACC-43BF-8D8C-3B3244A54C6C}" type="presParOf" srcId="{A5C51906-676B-4350-A070-C02E069ABA4F}" destId="{67C28F39-00AC-4984-8926-9C29DFB44D56}" srcOrd="2" destOrd="0" presId="urn:microsoft.com/office/officeart/2005/8/layout/radial5"/>
    <dgm:cxn modelId="{380702C2-250C-463D-806A-EE0005D3EF89}" type="presParOf" srcId="{A5C51906-676B-4350-A070-C02E069ABA4F}" destId="{7790B99E-C070-4F4B-8E5C-FB8B903A73AE}" srcOrd="3" destOrd="0" presId="urn:microsoft.com/office/officeart/2005/8/layout/radial5"/>
    <dgm:cxn modelId="{29B2E782-4066-4132-B3B7-F25218AA3E4D}" type="presParOf" srcId="{7790B99E-C070-4F4B-8E5C-FB8B903A73AE}" destId="{6EA198BE-B50E-4C2E-8DFE-85EB16EEF2DD}" srcOrd="0" destOrd="0" presId="urn:microsoft.com/office/officeart/2005/8/layout/radial5"/>
    <dgm:cxn modelId="{E65C8E50-69A9-4B1A-845A-37AAAC3DED75}" type="presParOf" srcId="{A5C51906-676B-4350-A070-C02E069ABA4F}" destId="{164913C2-2265-414C-BE99-C5C2A337DF54}" srcOrd="4" destOrd="0" presId="urn:microsoft.com/office/officeart/2005/8/layout/radial5"/>
    <dgm:cxn modelId="{C216B6F1-5D9C-4F85-860D-12F34DA95CF3}" type="presParOf" srcId="{A5C51906-676B-4350-A070-C02E069ABA4F}" destId="{2B51C9DB-E9FC-4B15-94BC-3D0888E59263}" srcOrd="5" destOrd="0" presId="urn:microsoft.com/office/officeart/2005/8/layout/radial5"/>
    <dgm:cxn modelId="{F60DFEB8-E741-4B4B-A333-968AB4A6FA8A}" type="presParOf" srcId="{2B51C9DB-E9FC-4B15-94BC-3D0888E59263}" destId="{D0580C8A-0CF9-4EA9-9C34-D12716618E4E}" srcOrd="0" destOrd="0" presId="urn:microsoft.com/office/officeart/2005/8/layout/radial5"/>
    <dgm:cxn modelId="{70BBC78F-A4AC-4D11-A565-E75C112FD52C}" type="presParOf" srcId="{A5C51906-676B-4350-A070-C02E069ABA4F}" destId="{CB407B29-9A95-48A3-9ACC-691F2C49D279}" srcOrd="6" destOrd="0" presId="urn:microsoft.com/office/officeart/2005/8/layout/radial5"/>
    <dgm:cxn modelId="{9D97482A-6363-423C-B10B-4354F7939B1E}" type="presParOf" srcId="{A5C51906-676B-4350-A070-C02E069ABA4F}" destId="{B6E2A999-73A0-494B-AE0F-FE2E3B5EC3B2}" srcOrd="7" destOrd="0" presId="urn:microsoft.com/office/officeart/2005/8/layout/radial5"/>
    <dgm:cxn modelId="{D278AD20-BB23-4D43-A2DA-0782C2A516B5}" type="presParOf" srcId="{B6E2A999-73A0-494B-AE0F-FE2E3B5EC3B2}" destId="{F5D97BF6-492B-4D06-AB35-E1E41548DDF0}" srcOrd="0" destOrd="0" presId="urn:microsoft.com/office/officeart/2005/8/layout/radial5"/>
    <dgm:cxn modelId="{9E15B3E0-5508-4628-8E22-10A8EA12B1D6}" type="presParOf" srcId="{A5C51906-676B-4350-A070-C02E069ABA4F}" destId="{E2F2F38C-4256-45C2-85B2-8BA1CAFF4AA3}" srcOrd="8" destOrd="0" presId="urn:microsoft.com/office/officeart/2005/8/layout/radial5"/>
    <dgm:cxn modelId="{322F44F5-9F51-4534-89A9-2FF92262104B}" type="presParOf" srcId="{A5C51906-676B-4350-A070-C02E069ABA4F}" destId="{ACC737DE-7B4C-408A-969D-88649A39A25D}" srcOrd="9" destOrd="0" presId="urn:microsoft.com/office/officeart/2005/8/layout/radial5"/>
    <dgm:cxn modelId="{86E2EBF7-0F07-4098-91F8-B86B00169568}" type="presParOf" srcId="{ACC737DE-7B4C-408A-969D-88649A39A25D}" destId="{3A7BF682-7E6E-41B2-BB01-3AD54B66A8A8}" srcOrd="0" destOrd="0" presId="urn:microsoft.com/office/officeart/2005/8/layout/radial5"/>
    <dgm:cxn modelId="{808ACBBA-2960-4E19-BB10-EE7EEF7CEA35}" type="presParOf" srcId="{A5C51906-676B-4350-A070-C02E069ABA4F}" destId="{43BFC760-D5CD-4CCB-987E-78B37D47EBBF}" srcOrd="10" destOrd="0" presId="urn:microsoft.com/office/officeart/2005/8/layout/radial5"/>
    <dgm:cxn modelId="{0A4A872D-2283-4C91-A672-943BEC9A31B1}" type="presParOf" srcId="{A5C51906-676B-4350-A070-C02E069ABA4F}" destId="{D6BB7926-C3DD-4FB9-A934-7F9D0436006F}" srcOrd="11" destOrd="0" presId="urn:microsoft.com/office/officeart/2005/8/layout/radial5"/>
    <dgm:cxn modelId="{468F3839-9298-42C2-A36E-839900824CC2}" type="presParOf" srcId="{D6BB7926-C3DD-4FB9-A934-7F9D0436006F}" destId="{6FDC5EA2-BEB9-44D1-AD8F-82EDF7FE329D}" srcOrd="0" destOrd="0" presId="urn:microsoft.com/office/officeart/2005/8/layout/radial5"/>
    <dgm:cxn modelId="{06C0B0B1-37E8-4D8F-A886-4ED9A6C69181}" type="presParOf" srcId="{A5C51906-676B-4350-A070-C02E069ABA4F}" destId="{46156963-D0D1-4DA7-B584-E78A26703C5F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08FF8-42AB-4A17-B5D4-84D1AF0B5523}">
      <dsp:nvSpPr>
        <dsp:cNvPr id="0" name=""/>
        <dsp:cNvSpPr/>
      </dsp:nvSpPr>
      <dsp:spPr>
        <a:xfrm>
          <a:off x="2808575" y="1916363"/>
          <a:ext cx="1367624" cy="1367624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b="1" i="1" kern="1200" dirty="0" smtClean="0">
              <a:solidFill>
                <a:schemeClr val="tx1"/>
              </a:solidFill>
            </a:rPr>
            <a:t>ORIENTACION A RESULTADOS Y PROCESO PRESUPUESTARIO: ALGUNAS ANOTACIONES SOBRE SU IMPLEMENTACIÓN EN MEXICO.</a:t>
          </a:r>
          <a:endParaRPr lang="es-MX" sz="900" b="1" i="1" kern="1200" dirty="0">
            <a:solidFill>
              <a:schemeClr val="tx1"/>
            </a:solidFill>
          </a:endParaRPr>
        </a:p>
      </dsp:txBody>
      <dsp:txXfrm>
        <a:off x="3008859" y="2116647"/>
        <a:ext cx="967056" cy="967056"/>
      </dsp:txXfrm>
    </dsp:sp>
    <dsp:sp modelId="{5EAC8FA8-6921-4301-9DFE-8EA45849CA03}">
      <dsp:nvSpPr>
        <dsp:cNvPr id="0" name=""/>
        <dsp:cNvSpPr/>
      </dsp:nvSpPr>
      <dsp:spPr>
        <a:xfrm rot="16329798">
          <a:off x="3383229" y="1419189"/>
          <a:ext cx="289974" cy="464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3425083" y="1555652"/>
        <a:ext cx="202982" cy="278996"/>
      </dsp:txXfrm>
    </dsp:sp>
    <dsp:sp modelId="{67C28F39-00AC-4984-8926-9C29DFB44D56}">
      <dsp:nvSpPr>
        <dsp:cNvPr id="0" name=""/>
        <dsp:cNvSpPr/>
      </dsp:nvSpPr>
      <dsp:spPr>
        <a:xfrm>
          <a:off x="2880853" y="2981"/>
          <a:ext cx="1367624" cy="1367624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34226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770" kern="1200" dirty="0" smtClean="0">
              <a:solidFill>
                <a:schemeClr val="tx1"/>
              </a:solidFill>
            </a:rPr>
            <a:t>Un conjunto de debilidades de esta reforma engloba: los alcances del aprendizaje de políticas dado el tipo de instrumentos previstos para la implementación del </a:t>
          </a:r>
          <a:r>
            <a:rPr lang="es-MX" sz="770" b="1" kern="1200" dirty="0" smtClean="0">
              <a:solidFill>
                <a:schemeClr val="tx1"/>
              </a:solidFill>
            </a:rPr>
            <a:t>PBR</a:t>
          </a:r>
          <a:r>
            <a:rPr lang="es-MX" sz="770" kern="1200" dirty="0" smtClean="0">
              <a:solidFill>
                <a:schemeClr val="tx1"/>
              </a:solidFill>
            </a:rPr>
            <a:t>. </a:t>
          </a:r>
          <a:endParaRPr lang="es-MX" sz="770" kern="1200" dirty="0">
            <a:solidFill>
              <a:schemeClr val="tx1"/>
            </a:solidFill>
          </a:endParaRPr>
        </a:p>
      </dsp:txBody>
      <dsp:txXfrm>
        <a:off x="3081137" y="203265"/>
        <a:ext cx="967056" cy="967056"/>
      </dsp:txXfrm>
    </dsp:sp>
    <dsp:sp modelId="{7790B99E-C070-4F4B-8E5C-FB8B903A73AE}">
      <dsp:nvSpPr>
        <dsp:cNvPr id="0" name=""/>
        <dsp:cNvSpPr/>
      </dsp:nvSpPr>
      <dsp:spPr>
        <a:xfrm rot="19800000">
          <a:off x="4169192" y="1893426"/>
          <a:ext cx="289254" cy="464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4175005" y="2008118"/>
        <a:ext cx="202478" cy="278996"/>
      </dsp:txXfrm>
    </dsp:sp>
    <dsp:sp modelId="{164913C2-2265-414C-BE99-C5C2A337DF54}">
      <dsp:nvSpPr>
        <dsp:cNvPr id="0" name=""/>
        <dsp:cNvSpPr/>
      </dsp:nvSpPr>
      <dsp:spPr>
        <a:xfrm>
          <a:off x="4465618" y="959669"/>
          <a:ext cx="1367624" cy="1367624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50" kern="1200" dirty="0" smtClean="0"/>
            <a:t>Conjunto de Mecanismos y una serie de resultados medibles entre la decisión y asignación del gasto público</a:t>
          </a:r>
          <a:r>
            <a:rPr lang="es-MX" sz="850" kern="1200" dirty="0" smtClean="0">
              <a:solidFill>
                <a:schemeClr val="tx1"/>
              </a:solidFill>
            </a:rPr>
            <a:t>. </a:t>
          </a:r>
          <a:endParaRPr lang="es-MX" sz="850" kern="1200" dirty="0">
            <a:solidFill>
              <a:schemeClr val="tx1"/>
            </a:solidFill>
          </a:endParaRPr>
        </a:p>
      </dsp:txBody>
      <dsp:txXfrm>
        <a:off x="4665902" y="1159953"/>
        <a:ext cx="967056" cy="967056"/>
      </dsp:txXfrm>
    </dsp:sp>
    <dsp:sp modelId="{2B51C9DB-E9FC-4B15-94BC-3D0888E59263}">
      <dsp:nvSpPr>
        <dsp:cNvPr id="0" name=""/>
        <dsp:cNvSpPr/>
      </dsp:nvSpPr>
      <dsp:spPr>
        <a:xfrm rot="1800000">
          <a:off x="4169192" y="2841933"/>
          <a:ext cx="289254" cy="464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4175005" y="2913237"/>
        <a:ext cx="202478" cy="278996"/>
      </dsp:txXfrm>
    </dsp:sp>
    <dsp:sp modelId="{CB407B29-9A95-48A3-9ACC-691F2C49D279}">
      <dsp:nvSpPr>
        <dsp:cNvPr id="0" name=""/>
        <dsp:cNvSpPr/>
      </dsp:nvSpPr>
      <dsp:spPr>
        <a:xfrm>
          <a:off x="4465618" y="2873057"/>
          <a:ext cx="1367624" cy="1367624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/>
            <a:t>Supone una vinculación entre cierta información sobre desempeño (ya sea de productos o impactos) y las asignaciones presupuestales futuras</a:t>
          </a:r>
          <a:endParaRPr lang="es-MX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" kern="1200" dirty="0" smtClean="0"/>
            <a:t> </a:t>
          </a:r>
        </a:p>
      </dsp:txBody>
      <dsp:txXfrm>
        <a:off x="4665902" y="3073341"/>
        <a:ext cx="967056" cy="967056"/>
      </dsp:txXfrm>
    </dsp:sp>
    <dsp:sp modelId="{B6E2A999-73A0-494B-AE0F-FE2E3B5EC3B2}">
      <dsp:nvSpPr>
        <dsp:cNvPr id="0" name=""/>
        <dsp:cNvSpPr/>
      </dsp:nvSpPr>
      <dsp:spPr>
        <a:xfrm rot="5400000">
          <a:off x="3347760" y="3316187"/>
          <a:ext cx="289254" cy="464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3391148" y="3365797"/>
        <a:ext cx="202478" cy="278996"/>
      </dsp:txXfrm>
    </dsp:sp>
    <dsp:sp modelId="{E2F2F38C-4256-45C2-85B2-8BA1CAFF4AA3}">
      <dsp:nvSpPr>
        <dsp:cNvPr id="0" name=""/>
        <dsp:cNvSpPr/>
      </dsp:nvSpPr>
      <dsp:spPr>
        <a:xfrm>
          <a:off x="2808575" y="3829751"/>
          <a:ext cx="1367624" cy="1367624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El proceso presupuestario y la implantación del paradigma del desempeño en México</a:t>
          </a:r>
          <a:endParaRPr lang="es-MX" sz="900" kern="1200" dirty="0" smtClean="0"/>
        </a:p>
      </dsp:txBody>
      <dsp:txXfrm>
        <a:off x="3008859" y="4030035"/>
        <a:ext cx="967056" cy="967056"/>
      </dsp:txXfrm>
    </dsp:sp>
    <dsp:sp modelId="{ACC737DE-7B4C-408A-969D-88649A39A25D}">
      <dsp:nvSpPr>
        <dsp:cNvPr id="0" name=""/>
        <dsp:cNvSpPr/>
      </dsp:nvSpPr>
      <dsp:spPr>
        <a:xfrm rot="8354196">
          <a:off x="2345688" y="3129051"/>
          <a:ext cx="527005" cy="464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 rot="10800000">
        <a:off x="2468266" y="3176507"/>
        <a:ext cx="387507" cy="278996"/>
      </dsp:txXfrm>
    </dsp:sp>
    <dsp:sp modelId="{43BFC760-D5CD-4CCB-987E-78B37D47EBBF}">
      <dsp:nvSpPr>
        <dsp:cNvPr id="0" name=""/>
        <dsp:cNvSpPr/>
      </dsp:nvSpPr>
      <dsp:spPr>
        <a:xfrm>
          <a:off x="1073434" y="3551258"/>
          <a:ext cx="1367624" cy="1089436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>
              <a:solidFill>
                <a:schemeClr val="tx1"/>
              </a:solidFill>
            </a:rPr>
            <a:t>PBR: “un modelo de cultura organizacional, directiva y de gestión que pone énfasis en los resultados y no en los procedimientos” (SHCP, 2008; 13).</a:t>
          </a:r>
          <a:endParaRPr lang="es-MX" sz="800" kern="1200" dirty="0" smtClean="0">
            <a:solidFill>
              <a:schemeClr val="tx1"/>
            </a:solidFill>
          </a:endParaRPr>
        </a:p>
      </dsp:txBody>
      <dsp:txXfrm>
        <a:off x="1273718" y="3710802"/>
        <a:ext cx="967056" cy="770348"/>
      </dsp:txXfrm>
    </dsp:sp>
    <dsp:sp modelId="{D6BB7926-C3DD-4FB9-A934-7F9D0436006F}">
      <dsp:nvSpPr>
        <dsp:cNvPr id="0" name=""/>
        <dsp:cNvSpPr/>
      </dsp:nvSpPr>
      <dsp:spPr>
        <a:xfrm rot="12859632">
          <a:off x="2589960" y="1843281"/>
          <a:ext cx="268942" cy="464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 rot="10800000">
        <a:off x="2663617" y="1959028"/>
        <a:ext cx="188259" cy="278996"/>
      </dsp:txXfrm>
    </dsp:sp>
    <dsp:sp modelId="{46156963-D0D1-4DA7-B584-E78A26703C5F}">
      <dsp:nvSpPr>
        <dsp:cNvPr id="0" name=""/>
        <dsp:cNvSpPr/>
      </dsp:nvSpPr>
      <dsp:spPr>
        <a:xfrm>
          <a:off x="1260091" y="858981"/>
          <a:ext cx="1367624" cy="1367624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 dirty="0" smtClean="0">
            <a:solidFill>
              <a:schemeClr val="tx1"/>
            </a:solidFill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 dirty="0" smtClean="0">
            <a:solidFill>
              <a:schemeClr val="tx1"/>
            </a:solidFill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 dirty="0" smtClean="0">
              <a:solidFill>
                <a:schemeClr val="tx1"/>
              </a:solidFill>
            </a:rPr>
            <a:t>La implementación del paradigma de orientación por resultados (y en particular del </a:t>
          </a:r>
          <a:r>
            <a:rPr lang="es-MX" sz="800" b="1" kern="1200" dirty="0" smtClean="0">
              <a:solidFill>
                <a:schemeClr val="tx1"/>
              </a:solidFill>
            </a:rPr>
            <a:t>PBR</a:t>
          </a:r>
          <a:r>
            <a:rPr lang="es-MX" sz="800" kern="1200" dirty="0" smtClean="0">
              <a:solidFill>
                <a:schemeClr val="tx1"/>
              </a:solidFill>
            </a:rPr>
            <a:t>) en México aún se encuentra en una fase muy incipiente de estructuración.</a:t>
          </a:r>
          <a:endParaRPr lang="es-MX" sz="800" kern="1200" dirty="0" smtClean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800" kern="1200" dirty="0" smtClean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800" kern="1200" dirty="0" smtClean="0">
            <a:solidFill>
              <a:schemeClr val="tx1"/>
            </a:solidFill>
          </a:endParaRPr>
        </a:p>
      </dsp:txBody>
      <dsp:txXfrm>
        <a:off x="1460375" y="1059265"/>
        <a:ext cx="967056" cy="96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B6080-460D-4AA2-9A24-AC5B4F818E4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C0560-A9D0-446D-989D-A7CAB364C9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42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0560-A9D0-446D-989D-A7CAB364C90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62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67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5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61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9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61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4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85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61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32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83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7B11-B56D-47BA-9778-219BCF3647D3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CF29-D005-4AB1-A0BA-3FBCF27045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02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60777868"/>
              </p:ext>
            </p:extLst>
          </p:nvPr>
        </p:nvGraphicFramePr>
        <p:xfrm>
          <a:off x="755576" y="332656"/>
          <a:ext cx="6984776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6152316" y="4649363"/>
            <a:ext cx="2668156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b="1" i="1" dirty="0" smtClean="0"/>
              <a:t>Estudio de la OCDE (2007)</a:t>
            </a:r>
            <a:r>
              <a:rPr lang="es-MX" sz="800" b="1" dirty="0" smtClean="0"/>
              <a:t>: formatos genéricos PbR</a:t>
            </a:r>
            <a:endParaRPr lang="es-MX" sz="800" b="1" dirty="0" smtClean="0"/>
          </a:p>
          <a:p>
            <a:pPr lvl="0"/>
            <a:r>
              <a:rPr lang="es-MX" sz="800" dirty="0" smtClean="0"/>
              <a:t>- Presentacional</a:t>
            </a:r>
            <a:r>
              <a:rPr lang="es-MX" sz="800" dirty="0" smtClean="0"/>
              <a:t>: Consiste en </a:t>
            </a:r>
            <a:r>
              <a:rPr lang="es-MX" sz="800" dirty="0"/>
              <a:t>anexar cierta información de </a:t>
            </a:r>
            <a:r>
              <a:rPr lang="es-MX" sz="800" dirty="0" smtClean="0"/>
              <a:t>desempeño </a:t>
            </a:r>
            <a:r>
              <a:rPr lang="es-MX" sz="800" dirty="0"/>
              <a:t>(avance de indicadores, por ejemplo) </a:t>
            </a:r>
            <a:r>
              <a:rPr lang="es-MX" sz="800" dirty="0" smtClean="0"/>
              <a:t>de </a:t>
            </a:r>
            <a:r>
              <a:rPr lang="es-MX" sz="800" dirty="0"/>
              <a:t>los programas y organizaciones a la iniciativa </a:t>
            </a:r>
            <a:r>
              <a:rPr lang="es-MX" sz="800" dirty="0" smtClean="0"/>
              <a:t>presupuestal.</a:t>
            </a:r>
          </a:p>
          <a:p>
            <a:pPr lvl="0"/>
            <a:r>
              <a:rPr lang="es-MX" sz="800" dirty="0" smtClean="0"/>
              <a:t>- El informado: Estos </a:t>
            </a:r>
            <a:r>
              <a:rPr lang="es-MX" sz="800" dirty="0"/>
              <a:t>no son el criterio fundamental de asignación y se subordinan a otras variables (tales como las prioridades políticas o las restricciones fiscales) en la definición final del gasto </a:t>
            </a:r>
            <a:r>
              <a:rPr lang="es-MX" sz="800" dirty="0" smtClean="0"/>
              <a:t>gubernamental.</a:t>
            </a:r>
          </a:p>
          <a:p>
            <a:pPr lvl="0"/>
            <a:r>
              <a:rPr lang="es-MX" sz="800" dirty="0" smtClean="0"/>
              <a:t>- Formula Directa: T</a:t>
            </a:r>
            <a:r>
              <a:rPr lang="es-MX" sz="800" dirty="0" smtClean="0"/>
              <a:t>iene </a:t>
            </a:r>
            <a:r>
              <a:rPr lang="es-MX" sz="800" dirty="0"/>
              <a:t>como propósito explícito la </a:t>
            </a:r>
            <a:r>
              <a:rPr lang="es-MX" sz="800" i="1" dirty="0"/>
              <a:t>racionalización </a:t>
            </a:r>
            <a:r>
              <a:rPr lang="es-MX" sz="800" dirty="0"/>
              <a:t>de la asignación presupuestal </a:t>
            </a:r>
            <a:endParaRPr lang="es-MX" sz="8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152316" y="155491"/>
            <a:ext cx="2802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i="1" dirty="0" smtClean="0"/>
              <a:t>act5. </a:t>
            </a:r>
            <a:r>
              <a:rPr lang="es-MX" sz="1500" i="1" dirty="0"/>
              <a:t>Edvin Rolando Méndez Tino</a:t>
            </a:r>
            <a:endParaRPr lang="es-MX" sz="15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15030" y="2060848"/>
            <a:ext cx="2221466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b="1" dirty="0" smtClean="0"/>
              <a:t>Identifica Dos Polos:</a:t>
            </a:r>
          </a:p>
          <a:p>
            <a:r>
              <a:rPr lang="es-MX" sz="800" dirty="0" smtClean="0"/>
              <a:t>- Postura laxa incluye solamente información agregada (cualitativa o cuantitativa)</a:t>
            </a:r>
          </a:p>
          <a:p>
            <a:r>
              <a:rPr lang="es-MX" sz="800" dirty="0" smtClean="0"/>
              <a:t>- Con visión más estricta (cuasi mecánica) un incremento en los niveles del gasto a una mejora en los resultados o impactos de Política Pública.</a:t>
            </a:r>
            <a:endParaRPr lang="es-MX" sz="8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868246" y="5582567"/>
            <a:ext cx="3199698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800" dirty="0"/>
              <a:t>Ernesto Zedillo </a:t>
            </a:r>
            <a:r>
              <a:rPr lang="es-MX" sz="800" dirty="0" smtClean="0"/>
              <a:t>propuso </a:t>
            </a:r>
            <a:r>
              <a:rPr lang="es-MX" sz="800" dirty="0"/>
              <a:t>una reforma </a:t>
            </a:r>
            <a:r>
              <a:rPr lang="es-MX" sz="800" dirty="0" smtClean="0"/>
              <a:t>en </a:t>
            </a:r>
            <a:r>
              <a:rPr lang="es-MX" sz="800" dirty="0"/>
              <a:t>la creación de la Nueva Estructura Programática </a:t>
            </a:r>
            <a:r>
              <a:rPr lang="es-MX" sz="800" dirty="0" smtClean="0"/>
              <a:t>(NEP), </a:t>
            </a:r>
            <a:r>
              <a:rPr lang="es-MX" sz="800" dirty="0"/>
              <a:t>así como en la articulación inicial del Sistema de Evaluación del Desempeño </a:t>
            </a:r>
            <a:r>
              <a:rPr lang="es-MX" sz="800" dirty="0" smtClean="0"/>
              <a:t>(SED)</a:t>
            </a:r>
          </a:p>
          <a:p>
            <a:pPr algn="just"/>
            <a:r>
              <a:rPr lang="es-MX" sz="800" dirty="0" smtClean="0"/>
              <a:t>- </a:t>
            </a:r>
            <a:r>
              <a:rPr lang="es-MX" sz="800" dirty="0"/>
              <a:t>Ejecutivo en esta </a:t>
            </a:r>
            <a:r>
              <a:rPr lang="es-MX" sz="800" dirty="0" smtClean="0"/>
              <a:t>reforma y </a:t>
            </a:r>
            <a:r>
              <a:rPr lang="es-MX" sz="800" dirty="0"/>
              <a:t>altamente politizados dentro del Congreso provocaron que su impacto fuera </a:t>
            </a:r>
            <a:r>
              <a:rPr lang="es-MX" sz="800" dirty="0" smtClean="0"/>
              <a:t>mínimo.  </a:t>
            </a:r>
            <a:endParaRPr lang="es-MX" sz="800" dirty="0" smtClean="0"/>
          </a:p>
          <a:p>
            <a:pPr algn="just"/>
            <a:r>
              <a:rPr lang="es-MX" sz="800" dirty="0" smtClean="0"/>
              <a:t>-</a:t>
            </a:r>
            <a:r>
              <a:rPr lang="es-MX" sz="800" dirty="0"/>
              <a:t>la administración de Felipe Calderón, </a:t>
            </a:r>
            <a:r>
              <a:rPr lang="es-MX" sz="800" dirty="0" smtClean="0"/>
              <a:t>mayor </a:t>
            </a:r>
            <a:r>
              <a:rPr lang="es-MX" sz="800" dirty="0"/>
              <a:t>interés </a:t>
            </a:r>
            <a:r>
              <a:rPr lang="es-MX" sz="800" dirty="0" smtClean="0"/>
              <a:t>del </a:t>
            </a:r>
            <a:r>
              <a:rPr lang="es-MX" sz="800" dirty="0"/>
              <a:t>Ejecutivo en implementar una reforma que fortalezca los esquemas de evaluación del </a:t>
            </a:r>
            <a:r>
              <a:rPr lang="es-MX" sz="800" dirty="0" smtClean="0"/>
              <a:t>desempeño que dote de información al proceso de planeación y aprobación del Presupuesto de Egresos de la Federación (PEF). </a:t>
            </a:r>
            <a:endParaRPr lang="es-MX" sz="8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6241820" y="1150845"/>
            <a:ext cx="2712572" cy="369332"/>
          </a:xfrm>
          <a:prstGeom prst="rect">
            <a:avLst/>
          </a:prstGeom>
          <a:noFill/>
          <a:ln>
            <a:gradFill>
              <a:gsLst>
                <a:gs pos="18574">
                  <a:srgbClr val="E4ECF5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lvl="0"/>
            <a:r>
              <a:rPr lang="es-MX" dirty="0" smtClean="0"/>
              <a:t>A </a:t>
            </a:r>
            <a:r>
              <a:rPr lang="es-MX" sz="800" dirty="0" smtClean="0"/>
              <a:t>(</a:t>
            </a:r>
            <a:r>
              <a:rPr lang="es-MX" sz="800" b="1" i="1" dirty="0" smtClean="0"/>
              <a:t>PbR) Presupuesto basado en Resultados (OCDE 2007)</a:t>
            </a:r>
            <a:endParaRPr lang="es-MX" dirty="0"/>
          </a:p>
        </p:txBody>
      </p:sp>
      <p:cxnSp>
        <p:nvCxnSpPr>
          <p:cNvPr id="5" name="Conector angular 4"/>
          <p:cNvCxnSpPr/>
          <p:nvPr/>
        </p:nvCxnSpPr>
        <p:spPr>
          <a:xfrm rot="5400000" flipH="1" flipV="1">
            <a:off x="6451776" y="1512087"/>
            <a:ext cx="540715" cy="3082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012160" y="2852804"/>
            <a:ext cx="2609240" cy="646331"/>
          </a:xfrm>
          <a:prstGeom prst="rect">
            <a:avLst/>
          </a:prstGeom>
          <a:noFill/>
          <a:ln>
            <a:gradFill>
              <a:gsLst>
                <a:gs pos="18574">
                  <a:srgbClr val="E4ECF5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lvl="0"/>
            <a:r>
              <a:rPr lang="es-MX" dirty="0" smtClean="0"/>
              <a:t> </a:t>
            </a:r>
            <a:r>
              <a:rPr lang="es-MX" sz="800" b="1" i="1" dirty="0" smtClean="0"/>
              <a:t>PbR (Conceptualización simple y hasta Mecánica)</a:t>
            </a:r>
            <a:endParaRPr lang="es-MX" sz="800" b="1" i="1" dirty="0"/>
          </a:p>
          <a:p>
            <a:endParaRPr lang="es-MX" dirty="0"/>
          </a:p>
        </p:txBody>
      </p:sp>
      <p:cxnSp>
        <p:nvCxnSpPr>
          <p:cNvPr id="24" name="Conector angular 23"/>
          <p:cNvCxnSpPr/>
          <p:nvPr/>
        </p:nvCxnSpPr>
        <p:spPr>
          <a:xfrm rot="5400000" flipH="1" flipV="1">
            <a:off x="6326088" y="3360027"/>
            <a:ext cx="648073" cy="1642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73634" y="5589240"/>
            <a:ext cx="2054550" cy="769441"/>
          </a:xfrm>
          <a:prstGeom prst="rect">
            <a:avLst/>
          </a:prstGeom>
          <a:noFill/>
          <a:ln>
            <a:gradFill>
              <a:gsLst>
                <a:gs pos="18574">
                  <a:srgbClr val="E4ECF5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lvl="0"/>
            <a:r>
              <a:rPr lang="es-MX" dirty="0" smtClean="0"/>
              <a:t>B </a:t>
            </a:r>
            <a:r>
              <a:rPr lang="es-MX" sz="800" b="1" i="1" dirty="0" smtClean="0"/>
              <a:t>PbR: en México como Paradigma para la asignación de recursos Gubernamentales</a:t>
            </a:r>
            <a:endParaRPr lang="es-MX" sz="800" b="1" i="1" dirty="0"/>
          </a:p>
          <a:p>
            <a:endParaRPr lang="es-MX" dirty="0"/>
          </a:p>
        </p:txBody>
      </p:sp>
      <p:cxnSp>
        <p:nvCxnSpPr>
          <p:cNvPr id="27" name="Conector angular 26"/>
          <p:cNvCxnSpPr/>
          <p:nvPr/>
        </p:nvCxnSpPr>
        <p:spPr>
          <a:xfrm rot="16200000" flipV="1">
            <a:off x="4638352" y="5348396"/>
            <a:ext cx="655690" cy="11402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/>
          <p:nvPr/>
        </p:nvCxnSpPr>
        <p:spPr>
          <a:xfrm rot="16200000" flipH="1">
            <a:off x="6327974" y="4409330"/>
            <a:ext cx="356268" cy="123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/>
          <p:nvPr/>
        </p:nvCxnSpPr>
        <p:spPr>
          <a:xfrm>
            <a:off x="6372200" y="2494002"/>
            <a:ext cx="427630" cy="65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88504" y="930673"/>
            <a:ext cx="2251248" cy="492443"/>
          </a:xfrm>
          <a:prstGeom prst="rect">
            <a:avLst/>
          </a:prstGeom>
          <a:noFill/>
          <a:ln>
            <a:gradFill>
              <a:gsLst>
                <a:gs pos="18574">
                  <a:srgbClr val="E4ECF5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lvl="0"/>
            <a:r>
              <a:rPr lang="es-MX" dirty="0"/>
              <a:t>C</a:t>
            </a:r>
            <a:r>
              <a:rPr lang="es-MX" dirty="0" smtClean="0"/>
              <a:t> </a:t>
            </a:r>
            <a:r>
              <a:rPr lang="es-MX" sz="800" b="1" i="1" dirty="0" smtClean="0"/>
              <a:t>LINEAS PROSPECTIVAS SOBRE LOS ALCANCES Y LIMITES DE LA EXPERIENCIA MEXICANA</a:t>
            </a:r>
            <a:endParaRPr lang="es-MX" dirty="0"/>
          </a:p>
        </p:txBody>
      </p:sp>
      <p:sp>
        <p:nvSpPr>
          <p:cNvPr id="46" name="13 CuadroTexto"/>
          <p:cNvSpPr txBox="1"/>
          <p:nvPr/>
        </p:nvSpPr>
        <p:spPr>
          <a:xfrm>
            <a:off x="107504" y="2607237"/>
            <a:ext cx="3024336" cy="10772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 smtClean="0"/>
              <a:t>- Fases </a:t>
            </a:r>
            <a:r>
              <a:rPr lang="es-MX" sz="800" dirty="0"/>
              <a:t>de implementación del paradigma de Gestión por Resultados </a:t>
            </a:r>
            <a:r>
              <a:rPr lang="es-MX" sz="800" dirty="0" smtClean="0"/>
              <a:t>(</a:t>
            </a:r>
            <a:r>
              <a:rPr lang="es-MX" sz="800" b="1" dirty="0" smtClean="0"/>
              <a:t>GPR</a:t>
            </a:r>
            <a:r>
              <a:rPr lang="es-MX" sz="800" dirty="0" smtClean="0"/>
              <a:t>) </a:t>
            </a:r>
            <a:r>
              <a:rPr lang="es-MX" sz="800" dirty="0"/>
              <a:t>dentro de la Administración Pública Federal </a:t>
            </a:r>
            <a:r>
              <a:rPr lang="es-MX" sz="800" dirty="0" smtClean="0"/>
              <a:t>(</a:t>
            </a:r>
            <a:r>
              <a:rPr lang="es-MX" sz="800" b="1" dirty="0" smtClean="0"/>
              <a:t>APF</a:t>
            </a:r>
            <a:r>
              <a:rPr lang="es-MX" sz="800" dirty="0" smtClean="0"/>
              <a:t>). </a:t>
            </a:r>
            <a:r>
              <a:rPr lang="es-MX" sz="800" dirty="0"/>
              <a:t>En primer lugar, las dependencias coordinadoras de la política </a:t>
            </a:r>
            <a:r>
              <a:rPr lang="es-MX" sz="800" dirty="0" smtClean="0"/>
              <a:t>(SHCP, SFP </a:t>
            </a:r>
            <a:r>
              <a:rPr lang="es-MX" sz="800" dirty="0"/>
              <a:t>y </a:t>
            </a:r>
            <a:r>
              <a:rPr lang="es-MX" sz="800" dirty="0" smtClean="0"/>
              <a:t>CONEVAL) </a:t>
            </a:r>
            <a:r>
              <a:rPr lang="es-MX" sz="770" dirty="0" smtClean="0"/>
              <a:t>.</a:t>
            </a:r>
            <a:endParaRPr lang="es-MX" sz="770" dirty="0" smtClean="0"/>
          </a:p>
          <a:p>
            <a:r>
              <a:rPr lang="es-MX" sz="770" dirty="0" smtClean="0"/>
              <a:t>- </a:t>
            </a:r>
            <a:r>
              <a:rPr lang="es-MX" sz="800" dirty="0"/>
              <a:t>en México se busca estructurar un </a:t>
            </a:r>
            <a:r>
              <a:rPr lang="es-MX" sz="800" dirty="0" smtClean="0"/>
              <a:t>(</a:t>
            </a:r>
            <a:r>
              <a:rPr lang="es-MX" sz="800" b="1" dirty="0" smtClean="0"/>
              <a:t>PBR</a:t>
            </a:r>
            <a:r>
              <a:rPr lang="es-MX" sz="800" dirty="0" smtClean="0"/>
              <a:t>) </a:t>
            </a:r>
            <a:r>
              <a:rPr lang="es-MX" sz="800" dirty="0"/>
              <a:t>del tipo </a:t>
            </a:r>
            <a:r>
              <a:rPr lang="es-MX" sz="800" i="1" dirty="0" smtClean="0"/>
              <a:t>presentacional </a:t>
            </a:r>
            <a:r>
              <a:rPr lang="es-MX" sz="800" dirty="0" smtClean="0"/>
              <a:t>en su primera </a:t>
            </a:r>
            <a:r>
              <a:rPr lang="es-MX" sz="800" dirty="0"/>
              <a:t>etapa, </a:t>
            </a:r>
            <a:r>
              <a:rPr lang="es-MX" sz="800" dirty="0" smtClean="0"/>
              <a:t>En </a:t>
            </a:r>
            <a:r>
              <a:rPr lang="es-MX" sz="800" dirty="0"/>
              <a:t>etapas posteriores, y una vez que el sistema se haya </a:t>
            </a:r>
            <a:r>
              <a:rPr lang="es-MX" sz="800" dirty="0" smtClean="0"/>
              <a:t>consolidado, sería posible pensar, </a:t>
            </a:r>
            <a:r>
              <a:rPr lang="es-MX" sz="800" dirty="0"/>
              <a:t>hacia un modelo de </a:t>
            </a:r>
            <a:r>
              <a:rPr lang="es-MX" sz="800" i="1" dirty="0"/>
              <a:t>fórmula directa</a:t>
            </a:r>
            <a:r>
              <a:rPr lang="es-MX" sz="770" dirty="0" smtClean="0"/>
              <a:t>.</a:t>
            </a:r>
            <a:endParaRPr lang="es-MX" sz="770" dirty="0"/>
          </a:p>
        </p:txBody>
      </p:sp>
      <p:cxnSp>
        <p:nvCxnSpPr>
          <p:cNvPr id="52" name="Conector angular 51"/>
          <p:cNvCxnSpPr/>
          <p:nvPr/>
        </p:nvCxnSpPr>
        <p:spPr>
          <a:xfrm rot="5400000">
            <a:off x="1897794" y="2369851"/>
            <a:ext cx="319307" cy="155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12 CuadroTexto"/>
          <p:cNvSpPr txBox="1"/>
          <p:nvPr/>
        </p:nvSpPr>
        <p:spPr>
          <a:xfrm>
            <a:off x="5374870" y="693027"/>
            <a:ext cx="2365481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R</a:t>
            </a:r>
            <a:r>
              <a:rPr lang="es-MX" sz="800" dirty="0" smtClean="0"/>
              <a:t>esulta </a:t>
            </a:r>
            <a:r>
              <a:rPr lang="es-MX" sz="800" dirty="0"/>
              <a:t>importante rescatar la tipología propuesta por </a:t>
            </a:r>
            <a:r>
              <a:rPr lang="es-MX" sz="800" dirty="0" err="1"/>
              <a:t>May</a:t>
            </a:r>
            <a:r>
              <a:rPr lang="es-MX" sz="800" dirty="0"/>
              <a:t> (1992) sobre los tres tipos posibles de </a:t>
            </a:r>
            <a:r>
              <a:rPr lang="es-MX" sz="800" dirty="0" smtClean="0"/>
              <a:t>aprendi</a:t>
            </a:r>
            <a:r>
              <a:rPr lang="es-MX" sz="800" dirty="0"/>
              <a:t>zaje: el instrumental, el político y el </a:t>
            </a:r>
            <a:r>
              <a:rPr lang="es-MX" sz="800" dirty="0" smtClean="0"/>
              <a:t>social.</a:t>
            </a:r>
            <a:endParaRPr lang="es-MX" sz="800" b="1" dirty="0" smtClean="0"/>
          </a:p>
        </p:txBody>
      </p:sp>
      <p:cxnSp>
        <p:nvCxnSpPr>
          <p:cNvPr id="58" name="Conector recto de flecha 57"/>
          <p:cNvCxnSpPr/>
          <p:nvPr/>
        </p:nvCxnSpPr>
        <p:spPr>
          <a:xfrm>
            <a:off x="5004048" y="980728"/>
            <a:ext cx="366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/>
          <p:nvPr/>
        </p:nvCxnSpPr>
        <p:spPr>
          <a:xfrm rot="5400000">
            <a:off x="3239382" y="5186051"/>
            <a:ext cx="504999" cy="288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endCxn id="41" idx="2"/>
          </p:cNvCxnSpPr>
          <p:nvPr/>
        </p:nvCxnSpPr>
        <p:spPr>
          <a:xfrm rot="10800000">
            <a:off x="1214128" y="1423116"/>
            <a:ext cx="837592" cy="4217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echa arriba 34"/>
          <p:cNvSpPr/>
          <p:nvPr/>
        </p:nvSpPr>
        <p:spPr>
          <a:xfrm>
            <a:off x="2483768" y="5013176"/>
            <a:ext cx="45719" cy="5760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de flecha 39"/>
          <p:cNvCxnSpPr/>
          <p:nvPr/>
        </p:nvCxnSpPr>
        <p:spPr>
          <a:xfrm flipV="1">
            <a:off x="3320306" y="1395854"/>
            <a:ext cx="432048" cy="23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echa abajo 49"/>
          <p:cNvSpPr/>
          <p:nvPr/>
        </p:nvSpPr>
        <p:spPr>
          <a:xfrm>
            <a:off x="5868144" y="2607237"/>
            <a:ext cx="45719" cy="568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543</Words>
  <Application>Microsoft Office PowerPoint</Application>
  <PresentationFormat>Presentación en pantalla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 Edvin Mendz</dc:creator>
  <cp:lastModifiedBy>ERMT</cp:lastModifiedBy>
  <cp:revision>51</cp:revision>
  <dcterms:created xsi:type="dcterms:W3CDTF">2014-10-25T04:22:19Z</dcterms:created>
  <dcterms:modified xsi:type="dcterms:W3CDTF">2015-04-01T05:12:02Z</dcterms:modified>
</cp:coreProperties>
</file>