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99" r:id="rId3"/>
    <p:sldId id="296" r:id="rId4"/>
    <p:sldId id="257" r:id="rId5"/>
    <p:sldId id="259" r:id="rId6"/>
    <p:sldId id="307" r:id="rId7"/>
    <p:sldId id="300" r:id="rId8"/>
    <p:sldId id="308" r:id="rId9"/>
    <p:sldId id="310" r:id="rId10"/>
    <p:sldId id="309" r:id="rId11"/>
    <p:sldId id="262" r:id="rId12"/>
    <p:sldId id="264" r:id="rId13"/>
    <p:sldId id="294" r:id="rId14"/>
    <p:sldId id="265" r:id="rId15"/>
    <p:sldId id="266" r:id="rId16"/>
    <p:sldId id="297" r:id="rId17"/>
    <p:sldId id="268" r:id="rId18"/>
    <p:sldId id="269" r:id="rId19"/>
    <p:sldId id="270" r:id="rId20"/>
    <p:sldId id="290" r:id="rId21"/>
    <p:sldId id="288" r:id="rId22"/>
    <p:sldId id="289" r:id="rId23"/>
    <p:sldId id="295" r:id="rId24"/>
    <p:sldId id="271" r:id="rId25"/>
    <p:sldId id="272" r:id="rId26"/>
    <p:sldId id="273" r:id="rId27"/>
    <p:sldId id="298" r:id="rId28"/>
    <p:sldId id="282" r:id="rId29"/>
    <p:sldId id="283" r:id="rId30"/>
    <p:sldId id="284" r:id="rId31"/>
    <p:sldId id="285" r:id="rId32"/>
    <p:sldId id="286" r:id="rId33"/>
    <p:sldId id="287" r:id="rId34"/>
    <p:sldId id="274" r:id="rId35"/>
    <p:sldId id="306" r:id="rId36"/>
    <p:sldId id="275" r:id="rId37"/>
    <p:sldId id="276" r:id="rId38"/>
    <p:sldId id="277" r:id="rId39"/>
    <p:sldId id="291" r:id="rId40"/>
    <p:sldId id="292" r:id="rId41"/>
    <p:sldId id="293" r:id="rId42"/>
    <p:sldId id="278" r:id="rId43"/>
    <p:sldId id="279" r:id="rId44"/>
    <p:sldId id="280" r:id="rId45"/>
    <p:sldId id="281" r:id="rId4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30E"/>
    <a:srgbClr val="99FF33"/>
    <a:srgbClr val="CCCCFF"/>
    <a:srgbClr val="CC99FF"/>
    <a:srgbClr val="FFCCFF"/>
    <a:srgbClr val="FF99FF"/>
    <a:srgbClr val="FF3399"/>
    <a:srgbClr val="FF7C80"/>
    <a:srgbClr val="CC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46" autoAdjust="0"/>
  </p:normalViewPr>
  <p:slideViewPr>
    <p:cSldViewPr>
      <p:cViewPr varScale="1">
        <p:scale>
          <a:sx n="74" d="100"/>
          <a:sy n="74" d="100"/>
        </p:scale>
        <p:origin x="12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5E0144-8DFB-48A2-9DB6-CF330CF31BC2}" type="datetimeFigureOut">
              <a:rPr lang="es-MX" smtClean="0"/>
              <a:t>12/04/2015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86276-B788-40F1-9BF9-C1513C4F56F9}" type="slidenum">
              <a:rPr lang="es-MX" smtClean="0"/>
              <a:t>‹Nº›</a:t>
            </a:fld>
            <a:endParaRPr lang="es-MX" dirty="0"/>
          </a:p>
        </p:txBody>
      </p:sp>
    </p:spTree>
    <p:extLst>
      <p:ext uri="{BB962C8B-B14F-4D97-AF65-F5344CB8AC3E}">
        <p14:creationId xmlns:p14="http://schemas.microsoft.com/office/powerpoint/2010/main" val="147323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66186276-B788-40F1-9BF9-C1513C4F56F9}" type="slidenum">
              <a:rPr lang="es-MX" smtClean="0"/>
              <a:t>18</a:t>
            </a:fld>
            <a:endParaRPr lang="es-MX" dirty="0"/>
          </a:p>
        </p:txBody>
      </p:sp>
    </p:spTree>
    <p:extLst>
      <p:ext uri="{BB962C8B-B14F-4D97-AF65-F5344CB8AC3E}">
        <p14:creationId xmlns:p14="http://schemas.microsoft.com/office/powerpoint/2010/main" val="248881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BF3530B-BED2-4C09-AA3B-677CEC7307E5}" type="datetimeFigureOut">
              <a:rPr lang="es-MX" smtClean="0"/>
              <a:t>12/04/2015</a:t>
            </a:fld>
            <a:endParaRPr lang="es-MX" dirty="0"/>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dirty="0"/>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7EACA2C-0CE4-4C74-9090-7986CA479C87}" type="slidenum">
              <a:rPr lang="es-MX" smtClean="0"/>
              <a:t>‹Nº›</a:t>
            </a:fld>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BF3530B-BED2-4C09-AA3B-677CEC7307E5}" type="datetimeFigureOut">
              <a:rPr lang="es-MX" smtClean="0"/>
              <a:t>12/04/2015</a:t>
            </a:fld>
            <a:endParaRPr lang="es-MX" dirty="0"/>
          </a:p>
        </p:txBody>
      </p:sp>
      <p:sp>
        <p:nvSpPr>
          <p:cNvPr id="9" name="8 Marcador de número de diapositiva"/>
          <p:cNvSpPr>
            <a:spLocks noGrp="1"/>
          </p:cNvSpPr>
          <p:nvPr>
            <p:ph type="sldNum" sz="quarter" idx="15"/>
          </p:nvPr>
        </p:nvSpPr>
        <p:spPr/>
        <p:txBody>
          <a:bodyPr rtlCol="0"/>
          <a:lstStyle/>
          <a:p>
            <a:fld id="{17EACA2C-0CE4-4C74-9090-7986CA479C87}" type="slidenum">
              <a:rPr lang="es-MX" smtClean="0"/>
              <a:t>‹Nº›</a:t>
            </a:fld>
            <a:endParaRPr lang="es-MX" dirty="0"/>
          </a:p>
        </p:txBody>
      </p:sp>
      <p:sp>
        <p:nvSpPr>
          <p:cNvPr id="10" name="9 Marcador de pie de página"/>
          <p:cNvSpPr>
            <a:spLocks noGrp="1"/>
          </p:cNvSpPr>
          <p:nvPr>
            <p:ph type="ftr" sz="quarter" idx="16"/>
          </p:nvPr>
        </p:nvSpPr>
        <p:spPr/>
        <p:txBody>
          <a:bodyPr rtlCol="0"/>
          <a:lstStyle/>
          <a:p>
            <a:endParaRPr lang="es-MX"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BF3530B-BED2-4C09-AA3B-677CEC7307E5}" type="datetimeFigureOut">
              <a:rPr lang="es-MX" smtClean="0"/>
              <a:t>12/04/2015</a:t>
            </a:fld>
            <a:endParaRPr lang="es-MX" dirty="0"/>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dirty="0"/>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7EACA2C-0CE4-4C74-9090-7986CA479C87}" type="slidenum">
              <a:rPr lang="es-MX" smtClean="0"/>
              <a:t>‹Nº›</a:t>
            </a:fld>
            <a:endParaRPr lang="es-MX"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BF3530B-BED2-4C09-AA3B-677CEC7307E5}" type="datetimeFigureOut">
              <a:rPr lang="es-MX" smtClean="0"/>
              <a:t>12/04/2015</a:t>
            </a:fld>
            <a:endParaRPr lang="es-MX" dirty="0"/>
          </a:p>
        </p:txBody>
      </p:sp>
      <p:sp>
        <p:nvSpPr>
          <p:cNvPr id="7" name="6 Marcador de número de diapositiva"/>
          <p:cNvSpPr>
            <a:spLocks noGrp="1"/>
          </p:cNvSpPr>
          <p:nvPr>
            <p:ph type="sldNum" sz="quarter" idx="11"/>
          </p:nvPr>
        </p:nvSpPr>
        <p:spPr/>
        <p:txBody>
          <a:bodyPr rtlCol="0"/>
          <a:lstStyle/>
          <a:p>
            <a:fld id="{17EACA2C-0CE4-4C74-9090-7986CA479C87}" type="slidenum">
              <a:rPr lang="es-MX" smtClean="0"/>
              <a:t>‹Nº›</a:t>
            </a:fld>
            <a:endParaRPr lang="es-MX" dirty="0"/>
          </a:p>
        </p:txBody>
      </p:sp>
      <p:sp>
        <p:nvSpPr>
          <p:cNvPr id="8" name="7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BF3530B-BED2-4C09-AA3B-677CEC7307E5}" type="datetimeFigureOut">
              <a:rPr lang="es-MX" smtClean="0"/>
              <a:t>12/04/2015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17EACA2C-0CE4-4C74-9090-7986CA479C87}" type="slidenum">
              <a:rPr lang="es-MX" smtClean="0"/>
              <a:t>‹Nº›</a:t>
            </a:fld>
            <a:endParaRPr lang="es-MX"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BF3530B-BED2-4C09-AA3B-677CEC7307E5}" type="datetimeFigureOut">
              <a:rPr lang="es-MX" smtClean="0"/>
              <a:t>12/04/2015</a:t>
            </a:fld>
            <a:endParaRPr lang="es-MX" dirty="0"/>
          </a:p>
        </p:txBody>
      </p:sp>
      <p:sp>
        <p:nvSpPr>
          <p:cNvPr id="22" name="21 Marcador de número de diapositiva"/>
          <p:cNvSpPr>
            <a:spLocks noGrp="1"/>
          </p:cNvSpPr>
          <p:nvPr>
            <p:ph type="sldNum" sz="quarter" idx="15"/>
          </p:nvPr>
        </p:nvSpPr>
        <p:spPr/>
        <p:txBody>
          <a:bodyPr rtlCol="0"/>
          <a:lstStyle/>
          <a:p>
            <a:fld id="{17EACA2C-0CE4-4C74-9090-7986CA479C87}" type="slidenum">
              <a:rPr lang="es-MX" smtClean="0"/>
              <a:t>‹Nº›</a:t>
            </a:fld>
            <a:endParaRPr lang="es-MX" dirty="0"/>
          </a:p>
        </p:txBody>
      </p:sp>
      <p:sp>
        <p:nvSpPr>
          <p:cNvPr id="23" name="22 Marcador de pie de página"/>
          <p:cNvSpPr>
            <a:spLocks noGrp="1"/>
          </p:cNvSpPr>
          <p:nvPr>
            <p:ph type="ftr" sz="quarter" idx="16"/>
          </p:nvPr>
        </p:nvSpPr>
        <p:spPr/>
        <p:txBody>
          <a:bodyPr rtlCol="0"/>
          <a:lstStyle/>
          <a:p>
            <a:endParaRPr lang="es-MX"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dirty="0"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BF3530B-BED2-4C09-AA3B-677CEC7307E5}" type="datetimeFigureOut">
              <a:rPr lang="es-MX" smtClean="0"/>
              <a:t>12/04/2015</a:t>
            </a:fld>
            <a:endParaRPr lang="es-MX" dirty="0"/>
          </a:p>
        </p:txBody>
      </p:sp>
      <p:sp>
        <p:nvSpPr>
          <p:cNvPr id="18" name="17 Marcador de número de diapositiva"/>
          <p:cNvSpPr>
            <a:spLocks noGrp="1"/>
          </p:cNvSpPr>
          <p:nvPr>
            <p:ph type="sldNum" sz="quarter" idx="11"/>
          </p:nvPr>
        </p:nvSpPr>
        <p:spPr/>
        <p:txBody>
          <a:bodyPr rtlCol="0"/>
          <a:lstStyle/>
          <a:p>
            <a:fld id="{17EACA2C-0CE4-4C74-9090-7986CA479C87}" type="slidenum">
              <a:rPr lang="es-MX" smtClean="0"/>
              <a:t>‹Nº›</a:t>
            </a:fld>
            <a:endParaRPr lang="es-MX" dirty="0"/>
          </a:p>
        </p:txBody>
      </p:sp>
      <p:sp>
        <p:nvSpPr>
          <p:cNvPr id="21" name="20 Marcador de pie de página"/>
          <p:cNvSpPr>
            <a:spLocks noGrp="1"/>
          </p:cNvSpPr>
          <p:nvPr>
            <p:ph type="ftr" sz="quarter" idx="12"/>
          </p:nvPr>
        </p:nvSpPr>
        <p:spPr/>
        <p:txBody>
          <a:bodyPr rtlCol="0"/>
          <a:lstStyle/>
          <a:p>
            <a:endParaRPr lang="es-MX"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BF3530B-BED2-4C09-AA3B-677CEC7307E5}" type="datetimeFigureOut">
              <a:rPr lang="es-MX" smtClean="0"/>
              <a:t>12/04/2015</a:t>
            </a:fld>
            <a:endParaRPr lang="es-MX" dirty="0"/>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dirty="0"/>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EACA2C-0CE4-4C74-9090-7986CA479C87}" type="slidenum">
              <a:rPr lang="es-MX" smtClean="0"/>
              <a:t>‹Nº›</a:t>
            </a:fld>
            <a:endParaRPr lang="es-MX"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2.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2.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1.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e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2.png"/><Relationship Id="rId7" Type="http://schemas.openxmlformats.org/officeDocument/2006/relationships/image" Target="../media/image26.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483768" y="3356992"/>
            <a:ext cx="6172200" cy="432048"/>
          </a:xfrm>
        </p:spPr>
        <p:txBody>
          <a:bodyPr>
            <a:normAutofit/>
          </a:bodyPr>
          <a:lstStyle/>
          <a:p>
            <a:pPr algn="ctr"/>
            <a:r>
              <a:rPr lang="es-MX" sz="1200" dirty="0" smtClean="0">
                <a:latin typeface="Arial" panose="020B0604020202020204" pitchFamily="34" charset="0"/>
                <a:cs typeface="Arial" panose="020B0604020202020204" pitchFamily="34" charset="0"/>
              </a:rPr>
              <a:t>EVALUACION DE DESEMPEÑO 2009-2013</a:t>
            </a:r>
            <a:endParaRPr lang="es-MX" sz="1200" dirty="0">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483768" y="4319958"/>
            <a:ext cx="6172200" cy="765226"/>
          </a:xfrm>
        </p:spPr>
        <p:txBody>
          <a:bodyPr>
            <a:normAutofit/>
          </a:bodyPr>
          <a:lstStyle/>
          <a:p>
            <a:pPr algn="just"/>
            <a:r>
              <a:rPr lang="es-MX" sz="1200" dirty="0" smtClean="0">
                <a:solidFill>
                  <a:schemeClr val="tx1">
                    <a:lumMod val="50000"/>
                    <a:lumOff val="50000"/>
                  </a:schemeClr>
                </a:solidFill>
                <a:latin typeface="Arial" panose="020B0604020202020204" pitchFamily="34" charset="0"/>
                <a:cs typeface="Arial" panose="020B0604020202020204" pitchFamily="34" charset="0"/>
              </a:rPr>
              <a:t>ACCESO DE LA POBLACIÓN ABIERTA A SERVICIOS DE ALTA ESPECIALIDAD</a:t>
            </a:r>
            <a:endParaRPr lang="es-MX"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Imagen 3"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206625" cy="822960"/>
          </a:xfrm>
          <a:prstGeom prst="rect">
            <a:avLst/>
          </a:prstGeom>
          <a:noFill/>
          <a:ln>
            <a:noFill/>
          </a:ln>
        </p:spPr>
      </p:pic>
      <p:sp>
        <p:nvSpPr>
          <p:cNvPr id="5" name="Cuadro de texto 1"/>
          <p:cNvSpPr txBox="1"/>
          <p:nvPr/>
        </p:nvSpPr>
        <p:spPr>
          <a:xfrm>
            <a:off x="6444208" y="6368180"/>
            <a:ext cx="2489200" cy="40132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spcAft>
                <a:spcPts val="0"/>
              </a:spcAft>
              <a:tabLst>
                <a:tab pos="2806065" algn="ctr"/>
                <a:tab pos="5612130" algn="r"/>
              </a:tabLst>
            </a:pPr>
            <a:r>
              <a:rPr lang="es-MX" sz="2000" b="1">
                <a:ln>
                  <a:noFill/>
                </a:ln>
                <a:solidFill>
                  <a:srgbClr val="9BBB59"/>
                </a:solidFill>
                <a:effectLst/>
                <a:latin typeface="Calibri" panose="020F0502020204030204" pitchFamily="34" charset="0"/>
                <a:ea typeface="Calibri" panose="020F0502020204030204" pitchFamily="34" charset="0"/>
                <a:cs typeface="Times New Roman" panose="02020603050405020304" pitchFamily="18" charset="0"/>
              </a:rPr>
              <a:t>EDUCACIÓN EN LINEA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2267744" y="386748"/>
            <a:ext cx="6388223" cy="1882567"/>
          </a:xfrm>
          <a:prstGeom prst="rect">
            <a:avLst/>
          </a:prstGeom>
        </p:spPr>
        <p:txBody>
          <a:bodyPr wrap="square">
            <a:spAutoFit/>
          </a:bodyPr>
          <a:lstStyle/>
          <a:p>
            <a:pPr algn="ctr">
              <a:lnSpc>
                <a:spcPct val="150000"/>
              </a:lnSpc>
              <a:spcAft>
                <a:spcPts val="1000"/>
              </a:spcAft>
            </a:pPr>
            <a:r>
              <a:rPr lang="es-MX" b="1" dirty="0">
                <a:solidFill>
                  <a:schemeClr val="tx2"/>
                </a:solidFill>
                <a:latin typeface="Arial" panose="020B0604020202020204" pitchFamily="34" charset="0"/>
                <a:cs typeface="Arial" panose="020B0604020202020204" pitchFamily="34" charset="0"/>
              </a:rPr>
              <a:t>INSTITUTO DE ADMINISTRACION PÚBLICA DEL ESTADO DE CHIAPAS</a:t>
            </a:r>
          </a:p>
          <a:p>
            <a:pPr algn="ctr">
              <a:lnSpc>
                <a:spcPct val="150000"/>
              </a:lnSpc>
              <a:spcAft>
                <a:spcPts val="1000"/>
              </a:spcAft>
            </a:pPr>
            <a:r>
              <a:rPr lang="es-MX" b="1" dirty="0">
                <a:solidFill>
                  <a:schemeClr val="tx2"/>
                </a:solidFill>
                <a:latin typeface="Arial" panose="020B0604020202020204" pitchFamily="34" charset="0"/>
                <a:cs typeface="Arial" panose="020B0604020202020204" pitchFamily="34" charset="0"/>
              </a:rPr>
              <a:t>  MAESTRIA DE ADMINISTRACIÓN Y POLITICAS PÚBLICAS</a:t>
            </a:r>
          </a:p>
        </p:txBody>
      </p:sp>
      <p:sp>
        <p:nvSpPr>
          <p:cNvPr id="7" name="Rectángulo 6"/>
          <p:cNvSpPr/>
          <p:nvPr/>
        </p:nvSpPr>
        <p:spPr>
          <a:xfrm>
            <a:off x="2889126" y="5113734"/>
            <a:ext cx="5931346" cy="774571"/>
          </a:xfrm>
          <a:prstGeom prst="rect">
            <a:avLst/>
          </a:prstGeom>
        </p:spPr>
        <p:txBody>
          <a:bodyPr wrap="square">
            <a:spAutoFit/>
          </a:bodyPr>
          <a:lstStyle/>
          <a:p>
            <a:pPr algn="r">
              <a:lnSpc>
                <a:spcPct val="150000"/>
              </a:lnSpc>
              <a:spcAft>
                <a:spcPts val="1000"/>
              </a:spcAft>
            </a:pPr>
            <a:r>
              <a:rPr lang="es-MX" sz="1200" b="1" dirty="0" smtClean="0">
                <a:solidFill>
                  <a:schemeClr val="tx2"/>
                </a:solidFill>
                <a:latin typeface="Arial" panose="020B0604020202020204" pitchFamily="34" charset="0"/>
                <a:cs typeface="Arial" panose="020B0604020202020204" pitchFamily="34" charset="0"/>
              </a:rPr>
              <a:t>CATEDRATICO</a:t>
            </a:r>
            <a:r>
              <a:rPr lang="es-MX" sz="1200" b="1" dirty="0">
                <a:latin typeface="Arial" panose="020B0604020202020204" pitchFamily="34" charset="0"/>
                <a:ea typeface="Calibri" panose="020F0502020204030204" pitchFamily="34" charset="0"/>
                <a:cs typeface="Times New Roman" panose="02020603050405020304" pitchFamily="18" charset="0"/>
              </a:rPr>
              <a:t>:</a:t>
            </a:r>
            <a:endParaRPr lang="es-MX" sz="1200" dirty="0">
              <a:latin typeface="Calibri" panose="020F0502020204030204" pitchFamily="34" charset="0"/>
              <a:ea typeface="Calibri" panose="020F0502020204030204" pitchFamily="34" charset="0"/>
              <a:cs typeface="Times New Roman" panose="02020603050405020304" pitchFamily="18" charset="0"/>
            </a:endParaRPr>
          </a:p>
          <a:p>
            <a:pPr algn="r">
              <a:lnSpc>
                <a:spcPct val="150000"/>
              </a:lnSpc>
              <a:spcAft>
                <a:spcPts val="1000"/>
              </a:spcAft>
            </a:pPr>
            <a:r>
              <a:rPr lang="es-MX" sz="1200" b="1" i="1" dirty="0">
                <a:solidFill>
                  <a:schemeClr val="tx2"/>
                </a:solidFill>
                <a:latin typeface="Arial" panose="020B0604020202020204" pitchFamily="34" charset="0"/>
                <a:cs typeface="Arial" panose="020B0604020202020204" pitchFamily="34" charset="0"/>
              </a:rPr>
              <a:t>DRA. MAGDA ELIZABETH JAN ARGÜELLO</a:t>
            </a:r>
          </a:p>
        </p:txBody>
      </p:sp>
      <p:sp>
        <p:nvSpPr>
          <p:cNvPr id="8" name="Rectángulo 7"/>
          <p:cNvSpPr/>
          <p:nvPr/>
        </p:nvSpPr>
        <p:spPr>
          <a:xfrm>
            <a:off x="3707904" y="2527012"/>
            <a:ext cx="3524272" cy="507831"/>
          </a:xfrm>
          <a:prstGeom prst="rect">
            <a:avLst/>
          </a:prstGeom>
        </p:spPr>
        <p:txBody>
          <a:bodyPr wrap="square">
            <a:spAutoFit/>
          </a:bodyPr>
          <a:lstStyle/>
          <a:p>
            <a:pPr algn="r">
              <a:lnSpc>
                <a:spcPct val="150000"/>
              </a:lnSpc>
              <a:spcAft>
                <a:spcPts val="1000"/>
              </a:spcAft>
            </a:pPr>
            <a:r>
              <a:rPr lang="es-MX" b="1" dirty="0">
                <a:solidFill>
                  <a:schemeClr val="tx2"/>
                </a:solidFill>
                <a:latin typeface="Arial" panose="020B0604020202020204" pitchFamily="34" charset="0"/>
                <a:cs typeface="Arial" panose="020B0604020202020204" pitchFamily="34" charset="0"/>
              </a:rPr>
              <a:t>GESTION PARA RESULTADOS</a:t>
            </a:r>
          </a:p>
        </p:txBody>
      </p:sp>
      <p:pic>
        <p:nvPicPr>
          <p:cNvPr id="10" name="Imagen 9"/>
          <p:cNvPicPr/>
          <p:nvPr/>
        </p:nvPicPr>
        <p:blipFill>
          <a:blip r:embed="rId3">
            <a:extLst>
              <a:ext uri="{28A0092B-C50C-407E-A947-70E740481C1C}">
                <a14:useLocalDpi xmlns:a14="http://schemas.microsoft.com/office/drawing/2010/main" val="0"/>
              </a:ext>
            </a:extLst>
          </a:blip>
          <a:stretch>
            <a:fillRect/>
          </a:stretch>
        </p:blipFill>
        <p:spPr>
          <a:xfrm>
            <a:off x="4283968" y="4602570"/>
            <a:ext cx="1943100" cy="609600"/>
          </a:xfrm>
          <a:prstGeom prst="rect">
            <a:avLst/>
          </a:prstGeom>
        </p:spPr>
      </p:pic>
    </p:spTree>
    <p:extLst>
      <p:ext uri="{BB962C8B-B14F-4D97-AF65-F5344CB8AC3E}">
        <p14:creationId xmlns:p14="http://schemas.microsoft.com/office/powerpoint/2010/main" val="439360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3728678" y="836712"/>
            <a:ext cx="1943100" cy="609600"/>
          </a:xfrm>
          <a:prstGeom prst="rect">
            <a:avLst/>
          </a:prstGeom>
        </p:spPr>
      </p:pic>
      <p:sp>
        <p:nvSpPr>
          <p:cNvPr id="19" name="CuadroTexto 18"/>
          <p:cNvSpPr txBox="1"/>
          <p:nvPr/>
        </p:nvSpPr>
        <p:spPr>
          <a:xfrm>
            <a:off x="1475656" y="1706456"/>
            <a:ext cx="6092117" cy="369332"/>
          </a:xfrm>
          <a:prstGeom prst="rect">
            <a:avLst/>
          </a:prstGeom>
          <a:noFill/>
        </p:spPr>
        <p:txBody>
          <a:bodyPr wrap="none" rtlCol="0">
            <a:spAutoFit/>
          </a:bodyPr>
          <a:lstStyle/>
          <a:p>
            <a:r>
              <a:rPr lang="es-MX" b="1" dirty="0" smtClean="0">
                <a:latin typeface="Arial" panose="020B0604020202020204" pitchFamily="34" charset="0"/>
                <a:cs typeface="Arial" panose="020B0604020202020204" pitchFamily="34" charset="0"/>
              </a:rPr>
              <a:t>HOSPITALES REGIONALES DE ALTA ESPECIALIDAD </a:t>
            </a:r>
            <a:endParaRPr lang="es-MX" b="1" dirty="0">
              <a:latin typeface="Arial" panose="020B0604020202020204" pitchFamily="34" charset="0"/>
              <a:cs typeface="Arial" panose="020B0604020202020204" pitchFamily="34" charset="0"/>
            </a:endParaRPr>
          </a:p>
        </p:txBody>
      </p:sp>
      <p:grpSp>
        <p:nvGrpSpPr>
          <p:cNvPr id="31" name="Grupo 30"/>
          <p:cNvGrpSpPr/>
          <p:nvPr/>
        </p:nvGrpSpPr>
        <p:grpSpPr>
          <a:xfrm>
            <a:off x="1265502" y="4108428"/>
            <a:ext cx="4618606" cy="2417588"/>
            <a:chOff x="1026840" y="4005064"/>
            <a:chExt cx="4618606" cy="2417588"/>
          </a:xfrm>
        </p:grpSpPr>
        <p:pic>
          <p:nvPicPr>
            <p:cNvPr id="26" name="Imagen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40" y="4005064"/>
              <a:ext cx="1121129" cy="1121129"/>
            </a:xfrm>
            <a:prstGeom prst="rect">
              <a:avLst/>
            </a:prstGeom>
          </p:spPr>
        </p:pic>
        <p:pic>
          <p:nvPicPr>
            <p:cNvPr id="28" name="Imagen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0016" y="4030776"/>
              <a:ext cx="1678112" cy="896451"/>
            </a:xfrm>
            <a:prstGeom prst="rect">
              <a:avLst/>
            </a:prstGeom>
          </p:spPr>
        </p:pic>
        <p:pic>
          <p:nvPicPr>
            <p:cNvPr id="29" name="Imagen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1967" y="5197844"/>
              <a:ext cx="1171575" cy="1171575"/>
            </a:xfrm>
            <a:prstGeom prst="rect">
              <a:avLst/>
            </a:prstGeom>
          </p:spPr>
        </p:pic>
        <p:pic>
          <p:nvPicPr>
            <p:cNvPr id="30" name="Imagen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9216" y="5197844"/>
              <a:ext cx="1166230" cy="1224808"/>
            </a:xfrm>
            <a:prstGeom prst="rect">
              <a:avLst/>
            </a:prstGeom>
          </p:spPr>
        </p:pic>
      </p:grpSp>
      <p:grpSp>
        <p:nvGrpSpPr>
          <p:cNvPr id="34" name="Grupo 33"/>
          <p:cNvGrpSpPr/>
          <p:nvPr/>
        </p:nvGrpSpPr>
        <p:grpSpPr>
          <a:xfrm>
            <a:off x="1026840" y="2260188"/>
            <a:ext cx="6631050" cy="1295914"/>
            <a:chOff x="1026840" y="2260188"/>
            <a:chExt cx="6631050" cy="1295914"/>
          </a:xfrm>
        </p:grpSpPr>
        <p:pic>
          <p:nvPicPr>
            <p:cNvPr id="3" name="Imagen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2732" y="2335932"/>
              <a:ext cx="1095946" cy="1192797"/>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1960" y="2260188"/>
              <a:ext cx="1297112" cy="1268541"/>
            </a:xfrm>
            <a:prstGeom prst="rect">
              <a:avLst/>
            </a:prstGeom>
          </p:spPr>
        </p:pic>
        <p:pic>
          <p:nvPicPr>
            <p:cNvPr id="7" name="Imagen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92354" y="2308558"/>
              <a:ext cx="1665536" cy="1247544"/>
            </a:xfrm>
            <a:prstGeom prst="rect">
              <a:avLst/>
            </a:prstGeom>
          </p:spPr>
        </p:pic>
        <p:grpSp>
          <p:nvGrpSpPr>
            <p:cNvPr id="33" name="Grupo 32"/>
            <p:cNvGrpSpPr/>
            <p:nvPr/>
          </p:nvGrpSpPr>
          <p:grpSpPr>
            <a:xfrm>
              <a:off x="1026840" y="2424708"/>
              <a:ext cx="897632" cy="1004292"/>
              <a:chOff x="1026840" y="2424708"/>
              <a:chExt cx="897632" cy="1004292"/>
            </a:xfrm>
          </p:grpSpPr>
          <p:pic>
            <p:nvPicPr>
              <p:cNvPr id="2" name="Imagen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6840" y="2424708"/>
                <a:ext cx="897632" cy="897632"/>
              </a:xfrm>
              <a:prstGeom prst="rect">
                <a:avLst/>
              </a:prstGeom>
            </p:spPr>
          </p:pic>
          <p:sp>
            <p:nvSpPr>
              <p:cNvPr id="32" name="CuadroTexto 31"/>
              <p:cNvSpPr txBox="1"/>
              <p:nvPr/>
            </p:nvSpPr>
            <p:spPr>
              <a:xfrm>
                <a:off x="1265502" y="3244334"/>
                <a:ext cx="420308" cy="184666"/>
              </a:xfrm>
              <a:prstGeom prst="rect">
                <a:avLst/>
              </a:prstGeom>
              <a:noFill/>
            </p:spPr>
            <p:txBody>
              <a:bodyPr wrap="none" rtlCol="0">
                <a:spAutoFit/>
              </a:bodyPr>
              <a:lstStyle/>
              <a:p>
                <a:r>
                  <a:rPr lang="es-MX" sz="600" b="1" dirty="0" smtClean="0">
                    <a:solidFill>
                      <a:srgbClr val="03730E"/>
                    </a:solidFill>
                    <a:latin typeface="Arial" panose="020B0604020202020204" pitchFamily="34" charset="0"/>
                    <a:cs typeface="Arial" panose="020B0604020202020204" pitchFamily="34" charset="0"/>
                  </a:rPr>
                  <a:t>BAJIO</a:t>
                </a:r>
                <a:endParaRPr lang="es-MX" sz="600" b="1" dirty="0">
                  <a:solidFill>
                    <a:srgbClr val="03730E"/>
                  </a:solidFill>
                  <a:latin typeface="Arial" panose="020B0604020202020204" pitchFamily="34" charset="0"/>
                  <a:cs typeface="Arial" panose="020B0604020202020204" pitchFamily="34" charset="0"/>
                </a:endParaRPr>
              </a:p>
            </p:txBody>
          </p:sp>
        </p:grpSp>
      </p:grpSp>
      <p:cxnSp>
        <p:nvCxnSpPr>
          <p:cNvPr id="36" name="Conector recto de flecha 35"/>
          <p:cNvCxnSpPr/>
          <p:nvPr/>
        </p:nvCxnSpPr>
        <p:spPr>
          <a:xfrm flipH="1">
            <a:off x="3995936" y="5157192"/>
            <a:ext cx="21602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a:off x="4890407" y="5085184"/>
            <a:ext cx="27710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Imagen 39" descr="http://iapchiapas.org.mx/wp-content/uploads/2013/07/logopng21-300x112.png"/>
          <p:cNvPicPr/>
          <p:nvPr/>
        </p:nvPicPr>
        <p:blipFill>
          <a:blip r:embed="rId11">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0647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INTRODUCCIÓN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De igual forma se norma con las funciones establecidas para los </a:t>
            </a:r>
            <a:r>
              <a:rPr lang="es-ES" sz="1200" i="1" dirty="0">
                <a:solidFill>
                  <a:schemeClr val="tx1">
                    <a:lumMod val="65000"/>
                    <a:lumOff val="35000"/>
                  </a:schemeClr>
                </a:solidFill>
                <a:latin typeface="Arial" panose="020B0604020202020204" pitchFamily="34" charset="0"/>
                <a:cs typeface="Arial" panose="020B0604020202020204" pitchFamily="34" charset="0"/>
              </a:rPr>
              <a:t>HFR </a:t>
            </a:r>
            <a:r>
              <a:rPr lang="es-ES" sz="1200" dirty="0">
                <a:solidFill>
                  <a:schemeClr val="tx1">
                    <a:lumMod val="65000"/>
                    <a:lumOff val="35000"/>
                  </a:schemeClr>
                </a:solidFill>
                <a:latin typeface="Arial" panose="020B0604020202020204" pitchFamily="34" charset="0"/>
                <a:cs typeface="Arial" panose="020B0604020202020204" pitchFamily="34" charset="0"/>
              </a:rPr>
              <a:t>que en sus manuales de organización establecen en sus funciones: 1) “Proporcionar servicios de salud, particularmente en el campo de la alta especialidad de la medicina y en aquellas complementarias y de apoyo que determine su Estatuto Orgánico” y 2) “</a:t>
            </a:r>
            <a:r>
              <a:rPr lang="es-ES" sz="1200" i="1" dirty="0">
                <a:solidFill>
                  <a:schemeClr val="tx1">
                    <a:lumMod val="65000"/>
                    <a:lumOff val="35000"/>
                  </a:schemeClr>
                </a:solidFill>
                <a:latin typeface="Arial" panose="020B0604020202020204" pitchFamily="34" charset="0"/>
                <a:cs typeface="Arial" panose="020B0604020202020204" pitchFamily="34" charset="0"/>
              </a:rPr>
              <a:t>Prestar servicios de Hospitalización y de consulta en las especialidades con que cuenta, regidos por criterios de universalidad y gratuidad en el momento de usar los servicios, fundados en las condiciones socioeconómicas de los usuarios</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Para los </a:t>
            </a:r>
            <a:r>
              <a:rPr lang="es-ES" sz="1200" i="1" dirty="0">
                <a:solidFill>
                  <a:schemeClr val="tx1">
                    <a:lumMod val="65000"/>
                    <a:lumOff val="35000"/>
                  </a:schemeClr>
                </a:solidFill>
                <a:latin typeface="Arial" panose="020B0604020202020204" pitchFamily="34" charset="0"/>
                <a:cs typeface="Arial" panose="020B0604020202020204" pitchFamily="34" charset="0"/>
              </a:rPr>
              <a:t>HRAE </a:t>
            </a:r>
            <a:r>
              <a:rPr lang="es-ES" sz="1200" dirty="0">
                <a:solidFill>
                  <a:schemeClr val="tx1">
                    <a:lumMod val="65000"/>
                    <a:lumOff val="35000"/>
                  </a:schemeClr>
                </a:solidFill>
                <a:latin typeface="Arial" panose="020B0604020202020204" pitchFamily="34" charset="0"/>
                <a:cs typeface="Arial" panose="020B0604020202020204" pitchFamily="34" charset="0"/>
              </a:rPr>
              <a:t>sus decretos de creación obligan a “</a:t>
            </a:r>
            <a:r>
              <a:rPr lang="es-ES" sz="1200" i="1" dirty="0">
                <a:solidFill>
                  <a:schemeClr val="tx1">
                    <a:lumMod val="65000"/>
                    <a:lumOff val="35000"/>
                  </a:schemeClr>
                </a:solidFill>
                <a:latin typeface="Arial" panose="020B0604020202020204" pitchFamily="34" charset="0"/>
                <a:cs typeface="Arial" panose="020B0604020202020204" pitchFamily="34" charset="0"/>
              </a:rPr>
              <a:t>Proporcionar los servicios médico-quirúrgicos, ambulatorios y hospitalarios de alta especialidad que determine su Estatuto Orgánico, así como aquéllos que autorice la Junta de Gobierno, relacionados con la salud. Estos servicios se regirán por criterios de universalidad y gratuidad en el momento de usarlos, fundados en las condiciones socioeconómicas de los usuarios</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9444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PRESUPUESTO</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2843808" y="1684700"/>
            <a:ext cx="4834880" cy="3888432"/>
          </a:xfrm>
        </p:spPr>
        <p:txBody>
          <a:bodyPr>
            <a:normAutofit/>
          </a:bodyPr>
          <a:lstStyle/>
          <a:p>
            <a:pPr lvl="3">
              <a:lnSpc>
                <a:spcPct val="150000"/>
              </a:lnSpc>
            </a:pPr>
            <a:r>
              <a:rPr lang="es-MX" sz="1200" b="1" dirty="0" smtClean="0">
                <a:latin typeface="Arial" panose="020B0604020202020204" pitchFamily="34" charset="0"/>
                <a:cs typeface="Arial" panose="020B0604020202020204" pitchFamily="34" charset="0"/>
              </a:rPr>
              <a:t>PRESUPUESTO 	PRESUPUESTO</a:t>
            </a:r>
          </a:p>
          <a:p>
            <a:pPr marL="1005840" lvl="3" indent="0">
              <a:lnSpc>
                <a:spcPct val="150000"/>
              </a:lnSpc>
              <a:buNone/>
            </a:pPr>
            <a:r>
              <a:rPr lang="es-MX" sz="1200" b="1" dirty="0" smtClean="0">
                <a:latin typeface="Arial" panose="020B0604020202020204" pitchFamily="34" charset="0"/>
                <a:cs typeface="Arial" panose="020B0604020202020204" pitchFamily="34" charset="0"/>
              </a:rPr>
              <a:t>   DEL PROGRAMA	     DEL RAMO</a:t>
            </a:r>
          </a:p>
          <a:p>
            <a:pPr>
              <a:lnSpc>
                <a:spcPct val="150000"/>
              </a:lnSpc>
            </a:pPr>
            <a:r>
              <a:rPr lang="es-MX" sz="1200" b="1" dirty="0" smtClean="0">
                <a:latin typeface="Arial" panose="020B0604020202020204" pitchFamily="34" charset="0"/>
                <a:cs typeface="Arial" panose="020B0604020202020204" pitchFamily="34" charset="0"/>
              </a:rPr>
              <a:t>2009:  	      </a:t>
            </a:r>
            <a:r>
              <a:rPr lang="es-MX" sz="1200" dirty="0" smtClean="0">
                <a:latin typeface="Arial" panose="020B0604020202020204" pitchFamily="34" charset="0"/>
                <a:cs typeface="Arial" panose="020B0604020202020204" pitchFamily="34" charset="0"/>
              </a:rPr>
              <a:t>    $11,223.60               	  $90,034.11 </a:t>
            </a:r>
          </a:p>
          <a:p>
            <a:pPr>
              <a:lnSpc>
                <a:spcPct val="150000"/>
              </a:lnSpc>
            </a:pPr>
            <a:r>
              <a:rPr lang="es-MX" sz="1200" b="1" dirty="0" smtClean="0">
                <a:latin typeface="Arial" panose="020B0604020202020204" pitchFamily="34" charset="0"/>
                <a:cs typeface="Arial" panose="020B0604020202020204" pitchFamily="34" charset="0"/>
              </a:rPr>
              <a:t>2010:</a:t>
            </a:r>
            <a:r>
              <a:rPr lang="es-MX" sz="1200" dirty="0" smtClean="0">
                <a:latin typeface="Arial" panose="020B0604020202020204" pitchFamily="34" charset="0"/>
                <a:cs typeface="Arial" panose="020B0604020202020204" pitchFamily="34" charset="0"/>
              </a:rPr>
              <a:t>                $13,409.13                 $93,410.93</a:t>
            </a:r>
          </a:p>
          <a:p>
            <a:pPr>
              <a:lnSpc>
                <a:spcPct val="150000"/>
              </a:lnSpc>
            </a:pPr>
            <a:r>
              <a:rPr lang="es-MX" sz="1200" b="1" dirty="0" smtClean="0">
                <a:latin typeface="Arial" panose="020B0604020202020204" pitchFamily="34" charset="0"/>
                <a:cs typeface="Arial" panose="020B0604020202020204" pitchFamily="34" charset="0"/>
              </a:rPr>
              <a:t>2011:</a:t>
            </a:r>
            <a:r>
              <a:rPr lang="es-MX" sz="1200" dirty="0" smtClean="0">
                <a:latin typeface="Arial" panose="020B0604020202020204" pitchFamily="34" charset="0"/>
                <a:cs typeface="Arial" panose="020B0604020202020204" pitchFamily="34" charset="0"/>
              </a:rPr>
              <a:t>                $13,117.80                  $103,051.00 </a:t>
            </a:r>
          </a:p>
          <a:p>
            <a:pPr>
              <a:lnSpc>
                <a:spcPct val="150000"/>
              </a:lnSpc>
            </a:pPr>
            <a:r>
              <a:rPr lang="es-MX" sz="1200" b="1" dirty="0" smtClean="0">
                <a:latin typeface="Arial" panose="020B0604020202020204" pitchFamily="34" charset="0"/>
                <a:cs typeface="Arial" panose="020B0604020202020204" pitchFamily="34" charset="0"/>
              </a:rPr>
              <a:t>2012:</a:t>
            </a:r>
            <a:r>
              <a:rPr lang="es-MX" sz="1200" dirty="0" smtClean="0">
                <a:latin typeface="Arial" panose="020B0604020202020204" pitchFamily="34" charset="0"/>
                <a:cs typeface="Arial" panose="020B0604020202020204" pitchFamily="34" charset="0"/>
              </a:rPr>
              <a:t>                $15,008.06                  $109,769.12 </a:t>
            </a:r>
            <a:endParaRPr lang="es-MX" sz="1200" b="1" dirty="0" smtClean="0">
              <a:latin typeface="Arial" panose="020B0604020202020204" pitchFamily="34" charset="0"/>
              <a:cs typeface="Arial" panose="020B0604020202020204" pitchFamily="34" charset="0"/>
            </a:endParaRPr>
          </a:p>
          <a:p>
            <a:pPr>
              <a:lnSpc>
                <a:spcPct val="150000"/>
              </a:lnSpc>
            </a:pPr>
            <a:r>
              <a:rPr lang="es-MX" sz="1200" b="1" dirty="0" smtClean="0">
                <a:latin typeface="Arial" panose="020B0604020202020204" pitchFamily="34" charset="0"/>
                <a:cs typeface="Arial" panose="020B0604020202020204" pitchFamily="34" charset="0"/>
              </a:rPr>
              <a:t>2013:</a:t>
            </a:r>
            <a:r>
              <a:rPr lang="es-MX" sz="1200" dirty="0" smtClean="0">
                <a:latin typeface="Arial" panose="020B0604020202020204" pitchFamily="34" charset="0"/>
                <a:cs typeface="Arial" panose="020B0604020202020204" pitchFamily="34" charset="0"/>
              </a:rPr>
              <a:t>                $16,139.33                  $114,534.29</a:t>
            </a:r>
          </a:p>
          <a:p>
            <a:pPr>
              <a:lnSpc>
                <a:spcPct val="150000"/>
              </a:lnSpc>
            </a:pPr>
            <a:endParaRPr lang="es-MX" sz="1200" dirty="0" smtClean="0">
              <a:latin typeface="Arial" panose="020B0604020202020204" pitchFamily="34" charset="0"/>
              <a:cs typeface="Arial" panose="020B0604020202020204" pitchFamily="34" charset="0"/>
            </a:endParaRPr>
          </a:p>
          <a:p>
            <a:pPr lvl="6">
              <a:lnSpc>
                <a:spcPct val="150000"/>
              </a:lnSpc>
            </a:pPr>
            <a:r>
              <a:rPr lang="es-MX" sz="1200" dirty="0" smtClean="0">
                <a:latin typeface="Arial" panose="020B0604020202020204" pitchFamily="34" charset="0"/>
                <a:cs typeface="Arial" panose="020B0604020202020204" pitchFamily="34" charset="0"/>
              </a:rPr>
              <a:t>MDP</a:t>
            </a:r>
          </a:p>
          <a:p>
            <a:pPr lvl="6">
              <a:lnSpc>
                <a:spcPct val="150000"/>
              </a:lnSpc>
            </a:pPr>
            <a:endParaRPr lang="es-MX" sz="1200" dirty="0" smtClean="0">
              <a:latin typeface="Arial" panose="020B0604020202020204" pitchFamily="34" charset="0"/>
              <a:cs typeface="Arial" panose="020B0604020202020204" pitchFamily="34" charset="0"/>
            </a:endParaRPr>
          </a:p>
          <a:p>
            <a:pPr marL="0" indent="0">
              <a:lnSpc>
                <a:spcPct val="150000"/>
              </a:lnSpc>
              <a:buNone/>
            </a:pPr>
            <a:r>
              <a:rPr lang="es-MX" sz="1200" dirty="0" smtClean="0">
                <a:latin typeface="Arial" panose="020B0604020202020204" pitchFamily="34" charset="0"/>
                <a:cs typeface="Arial" panose="020B0604020202020204" pitchFamily="34" charset="0"/>
              </a:rPr>
              <a:t>Fuente:  SHCP 2009 – 2013.</a:t>
            </a:r>
            <a:endParaRPr lang="es-MX" sz="1200" dirty="0">
              <a:latin typeface="Arial" panose="020B0604020202020204" pitchFamily="34" charset="0"/>
              <a:cs typeface="Arial" panose="020B0604020202020204" pitchFamily="34" charset="0"/>
            </a:endParaRPr>
          </a:p>
        </p:txBody>
      </p:sp>
      <p:sp>
        <p:nvSpPr>
          <p:cNvPr id="4"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a:picLocks noChangeAspect="1"/>
          </p:cNvPicPr>
          <p:nvPr/>
        </p:nvPicPr>
        <p:blipFill>
          <a:blip r:embed="rId2"/>
          <a:stretch>
            <a:fillRect/>
          </a:stretch>
        </p:blipFill>
        <p:spPr>
          <a:xfrm>
            <a:off x="333611" y="1653300"/>
            <a:ext cx="2284089" cy="2849997"/>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5455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87824" y="5529981"/>
            <a:ext cx="1018340" cy="1270645"/>
          </a:xfrm>
          <a:prstGeom prst="rect">
            <a:avLst/>
          </a:prstGeom>
        </p:spPr>
      </p:pic>
      <p:pic>
        <p:nvPicPr>
          <p:cNvPr id="4" name="Imagen 3"/>
          <p:cNvPicPr>
            <a:picLocks noChangeAspect="1"/>
          </p:cNvPicPr>
          <p:nvPr/>
        </p:nvPicPr>
        <p:blipFill>
          <a:blip r:embed="rId3"/>
          <a:stretch>
            <a:fillRect/>
          </a:stretch>
        </p:blipFill>
        <p:spPr>
          <a:xfrm>
            <a:off x="755576" y="1268760"/>
            <a:ext cx="7272808" cy="4369660"/>
          </a:xfrm>
          <a:prstGeom prst="rect">
            <a:avLst/>
          </a:prstGeom>
        </p:spPr>
      </p:pic>
      <p:sp>
        <p:nvSpPr>
          <p:cNvPr id="2" name="CuadroTexto 1"/>
          <p:cNvSpPr txBox="1"/>
          <p:nvPr/>
        </p:nvSpPr>
        <p:spPr>
          <a:xfrm>
            <a:off x="1043608" y="6165304"/>
            <a:ext cx="1234056" cy="276999"/>
          </a:xfrm>
          <a:prstGeom prst="rect">
            <a:avLst/>
          </a:prstGeom>
          <a:noFill/>
        </p:spPr>
        <p:txBody>
          <a:bodyPr wrap="none" rtlCol="0">
            <a:spAutoFit/>
          </a:bodyPr>
          <a:lstStyle/>
          <a:p>
            <a:r>
              <a:rPr lang="es-MX" sz="1200" b="1" dirty="0" smtClean="0">
                <a:latin typeface="Arial" panose="020B0604020202020204" pitchFamily="34" charset="0"/>
                <a:cs typeface="Arial" panose="020B0604020202020204" pitchFamily="34" charset="0"/>
              </a:rPr>
              <a:t>Fuente: SHCP.</a:t>
            </a:r>
            <a:endParaRPr lang="es-MX" sz="1200" b="1"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4428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976563" y="5445224"/>
            <a:ext cx="1076050" cy="1342653"/>
          </a:xfrm>
          <a:prstGeom prst="rect">
            <a:avLst/>
          </a:prstGeom>
        </p:spPr>
      </p:pic>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PRESUPUESTO EJERCIDO</a:t>
            </a:r>
            <a:endParaRPr lang="es-MX" sz="1200" dirty="0">
              <a:latin typeface="Arial" panose="020B0604020202020204" pitchFamily="34" charset="0"/>
              <a:cs typeface="Arial" panose="020B0604020202020204" pitchFamily="34" charset="0"/>
            </a:endParaRPr>
          </a:p>
        </p:txBody>
      </p:sp>
      <p:pic>
        <p:nvPicPr>
          <p:cNvPr id="3074"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555776" y="1430252"/>
            <a:ext cx="4579804" cy="413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p:cNvSpPr txBox="1"/>
          <p:nvPr/>
        </p:nvSpPr>
        <p:spPr>
          <a:xfrm>
            <a:off x="1043608" y="6165304"/>
            <a:ext cx="1234056" cy="276999"/>
          </a:xfrm>
          <a:prstGeom prst="rect">
            <a:avLst/>
          </a:prstGeom>
          <a:noFill/>
        </p:spPr>
        <p:txBody>
          <a:bodyPr wrap="none" rtlCol="0">
            <a:spAutoFit/>
          </a:bodyPr>
          <a:lstStyle/>
          <a:p>
            <a:r>
              <a:rPr lang="es-MX" sz="1200" b="1" dirty="0" smtClean="0">
                <a:latin typeface="Arial" panose="020B0604020202020204" pitchFamily="34" charset="0"/>
                <a:cs typeface="Arial" panose="020B0604020202020204" pitchFamily="34" charset="0"/>
              </a:rPr>
              <a:t>Fuente: SHCP.</a:t>
            </a:r>
            <a:endParaRPr lang="es-MX" sz="1200" b="1"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31993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1824"/>
            <a:ext cx="7467600" cy="1143000"/>
          </a:xfrm>
        </p:spPr>
        <p:txBody>
          <a:bodyPr>
            <a:normAutofit/>
          </a:bodyPr>
          <a:lstStyle/>
          <a:p>
            <a:r>
              <a:rPr lang="es-MX" sz="1200" b="1" dirty="0" smtClean="0">
                <a:latin typeface="Arial" panose="020B0604020202020204" pitchFamily="34" charset="0"/>
                <a:cs typeface="Arial" panose="020B0604020202020204" pitchFamily="34" charset="0"/>
              </a:rPr>
              <a:t>DESCRIPCIÓN DEL PROGRAMA</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837728" y="2104256"/>
            <a:ext cx="7190656" cy="2692896"/>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Nombre del programa: Prestación de Servicios en los Diferentes Niveles de Atención en Salud. </a:t>
            </a:r>
          </a:p>
          <a:p>
            <a:pPr algn="just">
              <a:lnSpc>
                <a:spcPct val="150000"/>
              </a:lnSpc>
            </a:pPr>
            <a:r>
              <a:rPr lang="es-MX" sz="1200" dirty="0" smtClean="0">
                <a:solidFill>
                  <a:schemeClr val="tx1">
                    <a:lumMod val="65000"/>
                    <a:lumOff val="35000"/>
                  </a:schemeClr>
                </a:solidFill>
                <a:latin typeface="Arial" panose="020B0604020202020204" pitchFamily="34" charset="0"/>
                <a:cs typeface="Arial" panose="020B0604020202020204" pitchFamily="34" charset="0"/>
              </a:rPr>
              <a:t>Siglas</a:t>
            </a:r>
            <a:r>
              <a:rPr lang="es-MX" sz="1200" dirty="0">
                <a:solidFill>
                  <a:schemeClr val="tx1">
                    <a:lumMod val="65000"/>
                    <a:lumOff val="35000"/>
                  </a:schemeClr>
                </a:solidFill>
                <a:latin typeface="Arial" panose="020B0604020202020204" pitchFamily="34" charset="0"/>
                <a:cs typeface="Arial" panose="020B0604020202020204" pitchFamily="34" charset="0"/>
              </a:rPr>
              <a:t>: E 023 </a:t>
            </a:r>
          </a:p>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Dependencia </a:t>
            </a:r>
            <a:r>
              <a:rPr lang="es-ES" sz="1200" dirty="0">
                <a:solidFill>
                  <a:schemeClr val="tx1">
                    <a:lumMod val="65000"/>
                    <a:lumOff val="35000"/>
                  </a:schemeClr>
                </a:solidFill>
                <a:latin typeface="Arial" panose="020B0604020202020204" pitchFamily="34" charset="0"/>
                <a:cs typeface="Arial" panose="020B0604020202020204" pitchFamily="34" charset="0"/>
              </a:rPr>
              <a:t>coordinadora del programa: Secretaría de Salud. </a:t>
            </a:r>
          </a:p>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En </a:t>
            </a:r>
            <a:r>
              <a:rPr lang="es-ES" sz="1200" dirty="0">
                <a:solidFill>
                  <a:schemeClr val="tx1">
                    <a:lumMod val="65000"/>
                    <a:lumOff val="35000"/>
                  </a:schemeClr>
                </a:solidFill>
                <a:latin typeface="Arial" panose="020B0604020202020204" pitchFamily="34" charset="0"/>
                <a:cs typeface="Arial" panose="020B0604020202020204" pitchFamily="34" charset="0"/>
              </a:rPr>
              <a:t>su caso, entidad coordinadora del programa: Comisión Coordinadora de Institutos Nacionales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Salud </a:t>
            </a:r>
            <a:r>
              <a:rPr lang="es-ES" sz="1200" dirty="0">
                <a:solidFill>
                  <a:schemeClr val="tx1">
                    <a:lumMod val="65000"/>
                    <a:lumOff val="35000"/>
                  </a:schemeClr>
                </a:solidFill>
                <a:latin typeface="Arial" panose="020B0604020202020204" pitchFamily="34" charset="0"/>
                <a:cs typeface="Arial" panose="020B0604020202020204" pitchFamily="34" charset="0"/>
              </a:rPr>
              <a:t>y Hospitales de Alta Especialidad. </a:t>
            </a:r>
          </a:p>
          <a:p>
            <a:pPr algn="just">
              <a:lnSpc>
                <a:spcPct val="150000"/>
              </a:lnSpc>
            </a:pPr>
            <a:r>
              <a:rPr lang="es-MX" sz="1200" dirty="0" smtClean="0">
                <a:solidFill>
                  <a:schemeClr val="tx1">
                    <a:lumMod val="65000"/>
                    <a:lumOff val="35000"/>
                  </a:schemeClr>
                </a:solidFill>
                <a:latin typeface="Arial" panose="020B0604020202020204" pitchFamily="34" charset="0"/>
                <a:cs typeface="Arial" panose="020B0604020202020204" pitchFamily="34" charset="0"/>
              </a:rPr>
              <a:t>Dependencias participantes </a:t>
            </a:r>
            <a:r>
              <a:rPr lang="es-MX" sz="1200" dirty="0">
                <a:solidFill>
                  <a:schemeClr val="tx1">
                    <a:lumMod val="65000"/>
                    <a:lumOff val="35000"/>
                  </a:schemeClr>
                </a:solidFill>
                <a:latin typeface="Arial" panose="020B0604020202020204" pitchFamily="34" charset="0"/>
                <a:cs typeface="Arial" panose="020B0604020202020204" pitchFamily="34" charset="0"/>
              </a:rPr>
              <a:t>de manera directa: Comisión Coordinadora 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Institutos Nacionales</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de Salud y Hospitales de Alta Especialidad. </a:t>
            </a:r>
          </a:p>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Nombre </a:t>
            </a:r>
            <a:r>
              <a:rPr lang="es-ES" sz="1200" dirty="0">
                <a:solidFill>
                  <a:schemeClr val="tx1">
                    <a:lumMod val="65000"/>
                    <a:lumOff val="35000"/>
                  </a:schemeClr>
                </a:solidFill>
                <a:latin typeface="Arial" panose="020B0604020202020204" pitchFamily="34" charset="0"/>
                <a:cs typeface="Arial" panose="020B0604020202020204" pitchFamily="34" charset="0"/>
              </a:rPr>
              <a:t>del titular del programa en la dependencia Dr. Romero S. Rodríguez Suarez 	</a:t>
            </a: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2771800" y="4941168"/>
            <a:ext cx="2632806" cy="105152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8739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4668" y="391594"/>
            <a:ext cx="7467600" cy="796950"/>
          </a:xfrm>
        </p:spPr>
        <p:txBody>
          <a:bodyPr>
            <a:normAutofit/>
          </a:bodyPr>
          <a:lstStyle/>
          <a:p>
            <a:r>
              <a:rPr lang="es-MX" sz="1200" b="1" dirty="0" smtClean="0">
                <a:latin typeface="Arial" panose="020B0604020202020204" pitchFamily="34" charset="0"/>
                <a:cs typeface="Arial" panose="020B0604020202020204" pitchFamily="34" charset="0"/>
              </a:rPr>
              <a:t>Marco Lógico</a:t>
            </a:r>
            <a:endParaRPr lang="es-MX" sz="1200" b="1" dirty="0">
              <a:latin typeface="Arial" panose="020B0604020202020204" pitchFamily="34" charset="0"/>
              <a:cs typeface="Arial" panose="020B0604020202020204" pitchFamily="34" charset="0"/>
            </a:endParaRPr>
          </a:p>
        </p:txBody>
      </p:sp>
      <p:sp>
        <p:nvSpPr>
          <p:cNvPr id="13" name="Rectangle 49"/>
          <p:cNvSpPr>
            <a:spLocks noChangeArrowheads="1"/>
          </p:cNvSpPr>
          <p:nvPr/>
        </p:nvSpPr>
        <p:spPr bwMode="auto">
          <a:xfrm>
            <a:off x="7844259" y="5963835"/>
            <a:ext cx="888164" cy="341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6" name="Rectangle 52"/>
          <p:cNvSpPr>
            <a:spLocks noChangeArrowheads="1"/>
          </p:cNvSpPr>
          <p:nvPr/>
        </p:nvSpPr>
        <p:spPr bwMode="auto">
          <a:xfrm>
            <a:off x="7844259" y="5549774"/>
            <a:ext cx="888164" cy="34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graphicFrame>
        <p:nvGraphicFramePr>
          <p:cNvPr id="123" name="Group 3"/>
          <p:cNvGraphicFramePr>
            <a:graphicFrameLocks noGrp="1"/>
          </p:cNvGraphicFramePr>
          <p:nvPr>
            <p:ph sz="half" idx="4294967295"/>
            <p:extLst>
              <p:ext uri="{D42A27DB-BD31-4B8C-83A1-F6EECF244321}">
                <p14:modId xmlns:p14="http://schemas.microsoft.com/office/powerpoint/2010/main" val="1359165058"/>
              </p:ext>
            </p:extLst>
          </p:nvPr>
        </p:nvGraphicFramePr>
        <p:xfrm>
          <a:off x="431738" y="4496946"/>
          <a:ext cx="4166840" cy="2100406"/>
        </p:xfrm>
        <a:graphic>
          <a:graphicData uri="http://schemas.openxmlformats.org/drawingml/2006/table">
            <a:tbl>
              <a:tblPr/>
              <a:tblGrid>
                <a:gridCol w="992800"/>
                <a:gridCol w="699340"/>
                <a:gridCol w="821980"/>
                <a:gridCol w="862860"/>
                <a:gridCol w="789860"/>
              </a:tblGrid>
              <a:tr h="3714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400" b="1" i="0" u="none" strike="noStrike" cap="none" normalizeH="0" baseline="0" dirty="0" smtClean="0">
                          <a:ln>
                            <a:noFill/>
                          </a:ln>
                          <a:solidFill>
                            <a:schemeClr val="tx1"/>
                          </a:solidFill>
                          <a:effectLst/>
                          <a:latin typeface="Arial" charset="0"/>
                        </a:rPr>
                        <a:t>4 X 4</a:t>
                      </a:r>
                      <a:endParaRPr kumimoji="0" lang="es-ES"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Objetivos</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Indicadores</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Medios de verificación</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000" b="1" i="0" u="none" strike="noStrike" cap="none" normalizeH="0" baseline="0" dirty="0" smtClean="0">
                          <a:ln>
                            <a:noFill/>
                          </a:ln>
                          <a:solidFill>
                            <a:schemeClr val="tx1"/>
                          </a:solidFill>
                          <a:effectLst/>
                          <a:latin typeface="Arial" charset="0"/>
                        </a:rPr>
                        <a:t>Supuestos</a:t>
                      </a:r>
                      <a:endParaRPr kumimoji="0" lang="es-ES" sz="10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0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Fin</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61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Propósito</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7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Bienes o Servicios</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7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1200" b="1" i="0" u="none" strike="noStrike" cap="none" normalizeH="0" baseline="0" dirty="0" smtClean="0">
                          <a:ln>
                            <a:noFill/>
                          </a:ln>
                          <a:solidFill>
                            <a:schemeClr val="tx1"/>
                          </a:solidFill>
                          <a:effectLst/>
                          <a:latin typeface="Arial" charset="0"/>
                        </a:rPr>
                        <a:t>Actividades</a:t>
                      </a:r>
                      <a:endParaRPr kumimoji="0" lang="es-ES" sz="12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400" b="1" i="0" u="none" strike="noStrike" cap="none" normalizeH="0" baseline="0" dirty="0" smtClean="0">
                        <a:ln>
                          <a:noFill/>
                        </a:ln>
                        <a:solidFill>
                          <a:schemeClr val="tx1"/>
                        </a:solidFill>
                        <a:effectLst/>
                        <a:latin typeface="Arial" charset="0"/>
                      </a:endParaRPr>
                    </a:p>
                  </a:txBody>
                  <a:tcPr marL="90000" marR="90000" marT="46783" marB="4678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24" name="Group 41"/>
          <p:cNvGrpSpPr>
            <a:grpSpLocks/>
          </p:cNvGrpSpPr>
          <p:nvPr/>
        </p:nvGrpSpPr>
        <p:grpSpPr bwMode="auto">
          <a:xfrm>
            <a:off x="268613" y="1188544"/>
            <a:ext cx="662840" cy="939959"/>
            <a:chOff x="294" y="436"/>
            <a:chExt cx="454" cy="635"/>
          </a:xfrm>
        </p:grpSpPr>
        <p:sp>
          <p:nvSpPr>
            <p:cNvPr id="125" name="Oval 42"/>
            <p:cNvSpPr>
              <a:spLocks noChangeArrowheads="1"/>
            </p:cNvSpPr>
            <p:nvPr/>
          </p:nvSpPr>
          <p:spPr bwMode="auto">
            <a:xfrm>
              <a:off x="294" y="799"/>
              <a:ext cx="454" cy="272"/>
            </a:xfrm>
            <a:prstGeom prst="ellipse">
              <a:avLst/>
            </a:prstGeom>
            <a:solidFill>
              <a:srgbClr val="0000FF"/>
            </a:solidFill>
            <a:ln w="9525">
              <a:solidFill>
                <a:schemeClr val="tx1"/>
              </a:solidFill>
              <a:round/>
              <a:headEnd/>
              <a:tailEnd/>
            </a:ln>
          </p:spPr>
          <p:txBody>
            <a:bodyPr wrap="none" anchor="ctr"/>
            <a:lstStyle/>
            <a:p>
              <a:pPr algn="ctr"/>
              <a:r>
                <a:rPr lang="es-ES_tradnl" sz="2000" b="1" dirty="0">
                  <a:solidFill>
                    <a:srgbClr val="FFFFFF"/>
                  </a:solidFill>
                </a:rPr>
                <a:t>Px</a:t>
              </a:r>
              <a:endParaRPr lang="es-ES" sz="2000" b="1" dirty="0">
                <a:solidFill>
                  <a:srgbClr val="FFFFFF"/>
                </a:solidFill>
              </a:endParaRPr>
            </a:p>
          </p:txBody>
        </p:sp>
        <p:sp>
          <p:nvSpPr>
            <p:cNvPr id="126" name="AutoShape 43"/>
            <p:cNvSpPr>
              <a:spLocks noChangeArrowheads="1"/>
            </p:cNvSpPr>
            <p:nvPr/>
          </p:nvSpPr>
          <p:spPr bwMode="auto">
            <a:xfrm>
              <a:off x="340" y="436"/>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1</a:t>
              </a:r>
              <a:endParaRPr lang="es-ES" sz="2000" b="1" dirty="0">
                <a:solidFill>
                  <a:srgbClr val="000000"/>
                </a:solidFill>
              </a:endParaRPr>
            </a:p>
          </p:txBody>
        </p:sp>
      </p:grpSp>
      <p:sp>
        <p:nvSpPr>
          <p:cNvPr id="127" name="Text Box 44"/>
          <p:cNvSpPr txBox="1">
            <a:spLocks noChangeArrowheads="1"/>
          </p:cNvSpPr>
          <p:nvPr/>
        </p:nvSpPr>
        <p:spPr bwMode="auto">
          <a:xfrm>
            <a:off x="179433" y="4137458"/>
            <a:ext cx="21199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200" b="1" dirty="0">
                <a:solidFill>
                  <a:srgbClr val="000000"/>
                </a:solidFill>
              </a:rPr>
              <a:t>Matriz de Marco Lógico</a:t>
            </a:r>
            <a:endParaRPr lang="es-ES" sz="1200" b="1" dirty="0">
              <a:solidFill>
                <a:srgbClr val="000000"/>
              </a:solidFill>
            </a:endParaRPr>
          </a:p>
        </p:txBody>
      </p:sp>
      <p:sp>
        <p:nvSpPr>
          <p:cNvPr id="128" name="AutoShape 45"/>
          <p:cNvSpPr>
            <a:spLocks noChangeArrowheads="1"/>
          </p:cNvSpPr>
          <p:nvPr/>
        </p:nvSpPr>
        <p:spPr bwMode="auto">
          <a:xfrm>
            <a:off x="3675437" y="5983721"/>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10</a:t>
            </a:r>
            <a:endParaRPr lang="es-ES" sz="2000" b="1" dirty="0">
              <a:solidFill>
                <a:srgbClr val="000000"/>
              </a:solidFill>
            </a:endParaRPr>
          </a:p>
        </p:txBody>
      </p:sp>
      <p:sp>
        <p:nvSpPr>
          <p:cNvPr id="129" name="AutoShape 46"/>
          <p:cNvSpPr>
            <a:spLocks noChangeArrowheads="1"/>
          </p:cNvSpPr>
          <p:nvPr/>
        </p:nvSpPr>
        <p:spPr bwMode="auto">
          <a:xfrm>
            <a:off x="3179037" y="5146979"/>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9</a:t>
            </a:r>
            <a:endParaRPr lang="es-ES" sz="2000" b="1" dirty="0">
              <a:solidFill>
                <a:srgbClr val="000000"/>
              </a:solidFill>
            </a:endParaRPr>
          </a:p>
        </p:txBody>
      </p:sp>
      <p:sp>
        <p:nvSpPr>
          <p:cNvPr id="130" name="AutoShape 47"/>
          <p:cNvSpPr>
            <a:spLocks noChangeArrowheads="1"/>
          </p:cNvSpPr>
          <p:nvPr/>
        </p:nvSpPr>
        <p:spPr bwMode="auto">
          <a:xfrm>
            <a:off x="2092938" y="6069854"/>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8</a:t>
            </a:r>
            <a:endParaRPr lang="es-ES" sz="2000" b="1" dirty="0">
              <a:solidFill>
                <a:srgbClr val="000000"/>
              </a:solidFill>
            </a:endParaRPr>
          </a:p>
        </p:txBody>
      </p:sp>
      <p:sp>
        <p:nvSpPr>
          <p:cNvPr id="131" name="AutoShape 48"/>
          <p:cNvSpPr>
            <a:spLocks noChangeArrowheads="1"/>
          </p:cNvSpPr>
          <p:nvPr/>
        </p:nvSpPr>
        <p:spPr bwMode="auto">
          <a:xfrm>
            <a:off x="1323251" y="5442424"/>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7</a:t>
            </a:r>
            <a:endParaRPr lang="es-ES" sz="2000" b="1" dirty="0">
              <a:solidFill>
                <a:srgbClr val="000000"/>
              </a:solidFill>
            </a:endParaRPr>
          </a:p>
        </p:txBody>
      </p:sp>
      <p:sp>
        <p:nvSpPr>
          <p:cNvPr id="132" name="Rectangle 49"/>
          <p:cNvSpPr>
            <a:spLocks noChangeArrowheads="1"/>
          </p:cNvSpPr>
          <p:nvPr/>
        </p:nvSpPr>
        <p:spPr bwMode="auto">
          <a:xfrm>
            <a:off x="7584723" y="5920349"/>
            <a:ext cx="90958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3" name="Rectangle 50"/>
          <p:cNvSpPr>
            <a:spLocks noChangeArrowheads="1"/>
          </p:cNvSpPr>
          <p:nvPr/>
        </p:nvSpPr>
        <p:spPr bwMode="auto">
          <a:xfrm>
            <a:off x="6681851" y="5920349"/>
            <a:ext cx="82344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4" name="Rectangle 51"/>
          <p:cNvSpPr>
            <a:spLocks noChangeArrowheads="1"/>
          </p:cNvSpPr>
          <p:nvPr/>
        </p:nvSpPr>
        <p:spPr bwMode="auto">
          <a:xfrm>
            <a:off x="5691601" y="5920349"/>
            <a:ext cx="91834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100" b="1" dirty="0">
                <a:solidFill>
                  <a:srgbClr val="000000"/>
                </a:solidFill>
              </a:rPr>
              <a:t>Indicador 2</a:t>
            </a:r>
            <a:endParaRPr lang="es-ES" sz="1100" b="1" dirty="0">
              <a:solidFill>
                <a:srgbClr val="000000"/>
              </a:solidFill>
            </a:endParaRPr>
          </a:p>
        </p:txBody>
      </p:sp>
      <p:sp>
        <p:nvSpPr>
          <p:cNvPr id="135" name="Rectangle 52"/>
          <p:cNvSpPr>
            <a:spLocks noChangeArrowheads="1"/>
          </p:cNvSpPr>
          <p:nvPr/>
        </p:nvSpPr>
        <p:spPr bwMode="auto">
          <a:xfrm>
            <a:off x="7584723" y="5506120"/>
            <a:ext cx="909580" cy="3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6" name="Rectangle 53"/>
          <p:cNvSpPr>
            <a:spLocks noChangeArrowheads="1"/>
          </p:cNvSpPr>
          <p:nvPr/>
        </p:nvSpPr>
        <p:spPr bwMode="auto">
          <a:xfrm>
            <a:off x="6681851" y="5506120"/>
            <a:ext cx="823440" cy="3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37" name="Rectangle 54"/>
          <p:cNvSpPr>
            <a:spLocks noChangeArrowheads="1"/>
          </p:cNvSpPr>
          <p:nvPr/>
        </p:nvSpPr>
        <p:spPr bwMode="auto">
          <a:xfrm>
            <a:off x="5691601" y="5506120"/>
            <a:ext cx="918340" cy="38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100" b="1" dirty="0">
                <a:solidFill>
                  <a:srgbClr val="000000"/>
                </a:solidFill>
              </a:rPr>
              <a:t>Indicador 1</a:t>
            </a:r>
            <a:endParaRPr lang="es-ES" sz="1100" b="1" dirty="0">
              <a:solidFill>
                <a:srgbClr val="000000"/>
              </a:solidFill>
            </a:endParaRPr>
          </a:p>
        </p:txBody>
      </p:sp>
      <p:sp>
        <p:nvSpPr>
          <p:cNvPr id="138" name="Rectangle 55"/>
          <p:cNvSpPr>
            <a:spLocks noChangeArrowheads="1"/>
          </p:cNvSpPr>
          <p:nvPr/>
        </p:nvSpPr>
        <p:spPr bwMode="auto">
          <a:xfrm>
            <a:off x="7505290" y="5093262"/>
            <a:ext cx="1099157"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MX" sz="1100" b="1" dirty="0">
                <a:solidFill>
                  <a:srgbClr val="000000"/>
                </a:solidFill>
              </a:rPr>
              <a:t>Evaluación</a:t>
            </a:r>
            <a:endParaRPr lang="es-ES" sz="1100" b="1" dirty="0">
              <a:solidFill>
                <a:srgbClr val="000000"/>
              </a:solidFill>
            </a:endParaRPr>
          </a:p>
        </p:txBody>
      </p:sp>
      <p:sp>
        <p:nvSpPr>
          <p:cNvPr id="139" name="Rectangle 56"/>
          <p:cNvSpPr>
            <a:spLocks noChangeArrowheads="1"/>
          </p:cNvSpPr>
          <p:nvPr/>
        </p:nvSpPr>
        <p:spPr bwMode="auto">
          <a:xfrm>
            <a:off x="6588224" y="5093262"/>
            <a:ext cx="1041203"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100" b="1" dirty="0">
                <a:solidFill>
                  <a:srgbClr val="000000"/>
                </a:solidFill>
              </a:rPr>
              <a:t>Prog</a:t>
            </a:r>
            <a:r>
              <a:rPr lang="es-MX" sz="1100" b="1" dirty="0">
                <a:solidFill>
                  <a:srgbClr val="000000"/>
                </a:solidFill>
              </a:rPr>
              <a:t>/Real</a:t>
            </a:r>
            <a:endParaRPr lang="es-ES" sz="1100" b="1" dirty="0">
              <a:solidFill>
                <a:srgbClr val="000000"/>
              </a:solidFill>
            </a:endParaRPr>
          </a:p>
        </p:txBody>
      </p:sp>
      <p:sp>
        <p:nvSpPr>
          <p:cNvPr id="140" name="Rectangle 57"/>
          <p:cNvSpPr>
            <a:spLocks noChangeArrowheads="1"/>
          </p:cNvSpPr>
          <p:nvPr/>
        </p:nvSpPr>
        <p:spPr bwMode="auto">
          <a:xfrm>
            <a:off x="5691601" y="5093262"/>
            <a:ext cx="918340" cy="384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sz="1200" b="1" dirty="0">
              <a:solidFill>
                <a:srgbClr val="000000"/>
              </a:solidFill>
            </a:endParaRPr>
          </a:p>
        </p:txBody>
      </p:sp>
      <p:sp>
        <p:nvSpPr>
          <p:cNvPr id="141" name="Line 58"/>
          <p:cNvSpPr>
            <a:spLocks noChangeShapeType="1"/>
          </p:cNvSpPr>
          <p:nvPr/>
        </p:nvSpPr>
        <p:spPr bwMode="auto">
          <a:xfrm flipV="1">
            <a:off x="5767891" y="5085183"/>
            <a:ext cx="2726412" cy="1013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2" name="Line 59"/>
          <p:cNvSpPr>
            <a:spLocks noChangeShapeType="1"/>
          </p:cNvSpPr>
          <p:nvPr/>
        </p:nvSpPr>
        <p:spPr bwMode="auto">
          <a:xfrm>
            <a:off x="5842943" y="5478128"/>
            <a:ext cx="2651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3" name="Line 60"/>
          <p:cNvSpPr>
            <a:spLocks noChangeShapeType="1"/>
          </p:cNvSpPr>
          <p:nvPr/>
        </p:nvSpPr>
        <p:spPr bwMode="auto">
          <a:xfrm>
            <a:off x="5842943" y="5892465"/>
            <a:ext cx="26513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4" name="Line 61"/>
          <p:cNvSpPr>
            <a:spLocks noChangeShapeType="1"/>
          </p:cNvSpPr>
          <p:nvPr/>
        </p:nvSpPr>
        <p:spPr bwMode="auto">
          <a:xfrm>
            <a:off x="5742848" y="6305213"/>
            <a:ext cx="2751455" cy="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5" name="Line 62"/>
          <p:cNvSpPr>
            <a:spLocks noChangeShapeType="1"/>
          </p:cNvSpPr>
          <p:nvPr/>
        </p:nvSpPr>
        <p:spPr bwMode="auto">
          <a:xfrm>
            <a:off x="5742848" y="5085183"/>
            <a:ext cx="0" cy="122003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6" name="Line 63"/>
          <p:cNvSpPr>
            <a:spLocks noChangeShapeType="1"/>
          </p:cNvSpPr>
          <p:nvPr/>
        </p:nvSpPr>
        <p:spPr bwMode="auto">
          <a:xfrm>
            <a:off x="6609941" y="5149141"/>
            <a:ext cx="0" cy="11560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7" name="Line 64"/>
          <p:cNvSpPr>
            <a:spLocks noChangeShapeType="1"/>
          </p:cNvSpPr>
          <p:nvPr/>
        </p:nvSpPr>
        <p:spPr bwMode="auto">
          <a:xfrm>
            <a:off x="7505291" y="5149141"/>
            <a:ext cx="0" cy="11560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8" name="Line 65"/>
          <p:cNvSpPr>
            <a:spLocks noChangeShapeType="1"/>
          </p:cNvSpPr>
          <p:nvPr/>
        </p:nvSpPr>
        <p:spPr bwMode="auto">
          <a:xfrm>
            <a:off x="8494303" y="5085183"/>
            <a:ext cx="0" cy="12200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149" name="Text Box 66"/>
          <p:cNvSpPr txBox="1">
            <a:spLocks noChangeArrowheads="1"/>
          </p:cNvSpPr>
          <p:nvPr/>
        </p:nvSpPr>
        <p:spPr bwMode="auto">
          <a:xfrm>
            <a:off x="5682233" y="4782757"/>
            <a:ext cx="21199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400" b="1" dirty="0">
                <a:solidFill>
                  <a:srgbClr val="000000"/>
                </a:solidFill>
              </a:rPr>
              <a:t>Evaluación Intermedia</a:t>
            </a:r>
            <a:endParaRPr lang="es-ES" sz="1400" b="1" dirty="0">
              <a:solidFill>
                <a:srgbClr val="000000"/>
              </a:solidFill>
            </a:endParaRPr>
          </a:p>
        </p:txBody>
      </p:sp>
      <p:sp>
        <p:nvSpPr>
          <p:cNvPr id="150" name="AutoShape 67"/>
          <p:cNvSpPr>
            <a:spLocks noChangeArrowheads="1"/>
          </p:cNvSpPr>
          <p:nvPr/>
        </p:nvSpPr>
        <p:spPr bwMode="auto">
          <a:xfrm>
            <a:off x="7851853" y="5675746"/>
            <a:ext cx="496400" cy="470719"/>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11</a:t>
            </a:r>
            <a:endParaRPr lang="es-ES" sz="2000" b="1" dirty="0">
              <a:solidFill>
                <a:srgbClr val="000000"/>
              </a:solidFill>
            </a:endParaRPr>
          </a:p>
        </p:txBody>
      </p:sp>
      <p:grpSp>
        <p:nvGrpSpPr>
          <p:cNvPr id="151" name="Group 68"/>
          <p:cNvGrpSpPr>
            <a:grpSpLocks/>
          </p:cNvGrpSpPr>
          <p:nvPr/>
        </p:nvGrpSpPr>
        <p:grpSpPr bwMode="auto">
          <a:xfrm>
            <a:off x="130396" y="1641358"/>
            <a:ext cx="2119920" cy="2215932"/>
            <a:chOff x="132" y="663"/>
            <a:chExt cx="1452" cy="1497"/>
          </a:xfrm>
        </p:grpSpPr>
        <p:sp>
          <p:nvSpPr>
            <p:cNvPr id="152" name="Text Box 69"/>
            <p:cNvSpPr txBox="1">
              <a:spLocks noChangeArrowheads="1"/>
            </p:cNvSpPr>
            <p:nvPr/>
          </p:nvSpPr>
          <p:spPr bwMode="auto">
            <a:xfrm>
              <a:off x="132" y="1224"/>
              <a:ext cx="145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200" b="1" dirty="0">
                  <a:solidFill>
                    <a:srgbClr val="000000"/>
                  </a:solidFill>
                </a:rPr>
                <a:t>Análisis de involucrados</a:t>
              </a:r>
              <a:endParaRPr lang="es-ES" sz="1200" b="1" dirty="0">
                <a:solidFill>
                  <a:srgbClr val="000000"/>
                </a:solidFill>
              </a:endParaRPr>
            </a:p>
          </p:txBody>
        </p:sp>
        <p:grpSp>
          <p:nvGrpSpPr>
            <p:cNvPr id="153" name="Group 70"/>
            <p:cNvGrpSpPr>
              <a:grpSpLocks/>
            </p:cNvGrpSpPr>
            <p:nvPr/>
          </p:nvGrpSpPr>
          <p:grpSpPr bwMode="auto">
            <a:xfrm>
              <a:off x="249" y="663"/>
              <a:ext cx="1134" cy="1497"/>
              <a:chOff x="249" y="663"/>
              <a:chExt cx="1134" cy="1497"/>
            </a:xfrm>
          </p:grpSpPr>
          <p:sp>
            <p:nvSpPr>
              <p:cNvPr id="154" name="AutoShape 71"/>
              <p:cNvSpPr>
                <a:spLocks noChangeArrowheads="1"/>
              </p:cNvSpPr>
              <p:nvPr/>
            </p:nvSpPr>
            <p:spPr bwMode="auto">
              <a:xfrm>
                <a:off x="1043" y="941"/>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2</a:t>
                </a:r>
                <a:endParaRPr lang="es-ES" sz="2000" b="1" dirty="0">
                  <a:solidFill>
                    <a:srgbClr val="000000"/>
                  </a:solidFill>
                </a:endParaRPr>
              </a:p>
            </p:txBody>
          </p:sp>
          <p:sp>
            <p:nvSpPr>
              <p:cNvPr id="155" name="Rectangle 72"/>
              <p:cNvSpPr>
                <a:spLocks noChangeArrowheads="1"/>
              </p:cNvSpPr>
              <p:nvPr/>
            </p:nvSpPr>
            <p:spPr bwMode="auto">
              <a:xfrm>
                <a:off x="1066" y="198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6" name="Rectangle 73"/>
              <p:cNvSpPr>
                <a:spLocks noChangeArrowheads="1"/>
              </p:cNvSpPr>
              <p:nvPr/>
            </p:nvSpPr>
            <p:spPr bwMode="auto">
              <a:xfrm>
                <a:off x="794" y="198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7" name="Rectangle 74"/>
              <p:cNvSpPr>
                <a:spLocks noChangeArrowheads="1"/>
              </p:cNvSpPr>
              <p:nvPr/>
            </p:nvSpPr>
            <p:spPr bwMode="auto">
              <a:xfrm>
                <a:off x="521" y="1987"/>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8" name="Rectangle 75"/>
              <p:cNvSpPr>
                <a:spLocks noChangeArrowheads="1"/>
              </p:cNvSpPr>
              <p:nvPr/>
            </p:nvSpPr>
            <p:spPr bwMode="auto">
              <a:xfrm>
                <a:off x="249" y="1987"/>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59" name="Rectangle 76"/>
              <p:cNvSpPr>
                <a:spLocks noChangeArrowheads="1"/>
              </p:cNvSpPr>
              <p:nvPr/>
            </p:nvSpPr>
            <p:spPr bwMode="auto">
              <a:xfrm>
                <a:off x="1066" y="181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0" name="Rectangle 77"/>
              <p:cNvSpPr>
                <a:spLocks noChangeArrowheads="1"/>
              </p:cNvSpPr>
              <p:nvPr/>
            </p:nvSpPr>
            <p:spPr bwMode="auto">
              <a:xfrm>
                <a:off x="794" y="181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1" name="Rectangle 78"/>
              <p:cNvSpPr>
                <a:spLocks noChangeArrowheads="1"/>
              </p:cNvSpPr>
              <p:nvPr/>
            </p:nvSpPr>
            <p:spPr bwMode="auto">
              <a:xfrm>
                <a:off x="521" y="1814"/>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2" name="Rectangle 79"/>
              <p:cNvSpPr>
                <a:spLocks noChangeArrowheads="1"/>
              </p:cNvSpPr>
              <p:nvPr/>
            </p:nvSpPr>
            <p:spPr bwMode="auto">
              <a:xfrm>
                <a:off x="249" y="1814"/>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3" name="Rectangle 80"/>
              <p:cNvSpPr>
                <a:spLocks noChangeArrowheads="1"/>
              </p:cNvSpPr>
              <p:nvPr/>
            </p:nvSpPr>
            <p:spPr bwMode="auto">
              <a:xfrm>
                <a:off x="1066" y="164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4" name="Rectangle 81"/>
              <p:cNvSpPr>
                <a:spLocks noChangeArrowheads="1"/>
              </p:cNvSpPr>
              <p:nvPr/>
            </p:nvSpPr>
            <p:spPr bwMode="auto">
              <a:xfrm>
                <a:off x="794" y="164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5" name="Rectangle 82"/>
              <p:cNvSpPr>
                <a:spLocks noChangeArrowheads="1"/>
              </p:cNvSpPr>
              <p:nvPr/>
            </p:nvSpPr>
            <p:spPr bwMode="auto">
              <a:xfrm>
                <a:off x="521" y="1641"/>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6" name="Rectangle 83"/>
              <p:cNvSpPr>
                <a:spLocks noChangeArrowheads="1"/>
              </p:cNvSpPr>
              <p:nvPr/>
            </p:nvSpPr>
            <p:spPr bwMode="auto">
              <a:xfrm>
                <a:off x="249" y="164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7" name="Rectangle 84"/>
              <p:cNvSpPr>
                <a:spLocks noChangeArrowheads="1"/>
              </p:cNvSpPr>
              <p:nvPr/>
            </p:nvSpPr>
            <p:spPr bwMode="auto">
              <a:xfrm>
                <a:off x="1066" y="1468"/>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8" name="Rectangle 85"/>
              <p:cNvSpPr>
                <a:spLocks noChangeArrowheads="1"/>
              </p:cNvSpPr>
              <p:nvPr/>
            </p:nvSpPr>
            <p:spPr bwMode="auto">
              <a:xfrm>
                <a:off x="794" y="1468"/>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69" name="Rectangle 86"/>
              <p:cNvSpPr>
                <a:spLocks noChangeArrowheads="1"/>
              </p:cNvSpPr>
              <p:nvPr/>
            </p:nvSpPr>
            <p:spPr bwMode="auto">
              <a:xfrm>
                <a:off x="521" y="1468"/>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70" name="Rectangle 87"/>
              <p:cNvSpPr>
                <a:spLocks noChangeArrowheads="1"/>
              </p:cNvSpPr>
              <p:nvPr/>
            </p:nvSpPr>
            <p:spPr bwMode="auto">
              <a:xfrm>
                <a:off x="249" y="1468"/>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20000"/>
                  </a:spcBef>
                </a:pPr>
                <a:endParaRPr lang="es-MX" dirty="0">
                  <a:solidFill>
                    <a:srgbClr val="000000"/>
                  </a:solidFill>
                </a:endParaRPr>
              </a:p>
            </p:txBody>
          </p:sp>
          <p:sp>
            <p:nvSpPr>
              <p:cNvPr id="171" name="Line 88"/>
              <p:cNvSpPr>
                <a:spLocks noChangeShapeType="1"/>
              </p:cNvSpPr>
              <p:nvPr/>
            </p:nvSpPr>
            <p:spPr bwMode="auto">
              <a:xfrm>
                <a:off x="249" y="1468"/>
                <a:ext cx="10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2" name="Line 89"/>
              <p:cNvSpPr>
                <a:spLocks noChangeShapeType="1"/>
              </p:cNvSpPr>
              <p:nvPr/>
            </p:nvSpPr>
            <p:spPr bwMode="auto">
              <a:xfrm>
                <a:off x="249" y="1641"/>
                <a:ext cx="10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3" name="Line 90"/>
              <p:cNvSpPr>
                <a:spLocks noChangeShapeType="1"/>
              </p:cNvSpPr>
              <p:nvPr/>
            </p:nvSpPr>
            <p:spPr bwMode="auto">
              <a:xfrm>
                <a:off x="249" y="1814"/>
                <a:ext cx="10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4" name="Line 91"/>
              <p:cNvSpPr>
                <a:spLocks noChangeShapeType="1"/>
              </p:cNvSpPr>
              <p:nvPr/>
            </p:nvSpPr>
            <p:spPr bwMode="auto">
              <a:xfrm>
                <a:off x="249" y="1987"/>
                <a:ext cx="108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5" name="Line 92"/>
              <p:cNvSpPr>
                <a:spLocks noChangeShapeType="1"/>
              </p:cNvSpPr>
              <p:nvPr/>
            </p:nvSpPr>
            <p:spPr bwMode="auto">
              <a:xfrm>
                <a:off x="249" y="2160"/>
                <a:ext cx="1089"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6" name="Line 93"/>
              <p:cNvSpPr>
                <a:spLocks noChangeShapeType="1"/>
              </p:cNvSpPr>
              <p:nvPr/>
            </p:nvSpPr>
            <p:spPr bwMode="auto">
              <a:xfrm>
                <a:off x="249" y="1468"/>
                <a:ext cx="0" cy="6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7" name="Line 94"/>
              <p:cNvSpPr>
                <a:spLocks noChangeShapeType="1"/>
              </p:cNvSpPr>
              <p:nvPr/>
            </p:nvSpPr>
            <p:spPr bwMode="auto">
              <a:xfrm>
                <a:off x="521" y="1468"/>
                <a:ext cx="0" cy="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8" name="Line 95"/>
              <p:cNvSpPr>
                <a:spLocks noChangeShapeType="1"/>
              </p:cNvSpPr>
              <p:nvPr/>
            </p:nvSpPr>
            <p:spPr bwMode="auto">
              <a:xfrm>
                <a:off x="794" y="1468"/>
                <a:ext cx="0" cy="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79" name="Line 96"/>
              <p:cNvSpPr>
                <a:spLocks noChangeShapeType="1"/>
              </p:cNvSpPr>
              <p:nvPr/>
            </p:nvSpPr>
            <p:spPr bwMode="auto">
              <a:xfrm>
                <a:off x="1066" y="1468"/>
                <a:ext cx="0" cy="6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80" name="Line 97"/>
              <p:cNvSpPr>
                <a:spLocks noChangeShapeType="1"/>
              </p:cNvSpPr>
              <p:nvPr/>
            </p:nvSpPr>
            <p:spPr bwMode="auto">
              <a:xfrm>
                <a:off x="1338" y="1468"/>
                <a:ext cx="0" cy="6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s-MX" dirty="0"/>
              </a:p>
            </p:txBody>
          </p:sp>
          <p:sp>
            <p:nvSpPr>
              <p:cNvPr id="181" name="Line 98"/>
              <p:cNvSpPr>
                <a:spLocks noChangeShapeType="1"/>
              </p:cNvSpPr>
              <p:nvPr/>
            </p:nvSpPr>
            <p:spPr bwMode="auto">
              <a:xfrm>
                <a:off x="793" y="663"/>
                <a:ext cx="227" cy="227"/>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grpSp>
      <p:grpSp>
        <p:nvGrpSpPr>
          <p:cNvPr id="182" name="Group 99"/>
          <p:cNvGrpSpPr>
            <a:grpSpLocks/>
          </p:cNvGrpSpPr>
          <p:nvPr/>
        </p:nvGrpSpPr>
        <p:grpSpPr bwMode="auto">
          <a:xfrm>
            <a:off x="2059358" y="1291979"/>
            <a:ext cx="1535920" cy="1973173"/>
            <a:chOff x="1374" y="454"/>
            <a:chExt cx="1052" cy="1333"/>
          </a:xfrm>
        </p:grpSpPr>
        <p:grpSp>
          <p:nvGrpSpPr>
            <p:cNvPr id="183" name="Group 100"/>
            <p:cNvGrpSpPr>
              <a:grpSpLocks/>
            </p:cNvGrpSpPr>
            <p:nvPr/>
          </p:nvGrpSpPr>
          <p:grpSpPr bwMode="auto">
            <a:xfrm>
              <a:off x="1756" y="1098"/>
              <a:ext cx="508" cy="689"/>
              <a:chOff x="1764" y="1168"/>
              <a:chExt cx="508" cy="689"/>
            </a:xfrm>
          </p:grpSpPr>
          <p:sp>
            <p:nvSpPr>
              <p:cNvPr id="187" name="Line 101"/>
              <p:cNvSpPr>
                <a:spLocks noChangeShapeType="1"/>
              </p:cNvSpPr>
              <p:nvPr/>
            </p:nvSpPr>
            <p:spPr bwMode="auto">
              <a:xfrm flipV="1">
                <a:off x="2022" y="1570"/>
                <a:ext cx="0" cy="46"/>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88" name="Rectangle 102"/>
              <p:cNvSpPr>
                <a:spLocks noChangeArrowheads="1"/>
              </p:cNvSpPr>
              <p:nvPr/>
            </p:nvSpPr>
            <p:spPr bwMode="auto">
              <a:xfrm>
                <a:off x="1921" y="1370"/>
                <a:ext cx="201" cy="193"/>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89" name="Rectangle 103"/>
              <p:cNvSpPr>
                <a:spLocks noChangeArrowheads="1"/>
              </p:cNvSpPr>
              <p:nvPr/>
            </p:nvSpPr>
            <p:spPr bwMode="auto">
              <a:xfrm>
                <a:off x="1764"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90" name="Rectangle 104"/>
              <p:cNvSpPr>
                <a:spLocks noChangeArrowheads="1"/>
              </p:cNvSpPr>
              <p:nvPr/>
            </p:nvSpPr>
            <p:spPr bwMode="auto">
              <a:xfrm>
                <a:off x="2071"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91" name="Line 105"/>
              <p:cNvSpPr>
                <a:spLocks noChangeShapeType="1"/>
              </p:cNvSpPr>
              <p:nvPr/>
            </p:nvSpPr>
            <p:spPr bwMode="auto">
              <a:xfrm>
                <a:off x="1864" y="1619"/>
                <a:ext cx="313" cy="0"/>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92" name="Line 106"/>
              <p:cNvSpPr>
                <a:spLocks noChangeShapeType="1"/>
              </p:cNvSpPr>
              <p:nvPr/>
            </p:nvSpPr>
            <p:spPr bwMode="auto">
              <a:xfrm flipV="1">
                <a:off x="2172" y="1619"/>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93" name="Rectangle 107"/>
              <p:cNvSpPr>
                <a:spLocks noChangeArrowheads="1"/>
              </p:cNvSpPr>
              <p:nvPr/>
            </p:nvSpPr>
            <p:spPr bwMode="auto">
              <a:xfrm>
                <a:off x="1764" y="1168"/>
                <a:ext cx="508" cy="136"/>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194" name="Line 108"/>
              <p:cNvSpPr>
                <a:spLocks noChangeShapeType="1"/>
              </p:cNvSpPr>
              <p:nvPr/>
            </p:nvSpPr>
            <p:spPr bwMode="auto">
              <a:xfrm flipV="1">
                <a:off x="2022" y="1313"/>
                <a:ext cx="0" cy="5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195" name="Line 109"/>
              <p:cNvSpPr>
                <a:spLocks noChangeShapeType="1"/>
              </p:cNvSpPr>
              <p:nvPr/>
            </p:nvSpPr>
            <p:spPr bwMode="auto">
              <a:xfrm flipV="1">
                <a:off x="1865" y="1616"/>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grpSp>
        <p:sp>
          <p:nvSpPr>
            <p:cNvPr id="184" name="Text Box 110"/>
            <p:cNvSpPr txBox="1">
              <a:spLocks noChangeArrowheads="1"/>
            </p:cNvSpPr>
            <p:nvPr/>
          </p:nvSpPr>
          <p:spPr bwMode="auto">
            <a:xfrm>
              <a:off x="1610" y="817"/>
              <a:ext cx="81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s-ES_tradnl" sz="1200" b="1" dirty="0">
                  <a:solidFill>
                    <a:srgbClr val="000000"/>
                  </a:solidFill>
                </a:rPr>
                <a:t>Análisis del</a:t>
              </a:r>
            </a:p>
            <a:p>
              <a:pPr algn="ctr" eaLnBrk="1" hangingPunct="1">
                <a:lnSpc>
                  <a:spcPct val="85000"/>
                </a:lnSpc>
              </a:pPr>
              <a:r>
                <a:rPr lang="es-ES_tradnl" sz="1200" b="1" dirty="0">
                  <a:solidFill>
                    <a:srgbClr val="000000"/>
                  </a:solidFill>
                </a:rPr>
                <a:t>Problema</a:t>
              </a:r>
              <a:endParaRPr lang="es-ES" sz="1200" b="1" dirty="0">
                <a:solidFill>
                  <a:srgbClr val="000000"/>
                </a:solidFill>
              </a:endParaRPr>
            </a:p>
          </p:txBody>
        </p:sp>
        <p:sp>
          <p:nvSpPr>
            <p:cNvPr id="185" name="AutoShape 111"/>
            <p:cNvSpPr>
              <a:spLocks noChangeArrowheads="1"/>
            </p:cNvSpPr>
            <p:nvPr/>
          </p:nvSpPr>
          <p:spPr bwMode="auto">
            <a:xfrm>
              <a:off x="1851" y="454"/>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3</a:t>
              </a:r>
              <a:endParaRPr lang="es-ES" sz="2000" b="1" dirty="0">
                <a:solidFill>
                  <a:srgbClr val="000000"/>
                </a:solidFill>
              </a:endParaRPr>
            </a:p>
          </p:txBody>
        </p:sp>
        <p:sp>
          <p:nvSpPr>
            <p:cNvPr id="186" name="Line 112"/>
            <p:cNvSpPr>
              <a:spLocks noChangeShapeType="1"/>
            </p:cNvSpPr>
            <p:nvPr/>
          </p:nvSpPr>
          <p:spPr bwMode="auto">
            <a:xfrm flipV="1">
              <a:off x="1374" y="654"/>
              <a:ext cx="363" cy="18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grpSp>
        <p:nvGrpSpPr>
          <p:cNvPr id="196" name="Group 113"/>
          <p:cNvGrpSpPr>
            <a:grpSpLocks/>
          </p:cNvGrpSpPr>
          <p:nvPr/>
        </p:nvGrpSpPr>
        <p:grpSpPr bwMode="auto">
          <a:xfrm>
            <a:off x="3538768" y="1293053"/>
            <a:ext cx="1497960" cy="1987975"/>
            <a:chOff x="2308" y="454"/>
            <a:chExt cx="1026" cy="1343"/>
          </a:xfrm>
        </p:grpSpPr>
        <p:grpSp>
          <p:nvGrpSpPr>
            <p:cNvPr id="197" name="Group 114"/>
            <p:cNvGrpSpPr>
              <a:grpSpLocks/>
            </p:cNvGrpSpPr>
            <p:nvPr/>
          </p:nvGrpSpPr>
          <p:grpSpPr bwMode="auto">
            <a:xfrm>
              <a:off x="2653" y="1108"/>
              <a:ext cx="508" cy="689"/>
              <a:chOff x="1764" y="1168"/>
              <a:chExt cx="508" cy="689"/>
            </a:xfrm>
          </p:grpSpPr>
          <p:sp>
            <p:nvSpPr>
              <p:cNvPr id="201" name="Line 115"/>
              <p:cNvSpPr>
                <a:spLocks noChangeShapeType="1"/>
              </p:cNvSpPr>
              <p:nvPr/>
            </p:nvSpPr>
            <p:spPr bwMode="auto">
              <a:xfrm flipV="1">
                <a:off x="2022" y="1570"/>
                <a:ext cx="0" cy="46"/>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2" name="Rectangle 116"/>
              <p:cNvSpPr>
                <a:spLocks noChangeArrowheads="1"/>
              </p:cNvSpPr>
              <p:nvPr/>
            </p:nvSpPr>
            <p:spPr bwMode="auto">
              <a:xfrm>
                <a:off x="1921" y="1370"/>
                <a:ext cx="201" cy="193"/>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3" name="Rectangle 117"/>
              <p:cNvSpPr>
                <a:spLocks noChangeArrowheads="1"/>
              </p:cNvSpPr>
              <p:nvPr/>
            </p:nvSpPr>
            <p:spPr bwMode="auto">
              <a:xfrm>
                <a:off x="1764"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4" name="Rectangle 118"/>
              <p:cNvSpPr>
                <a:spLocks noChangeArrowheads="1"/>
              </p:cNvSpPr>
              <p:nvPr/>
            </p:nvSpPr>
            <p:spPr bwMode="auto">
              <a:xfrm>
                <a:off x="2071" y="1665"/>
                <a:ext cx="201" cy="192"/>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5" name="Line 119"/>
              <p:cNvSpPr>
                <a:spLocks noChangeShapeType="1"/>
              </p:cNvSpPr>
              <p:nvPr/>
            </p:nvSpPr>
            <p:spPr bwMode="auto">
              <a:xfrm>
                <a:off x="1864" y="1619"/>
                <a:ext cx="313" cy="0"/>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6" name="Line 120"/>
              <p:cNvSpPr>
                <a:spLocks noChangeShapeType="1"/>
              </p:cNvSpPr>
              <p:nvPr/>
            </p:nvSpPr>
            <p:spPr bwMode="auto">
              <a:xfrm flipV="1">
                <a:off x="2172" y="1619"/>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7" name="Rectangle 121"/>
              <p:cNvSpPr>
                <a:spLocks noChangeArrowheads="1"/>
              </p:cNvSpPr>
              <p:nvPr/>
            </p:nvSpPr>
            <p:spPr bwMode="auto">
              <a:xfrm>
                <a:off x="1764" y="1168"/>
                <a:ext cx="508" cy="136"/>
              </a:xfrm>
              <a:prstGeom prst="rect">
                <a:avLst/>
              </a:prstGeom>
              <a:solidFill>
                <a:schemeClr val="bg1"/>
              </a:solidFill>
              <a:ln w="28575">
                <a:solidFill>
                  <a:srgbClr val="0000FF"/>
                </a:solidFill>
                <a:miter lim="800000"/>
                <a:headEnd type="none" w="sm" len="sm"/>
                <a:tailEnd type="none" w="sm" len="sm"/>
              </a:ln>
            </p:spPr>
            <p:txBody>
              <a:bodyPr wrap="none" anchor="ctr"/>
              <a:lstStyle/>
              <a:p>
                <a:endParaRPr lang="es-MX" dirty="0">
                  <a:solidFill>
                    <a:srgbClr val="000000"/>
                  </a:solidFill>
                </a:endParaRPr>
              </a:p>
            </p:txBody>
          </p:sp>
          <p:sp>
            <p:nvSpPr>
              <p:cNvPr id="208" name="Line 122"/>
              <p:cNvSpPr>
                <a:spLocks noChangeShapeType="1"/>
              </p:cNvSpPr>
              <p:nvPr/>
            </p:nvSpPr>
            <p:spPr bwMode="auto">
              <a:xfrm flipV="1">
                <a:off x="2022" y="1313"/>
                <a:ext cx="0" cy="51"/>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sp>
            <p:nvSpPr>
              <p:cNvPr id="209" name="Line 123"/>
              <p:cNvSpPr>
                <a:spLocks noChangeShapeType="1"/>
              </p:cNvSpPr>
              <p:nvPr/>
            </p:nvSpPr>
            <p:spPr bwMode="auto">
              <a:xfrm flipV="1">
                <a:off x="1865" y="1616"/>
                <a:ext cx="0" cy="42"/>
              </a:xfrm>
              <a:prstGeom prst="line">
                <a:avLst/>
              </a:prstGeom>
              <a:noFill/>
              <a:ln w="28575">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s-MX" dirty="0"/>
              </a:p>
            </p:txBody>
          </p:sp>
        </p:grpSp>
        <p:sp>
          <p:nvSpPr>
            <p:cNvPr id="198" name="Text Box 124"/>
            <p:cNvSpPr txBox="1">
              <a:spLocks noChangeArrowheads="1"/>
            </p:cNvSpPr>
            <p:nvPr/>
          </p:nvSpPr>
          <p:spPr bwMode="auto">
            <a:xfrm>
              <a:off x="2472" y="817"/>
              <a:ext cx="86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85000"/>
                </a:lnSpc>
              </a:pPr>
              <a:r>
                <a:rPr lang="es-ES_tradnl" sz="1200" b="1" dirty="0">
                  <a:solidFill>
                    <a:srgbClr val="000000"/>
                  </a:solidFill>
                </a:rPr>
                <a:t>Análisis de</a:t>
              </a:r>
            </a:p>
            <a:p>
              <a:pPr algn="ctr" eaLnBrk="1" hangingPunct="1">
                <a:lnSpc>
                  <a:spcPct val="85000"/>
                </a:lnSpc>
              </a:pPr>
              <a:r>
                <a:rPr lang="es-ES_tradnl" sz="1200" b="1" dirty="0">
                  <a:solidFill>
                    <a:srgbClr val="000000"/>
                  </a:solidFill>
                </a:rPr>
                <a:t>Objetivos</a:t>
              </a:r>
              <a:endParaRPr lang="es-ES" sz="1200" b="1" dirty="0">
                <a:solidFill>
                  <a:srgbClr val="000000"/>
                </a:solidFill>
              </a:endParaRPr>
            </a:p>
          </p:txBody>
        </p:sp>
        <p:sp>
          <p:nvSpPr>
            <p:cNvPr id="199" name="AutoShape 125"/>
            <p:cNvSpPr>
              <a:spLocks noChangeArrowheads="1"/>
            </p:cNvSpPr>
            <p:nvPr/>
          </p:nvSpPr>
          <p:spPr bwMode="auto">
            <a:xfrm>
              <a:off x="2720" y="454"/>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4</a:t>
              </a:r>
              <a:endParaRPr lang="es-ES" sz="2000" b="1" dirty="0">
                <a:solidFill>
                  <a:srgbClr val="000000"/>
                </a:solidFill>
              </a:endParaRPr>
            </a:p>
          </p:txBody>
        </p:sp>
        <p:sp>
          <p:nvSpPr>
            <p:cNvPr id="200" name="Line 126"/>
            <p:cNvSpPr>
              <a:spLocks noChangeShapeType="1"/>
            </p:cNvSpPr>
            <p:nvPr/>
          </p:nvSpPr>
          <p:spPr bwMode="auto">
            <a:xfrm>
              <a:off x="2308" y="618"/>
              <a:ext cx="318" cy="0"/>
            </a:xfrm>
            <a:prstGeom prst="line">
              <a:avLst/>
            </a:prstGeom>
            <a:noFill/>
            <a:ln w="5715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s-MX" dirty="0"/>
            </a:p>
          </p:txBody>
        </p:sp>
      </p:grpSp>
      <p:grpSp>
        <p:nvGrpSpPr>
          <p:cNvPr id="210" name="Group 127"/>
          <p:cNvGrpSpPr>
            <a:grpSpLocks/>
          </p:cNvGrpSpPr>
          <p:nvPr/>
        </p:nvGrpSpPr>
        <p:grpSpPr bwMode="auto">
          <a:xfrm>
            <a:off x="5147168" y="1283399"/>
            <a:ext cx="2264460" cy="1854753"/>
            <a:chOff x="3279" y="454"/>
            <a:chExt cx="1551" cy="1253"/>
          </a:xfrm>
        </p:grpSpPr>
        <p:sp>
          <p:nvSpPr>
            <p:cNvPr id="211" name="Rectangle 128"/>
            <p:cNvSpPr>
              <a:spLocks noChangeArrowheads="1"/>
            </p:cNvSpPr>
            <p:nvPr/>
          </p:nvSpPr>
          <p:spPr bwMode="auto">
            <a:xfrm>
              <a:off x="4466" y="1362"/>
              <a:ext cx="2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2" name="Rectangle 129"/>
            <p:cNvSpPr>
              <a:spLocks noChangeArrowheads="1"/>
            </p:cNvSpPr>
            <p:nvPr/>
          </p:nvSpPr>
          <p:spPr bwMode="auto">
            <a:xfrm>
              <a:off x="4181" y="1362"/>
              <a:ext cx="28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3" name="Rectangle 130"/>
            <p:cNvSpPr>
              <a:spLocks noChangeArrowheads="1"/>
            </p:cNvSpPr>
            <p:nvPr/>
          </p:nvSpPr>
          <p:spPr bwMode="auto">
            <a:xfrm>
              <a:off x="3468" y="1362"/>
              <a:ext cx="71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600" dirty="0">
                  <a:solidFill>
                    <a:srgbClr val="000000"/>
                  </a:solidFill>
                </a:rPr>
                <a:t>Opción 2</a:t>
              </a:r>
              <a:endParaRPr lang="es-ES" sz="1600" dirty="0">
                <a:solidFill>
                  <a:srgbClr val="000000"/>
                </a:solidFill>
              </a:endParaRPr>
            </a:p>
          </p:txBody>
        </p:sp>
        <p:sp>
          <p:nvSpPr>
            <p:cNvPr id="214" name="Rectangle 131"/>
            <p:cNvSpPr>
              <a:spLocks noChangeArrowheads="1"/>
            </p:cNvSpPr>
            <p:nvPr/>
          </p:nvSpPr>
          <p:spPr bwMode="auto">
            <a:xfrm>
              <a:off x="4466" y="1017"/>
              <a:ext cx="2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5" name="Rectangle 132"/>
            <p:cNvSpPr>
              <a:spLocks noChangeArrowheads="1"/>
            </p:cNvSpPr>
            <p:nvPr/>
          </p:nvSpPr>
          <p:spPr bwMode="auto">
            <a:xfrm>
              <a:off x="4181" y="1017"/>
              <a:ext cx="28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s-MX" dirty="0">
                <a:solidFill>
                  <a:srgbClr val="000000"/>
                </a:solidFill>
              </a:endParaRPr>
            </a:p>
          </p:txBody>
        </p:sp>
        <p:sp>
          <p:nvSpPr>
            <p:cNvPr id="216" name="Rectangle 133"/>
            <p:cNvSpPr>
              <a:spLocks noChangeArrowheads="1"/>
            </p:cNvSpPr>
            <p:nvPr/>
          </p:nvSpPr>
          <p:spPr bwMode="auto">
            <a:xfrm>
              <a:off x="3468" y="1017"/>
              <a:ext cx="713"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s-ES_tradnl" sz="1600" dirty="0">
                  <a:solidFill>
                    <a:srgbClr val="000000"/>
                  </a:solidFill>
                </a:rPr>
                <a:t>Opción 1</a:t>
              </a:r>
              <a:endParaRPr lang="es-ES" sz="1600" dirty="0">
                <a:solidFill>
                  <a:srgbClr val="000000"/>
                </a:solidFill>
              </a:endParaRPr>
            </a:p>
          </p:txBody>
        </p:sp>
        <p:sp>
          <p:nvSpPr>
            <p:cNvPr id="217" name="Line 134"/>
            <p:cNvSpPr>
              <a:spLocks noChangeShapeType="1"/>
            </p:cNvSpPr>
            <p:nvPr/>
          </p:nvSpPr>
          <p:spPr bwMode="auto">
            <a:xfrm>
              <a:off x="3468" y="1017"/>
              <a:ext cx="1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18" name="Line 135"/>
            <p:cNvSpPr>
              <a:spLocks noChangeShapeType="1"/>
            </p:cNvSpPr>
            <p:nvPr/>
          </p:nvSpPr>
          <p:spPr bwMode="auto">
            <a:xfrm>
              <a:off x="3468" y="1362"/>
              <a:ext cx="124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19" name="Line 136"/>
            <p:cNvSpPr>
              <a:spLocks noChangeShapeType="1"/>
            </p:cNvSpPr>
            <p:nvPr/>
          </p:nvSpPr>
          <p:spPr bwMode="auto">
            <a:xfrm>
              <a:off x="3468" y="1707"/>
              <a:ext cx="124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0" name="Line 137"/>
            <p:cNvSpPr>
              <a:spLocks noChangeShapeType="1"/>
            </p:cNvSpPr>
            <p:nvPr/>
          </p:nvSpPr>
          <p:spPr bwMode="auto">
            <a:xfrm>
              <a:off x="3468" y="1017"/>
              <a:ext cx="0" cy="69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1" name="Line 138"/>
            <p:cNvSpPr>
              <a:spLocks noChangeShapeType="1"/>
            </p:cNvSpPr>
            <p:nvPr/>
          </p:nvSpPr>
          <p:spPr bwMode="auto">
            <a:xfrm>
              <a:off x="4181" y="1017"/>
              <a:ext cx="0" cy="6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2" name="Line 139"/>
            <p:cNvSpPr>
              <a:spLocks noChangeShapeType="1"/>
            </p:cNvSpPr>
            <p:nvPr/>
          </p:nvSpPr>
          <p:spPr bwMode="auto">
            <a:xfrm>
              <a:off x="4466" y="1017"/>
              <a:ext cx="0" cy="6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3" name="Line 140"/>
            <p:cNvSpPr>
              <a:spLocks noChangeShapeType="1"/>
            </p:cNvSpPr>
            <p:nvPr/>
          </p:nvSpPr>
          <p:spPr bwMode="auto">
            <a:xfrm>
              <a:off x="4708" y="1017"/>
              <a:ext cx="0" cy="69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s-MX" dirty="0"/>
            </a:p>
          </p:txBody>
        </p:sp>
        <p:sp>
          <p:nvSpPr>
            <p:cNvPr id="224" name="Text Box 141"/>
            <p:cNvSpPr txBox="1">
              <a:spLocks noChangeArrowheads="1"/>
            </p:cNvSpPr>
            <p:nvPr/>
          </p:nvSpPr>
          <p:spPr bwMode="auto">
            <a:xfrm>
              <a:off x="3423" y="799"/>
              <a:ext cx="14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s-ES_tradnl" sz="1200" b="1" dirty="0">
                  <a:solidFill>
                    <a:srgbClr val="000000"/>
                  </a:solidFill>
                </a:rPr>
                <a:t>Análisis de Alternativas</a:t>
              </a:r>
              <a:endParaRPr lang="es-ES" sz="1200" b="1" dirty="0">
                <a:solidFill>
                  <a:srgbClr val="000000"/>
                </a:solidFill>
              </a:endParaRPr>
            </a:p>
          </p:txBody>
        </p:sp>
        <p:sp>
          <p:nvSpPr>
            <p:cNvPr id="225" name="AutoShape 142"/>
            <p:cNvSpPr>
              <a:spLocks noChangeArrowheads="1"/>
            </p:cNvSpPr>
            <p:nvPr/>
          </p:nvSpPr>
          <p:spPr bwMode="auto">
            <a:xfrm>
              <a:off x="3855" y="454"/>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5</a:t>
              </a:r>
              <a:endParaRPr lang="es-ES" sz="2000" b="1" dirty="0">
                <a:solidFill>
                  <a:srgbClr val="000000"/>
                </a:solidFill>
              </a:endParaRPr>
            </a:p>
          </p:txBody>
        </p:sp>
        <p:sp>
          <p:nvSpPr>
            <p:cNvPr id="226" name="Line 143"/>
            <p:cNvSpPr>
              <a:spLocks noChangeShapeType="1"/>
            </p:cNvSpPr>
            <p:nvPr/>
          </p:nvSpPr>
          <p:spPr bwMode="auto">
            <a:xfrm>
              <a:off x="3279" y="618"/>
              <a:ext cx="408" cy="1"/>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sp>
        <p:nvSpPr>
          <p:cNvPr id="227" name="Line 159"/>
          <p:cNvSpPr>
            <a:spLocks noChangeShapeType="1"/>
          </p:cNvSpPr>
          <p:nvPr/>
        </p:nvSpPr>
        <p:spPr bwMode="auto">
          <a:xfrm flipH="1">
            <a:off x="6610630" y="3602686"/>
            <a:ext cx="716860" cy="254603"/>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sp>
        <p:nvSpPr>
          <p:cNvPr id="228" name="Line 160"/>
          <p:cNvSpPr>
            <a:spLocks noChangeShapeType="1"/>
          </p:cNvSpPr>
          <p:nvPr/>
        </p:nvSpPr>
        <p:spPr bwMode="auto">
          <a:xfrm>
            <a:off x="4799823" y="5586185"/>
            <a:ext cx="595680" cy="148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MX" dirty="0"/>
          </a:p>
        </p:txBody>
      </p:sp>
      <p:grpSp>
        <p:nvGrpSpPr>
          <p:cNvPr id="229" name="Group 161"/>
          <p:cNvGrpSpPr>
            <a:grpSpLocks/>
          </p:cNvGrpSpPr>
          <p:nvPr/>
        </p:nvGrpSpPr>
        <p:grpSpPr bwMode="auto">
          <a:xfrm>
            <a:off x="949021" y="1714780"/>
            <a:ext cx="7209480" cy="4526602"/>
            <a:chOff x="505" y="611"/>
            <a:chExt cx="4938" cy="3058"/>
          </a:xfrm>
        </p:grpSpPr>
        <p:sp>
          <p:nvSpPr>
            <p:cNvPr id="235" name="AutoShape 167"/>
            <p:cNvSpPr>
              <a:spLocks noChangeArrowheads="1"/>
            </p:cNvSpPr>
            <p:nvPr/>
          </p:nvSpPr>
          <p:spPr bwMode="auto">
            <a:xfrm>
              <a:off x="5103" y="910"/>
              <a:ext cx="340" cy="318"/>
            </a:xfrm>
            <a:prstGeom prst="star8">
              <a:avLst>
                <a:gd name="adj" fmla="val 38250"/>
              </a:avLst>
            </a:prstGeom>
            <a:noFill/>
            <a:ln w="9525">
              <a:solidFill>
                <a:schemeClr val="accent1"/>
              </a:solidFill>
              <a:miter lim="800000"/>
              <a:headEnd/>
              <a:tailEnd/>
            </a:ln>
          </p:spPr>
          <p:txBody>
            <a:bodyPr wrap="none" anchor="ctr"/>
            <a:lstStyle/>
            <a:p>
              <a:pPr algn="ctr"/>
              <a:r>
                <a:rPr lang="es-ES_tradnl" sz="2000" b="1" dirty="0">
                  <a:solidFill>
                    <a:srgbClr val="000000"/>
                  </a:solidFill>
                </a:rPr>
                <a:t>6</a:t>
              </a:r>
              <a:endParaRPr lang="es-ES" sz="2000" b="1" dirty="0">
                <a:solidFill>
                  <a:srgbClr val="000000"/>
                </a:solidFill>
              </a:endParaRPr>
            </a:p>
          </p:txBody>
        </p:sp>
        <p:sp>
          <p:nvSpPr>
            <p:cNvPr id="241" name="Freeform 173"/>
            <p:cNvSpPr>
              <a:spLocks/>
            </p:cNvSpPr>
            <p:nvPr/>
          </p:nvSpPr>
          <p:spPr bwMode="auto">
            <a:xfrm>
              <a:off x="505" y="611"/>
              <a:ext cx="4768" cy="3058"/>
            </a:xfrm>
            <a:custGeom>
              <a:avLst/>
              <a:gdLst>
                <a:gd name="T0" fmla="*/ 106 w 4768"/>
                <a:gd name="T1" fmla="*/ 9 h 3058"/>
                <a:gd name="T2" fmla="*/ 195 w 4768"/>
                <a:gd name="T3" fmla="*/ 36 h 3058"/>
                <a:gd name="T4" fmla="*/ 328 w 4768"/>
                <a:gd name="T5" fmla="*/ 116 h 3058"/>
                <a:gd name="T6" fmla="*/ 487 w 4768"/>
                <a:gd name="T7" fmla="*/ 240 h 3058"/>
                <a:gd name="T8" fmla="*/ 647 w 4768"/>
                <a:gd name="T9" fmla="*/ 399 h 3058"/>
                <a:gd name="T10" fmla="*/ 682 w 4768"/>
                <a:gd name="T11" fmla="*/ 444 h 3058"/>
                <a:gd name="T12" fmla="*/ 815 w 4768"/>
                <a:gd name="T13" fmla="*/ 488 h 3058"/>
                <a:gd name="T14" fmla="*/ 1108 w 4768"/>
                <a:gd name="T15" fmla="*/ 364 h 3058"/>
                <a:gd name="T16" fmla="*/ 1196 w 4768"/>
                <a:gd name="T17" fmla="*/ 275 h 3058"/>
                <a:gd name="T18" fmla="*/ 1409 w 4768"/>
                <a:gd name="T19" fmla="*/ 89 h 3058"/>
                <a:gd name="T20" fmla="*/ 1515 w 4768"/>
                <a:gd name="T21" fmla="*/ 62 h 3058"/>
                <a:gd name="T22" fmla="*/ 3536 w 4768"/>
                <a:gd name="T23" fmla="*/ 18 h 3058"/>
                <a:gd name="T24" fmla="*/ 3864 w 4768"/>
                <a:gd name="T25" fmla="*/ 98 h 3058"/>
                <a:gd name="T26" fmla="*/ 4130 w 4768"/>
                <a:gd name="T27" fmla="*/ 204 h 3058"/>
                <a:gd name="T28" fmla="*/ 4254 w 4768"/>
                <a:gd name="T29" fmla="*/ 381 h 3058"/>
                <a:gd name="T30" fmla="*/ 4519 w 4768"/>
                <a:gd name="T31" fmla="*/ 461 h 3058"/>
                <a:gd name="T32" fmla="*/ 4697 w 4768"/>
                <a:gd name="T33" fmla="*/ 612 h 3058"/>
                <a:gd name="T34" fmla="*/ 4582 w 4768"/>
                <a:gd name="T35" fmla="*/ 807 h 3058"/>
                <a:gd name="T36" fmla="*/ 3456 w 4768"/>
                <a:gd name="T37" fmla="*/ 860 h 3058"/>
                <a:gd name="T38" fmla="*/ 2783 w 4768"/>
                <a:gd name="T39" fmla="*/ 940 h 3058"/>
                <a:gd name="T40" fmla="*/ 2295 w 4768"/>
                <a:gd name="T41" fmla="*/ 913 h 3058"/>
                <a:gd name="T42" fmla="*/ 1639 w 4768"/>
                <a:gd name="T43" fmla="*/ 1090 h 3058"/>
                <a:gd name="T44" fmla="*/ 1055 w 4768"/>
                <a:gd name="T45" fmla="*/ 1135 h 3058"/>
                <a:gd name="T46" fmla="*/ 851 w 4768"/>
                <a:gd name="T47" fmla="*/ 1277 h 3058"/>
                <a:gd name="T48" fmla="*/ 514 w 4768"/>
                <a:gd name="T49" fmla="*/ 1339 h 3058"/>
                <a:gd name="T50" fmla="*/ 310 w 4768"/>
                <a:gd name="T51" fmla="*/ 1436 h 3058"/>
                <a:gd name="T52" fmla="*/ 266 w 4768"/>
                <a:gd name="T53" fmla="*/ 2109 h 3058"/>
                <a:gd name="T54" fmla="*/ 417 w 4768"/>
                <a:gd name="T55" fmla="*/ 2402 h 3058"/>
                <a:gd name="T56" fmla="*/ 585 w 4768"/>
                <a:gd name="T57" fmla="*/ 2615 h 3058"/>
                <a:gd name="T58" fmla="*/ 824 w 4768"/>
                <a:gd name="T59" fmla="*/ 2916 h 3058"/>
                <a:gd name="T60" fmla="*/ 922 w 4768"/>
                <a:gd name="T61" fmla="*/ 2978 h 3058"/>
                <a:gd name="T62" fmla="*/ 1320 w 4768"/>
                <a:gd name="T63" fmla="*/ 3013 h 3058"/>
                <a:gd name="T64" fmla="*/ 1365 w 4768"/>
                <a:gd name="T65" fmla="*/ 2916 h 3058"/>
                <a:gd name="T66" fmla="*/ 1533 w 4768"/>
                <a:gd name="T67" fmla="*/ 2827 h 3058"/>
                <a:gd name="T68" fmla="*/ 1586 w 4768"/>
                <a:gd name="T69" fmla="*/ 2694 h 3058"/>
                <a:gd name="T70" fmla="*/ 1941 w 4768"/>
                <a:gd name="T71" fmla="*/ 2685 h 3058"/>
                <a:gd name="T72" fmla="*/ 2029 w 4768"/>
                <a:gd name="T73" fmla="*/ 2748 h 3058"/>
                <a:gd name="T74" fmla="*/ 2215 w 4768"/>
                <a:gd name="T75" fmla="*/ 2836 h 3058"/>
                <a:gd name="T76" fmla="*/ 2455 w 4768"/>
                <a:gd name="T77" fmla="*/ 3031 h 30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768"/>
                <a:gd name="T118" fmla="*/ 0 h 3058"/>
                <a:gd name="T119" fmla="*/ 4768 w 4768"/>
                <a:gd name="T120" fmla="*/ 3058 h 30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768" h="3058">
                  <a:moveTo>
                    <a:pt x="0" y="0"/>
                  </a:moveTo>
                  <a:cubicBezTo>
                    <a:pt x="35" y="3"/>
                    <a:pt x="71" y="2"/>
                    <a:pt x="106" y="9"/>
                  </a:cubicBezTo>
                  <a:cubicBezTo>
                    <a:pt x="117" y="11"/>
                    <a:pt x="123" y="24"/>
                    <a:pt x="133" y="27"/>
                  </a:cubicBezTo>
                  <a:cubicBezTo>
                    <a:pt x="153" y="33"/>
                    <a:pt x="174" y="33"/>
                    <a:pt x="195" y="36"/>
                  </a:cubicBezTo>
                  <a:cubicBezTo>
                    <a:pt x="231" y="60"/>
                    <a:pt x="264" y="73"/>
                    <a:pt x="301" y="98"/>
                  </a:cubicBezTo>
                  <a:cubicBezTo>
                    <a:pt x="310" y="104"/>
                    <a:pt x="328" y="116"/>
                    <a:pt x="328" y="116"/>
                  </a:cubicBezTo>
                  <a:cubicBezTo>
                    <a:pt x="361" y="164"/>
                    <a:pt x="385" y="176"/>
                    <a:pt x="434" y="204"/>
                  </a:cubicBezTo>
                  <a:cubicBezTo>
                    <a:pt x="453" y="215"/>
                    <a:pt x="487" y="240"/>
                    <a:pt x="487" y="240"/>
                  </a:cubicBezTo>
                  <a:cubicBezTo>
                    <a:pt x="511" y="275"/>
                    <a:pt x="549" y="305"/>
                    <a:pt x="585" y="328"/>
                  </a:cubicBezTo>
                  <a:cubicBezTo>
                    <a:pt x="626" y="390"/>
                    <a:pt x="602" y="369"/>
                    <a:pt x="647" y="399"/>
                  </a:cubicBezTo>
                  <a:cubicBezTo>
                    <a:pt x="650" y="408"/>
                    <a:pt x="650" y="419"/>
                    <a:pt x="656" y="426"/>
                  </a:cubicBezTo>
                  <a:cubicBezTo>
                    <a:pt x="662" y="434"/>
                    <a:pt x="679" y="434"/>
                    <a:pt x="682" y="444"/>
                  </a:cubicBezTo>
                  <a:cubicBezTo>
                    <a:pt x="692" y="481"/>
                    <a:pt x="688" y="521"/>
                    <a:pt x="691" y="559"/>
                  </a:cubicBezTo>
                  <a:cubicBezTo>
                    <a:pt x="733" y="531"/>
                    <a:pt x="765" y="501"/>
                    <a:pt x="815" y="488"/>
                  </a:cubicBezTo>
                  <a:cubicBezTo>
                    <a:pt x="891" y="438"/>
                    <a:pt x="983" y="430"/>
                    <a:pt x="1063" y="390"/>
                  </a:cubicBezTo>
                  <a:cubicBezTo>
                    <a:pt x="1079" y="382"/>
                    <a:pt x="1093" y="373"/>
                    <a:pt x="1108" y="364"/>
                  </a:cubicBezTo>
                  <a:cubicBezTo>
                    <a:pt x="1126" y="353"/>
                    <a:pt x="1161" y="328"/>
                    <a:pt x="1161" y="328"/>
                  </a:cubicBezTo>
                  <a:cubicBezTo>
                    <a:pt x="1173" y="310"/>
                    <a:pt x="1191" y="296"/>
                    <a:pt x="1196" y="275"/>
                  </a:cubicBezTo>
                  <a:cubicBezTo>
                    <a:pt x="1207" y="234"/>
                    <a:pt x="1215" y="219"/>
                    <a:pt x="1250" y="195"/>
                  </a:cubicBezTo>
                  <a:cubicBezTo>
                    <a:pt x="1287" y="139"/>
                    <a:pt x="1352" y="118"/>
                    <a:pt x="1409" y="89"/>
                  </a:cubicBezTo>
                  <a:cubicBezTo>
                    <a:pt x="1419" y="84"/>
                    <a:pt x="1426" y="74"/>
                    <a:pt x="1436" y="71"/>
                  </a:cubicBezTo>
                  <a:cubicBezTo>
                    <a:pt x="1462" y="64"/>
                    <a:pt x="1489" y="65"/>
                    <a:pt x="1515" y="62"/>
                  </a:cubicBezTo>
                  <a:cubicBezTo>
                    <a:pt x="1523" y="21"/>
                    <a:pt x="1512" y="9"/>
                    <a:pt x="1560" y="9"/>
                  </a:cubicBezTo>
                  <a:cubicBezTo>
                    <a:pt x="2219" y="9"/>
                    <a:pt x="2877" y="15"/>
                    <a:pt x="3536" y="18"/>
                  </a:cubicBezTo>
                  <a:cubicBezTo>
                    <a:pt x="3583" y="34"/>
                    <a:pt x="3589" y="87"/>
                    <a:pt x="3624" y="89"/>
                  </a:cubicBezTo>
                  <a:cubicBezTo>
                    <a:pt x="3704" y="94"/>
                    <a:pt x="3784" y="95"/>
                    <a:pt x="3864" y="98"/>
                  </a:cubicBezTo>
                  <a:cubicBezTo>
                    <a:pt x="3912" y="115"/>
                    <a:pt x="3959" y="139"/>
                    <a:pt x="4006" y="160"/>
                  </a:cubicBezTo>
                  <a:cubicBezTo>
                    <a:pt x="4048" y="179"/>
                    <a:pt x="4090" y="179"/>
                    <a:pt x="4130" y="204"/>
                  </a:cubicBezTo>
                  <a:cubicBezTo>
                    <a:pt x="4142" y="258"/>
                    <a:pt x="4142" y="251"/>
                    <a:pt x="4174" y="293"/>
                  </a:cubicBezTo>
                  <a:cubicBezTo>
                    <a:pt x="4206" y="335"/>
                    <a:pt x="4206" y="367"/>
                    <a:pt x="4254" y="381"/>
                  </a:cubicBezTo>
                  <a:cubicBezTo>
                    <a:pt x="4292" y="441"/>
                    <a:pt x="4346" y="420"/>
                    <a:pt x="4422" y="426"/>
                  </a:cubicBezTo>
                  <a:cubicBezTo>
                    <a:pt x="4458" y="435"/>
                    <a:pt x="4483" y="452"/>
                    <a:pt x="4519" y="461"/>
                  </a:cubicBezTo>
                  <a:cubicBezTo>
                    <a:pt x="4558" y="487"/>
                    <a:pt x="4579" y="525"/>
                    <a:pt x="4617" y="550"/>
                  </a:cubicBezTo>
                  <a:cubicBezTo>
                    <a:pt x="4644" y="602"/>
                    <a:pt x="4652" y="582"/>
                    <a:pt x="4697" y="612"/>
                  </a:cubicBezTo>
                  <a:cubicBezTo>
                    <a:pt x="4690" y="677"/>
                    <a:pt x="4704" y="715"/>
                    <a:pt x="4644" y="736"/>
                  </a:cubicBezTo>
                  <a:cubicBezTo>
                    <a:pt x="4636" y="767"/>
                    <a:pt x="4623" y="806"/>
                    <a:pt x="4582" y="807"/>
                  </a:cubicBezTo>
                  <a:cubicBezTo>
                    <a:pt x="4272" y="813"/>
                    <a:pt x="3961" y="813"/>
                    <a:pt x="3651" y="816"/>
                  </a:cubicBezTo>
                  <a:cubicBezTo>
                    <a:pt x="3589" y="837"/>
                    <a:pt x="3521" y="849"/>
                    <a:pt x="3456" y="860"/>
                  </a:cubicBezTo>
                  <a:cubicBezTo>
                    <a:pt x="3275" y="922"/>
                    <a:pt x="3330" y="896"/>
                    <a:pt x="2995" y="904"/>
                  </a:cubicBezTo>
                  <a:cubicBezTo>
                    <a:pt x="2916" y="911"/>
                    <a:pt x="2858" y="925"/>
                    <a:pt x="2783" y="940"/>
                  </a:cubicBezTo>
                  <a:cubicBezTo>
                    <a:pt x="2638" y="937"/>
                    <a:pt x="2493" y="939"/>
                    <a:pt x="2348" y="931"/>
                  </a:cubicBezTo>
                  <a:cubicBezTo>
                    <a:pt x="2329" y="930"/>
                    <a:pt x="2295" y="913"/>
                    <a:pt x="2295" y="913"/>
                  </a:cubicBezTo>
                  <a:cubicBezTo>
                    <a:pt x="2134" y="933"/>
                    <a:pt x="1971" y="913"/>
                    <a:pt x="1817" y="966"/>
                  </a:cubicBezTo>
                  <a:cubicBezTo>
                    <a:pt x="1760" y="1011"/>
                    <a:pt x="1698" y="1047"/>
                    <a:pt x="1639" y="1090"/>
                  </a:cubicBezTo>
                  <a:cubicBezTo>
                    <a:pt x="1614" y="1108"/>
                    <a:pt x="1619" y="1125"/>
                    <a:pt x="1586" y="1126"/>
                  </a:cubicBezTo>
                  <a:cubicBezTo>
                    <a:pt x="1409" y="1132"/>
                    <a:pt x="1232" y="1132"/>
                    <a:pt x="1055" y="1135"/>
                  </a:cubicBezTo>
                  <a:cubicBezTo>
                    <a:pt x="1021" y="1156"/>
                    <a:pt x="955" y="1199"/>
                    <a:pt x="931" y="1223"/>
                  </a:cubicBezTo>
                  <a:cubicBezTo>
                    <a:pt x="910" y="1244"/>
                    <a:pt x="883" y="1275"/>
                    <a:pt x="851" y="1277"/>
                  </a:cubicBezTo>
                  <a:cubicBezTo>
                    <a:pt x="756" y="1282"/>
                    <a:pt x="662" y="1282"/>
                    <a:pt x="567" y="1285"/>
                  </a:cubicBezTo>
                  <a:cubicBezTo>
                    <a:pt x="549" y="1303"/>
                    <a:pt x="522" y="1315"/>
                    <a:pt x="514" y="1339"/>
                  </a:cubicBezTo>
                  <a:cubicBezTo>
                    <a:pt x="507" y="1359"/>
                    <a:pt x="512" y="1387"/>
                    <a:pt x="496" y="1401"/>
                  </a:cubicBezTo>
                  <a:cubicBezTo>
                    <a:pt x="461" y="1431"/>
                    <a:pt x="340" y="1433"/>
                    <a:pt x="310" y="1436"/>
                  </a:cubicBezTo>
                  <a:cubicBezTo>
                    <a:pt x="279" y="1469"/>
                    <a:pt x="263" y="1508"/>
                    <a:pt x="248" y="1551"/>
                  </a:cubicBezTo>
                  <a:cubicBezTo>
                    <a:pt x="251" y="1737"/>
                    <a:pt x="192" y="1938"/>
                    <a:pt x="266" y="2109"/>
                  </a:cubicBezTo>
                  <a:cubicBezTo>
                    <a:pt x="297" y="2180"/>
                    <a:pt x="309" y="2258"/>
                    <a:pt x="355" y="2322"/>
                  </a:cubicBezTo>
                  <a:cubicBezTo>
                    <a:pt x="375" y="2350"/>
                    <a:pt x="417" y="2402"/>
                    <a:pt x="417" y="2402"/>
                  </a:cubicBezTo>
                  <a:cubicBezTo>
                    <a:pt x="428" y="2556"/>
                    <a:pt x="402" y="2521"/>
                    <a:pt x="550" y="2535"/>
                  </a:cubicBezTo>
                  <a:cubicBezTo>
                    <a:pt x="551" y="2537"/>
                    <a:pt x="568" y="2608"/>
                    <a:pt x="585" y="2615"/>
                  </a:cubicBezTo>
                  <a:cubicBezTo>
                    <a:pt x="607" y="2624"/>
                    <a:pt x="632" y="2620"/>
                    <a:pt x="656" y="2623"/>
                  </a:cubicBezTo>
                  <a:cubicBezTo>
                    <a:pt x="693" y="2733"/>
                    <a:pt x="773" y="2815"/>
                    <a:pt x="824" y="2916"/>
                  </a:cubicBezTo>
                  <a:cubicBezTo>
                    <a:pt x="835" y="2937"/>
                    <a:pt x="847" y="2950"/>
                    <a:pt x="869" y="2960"/>
                  </a:cubicBezTo>
                  <a:cubicBezTo>
                    <a:pt x="886" y="2968"/>
                    <a:pt x="922" y="2978"/>
                    <a:pt x="922" y="2978"/>
                  </a:cubicBezTo>
                  <a:cubicBezTo>
                    <a:pt x="990" y="3023"/>
                    <a:pt x="954" y="3009"/>
                    <a:pt x="1028" y="3022"/>
                  </a:cubicBezTo>
                  <a:cubicBezTo>
                    <a:pt x="1125" y="3019"/>
                    <a:pt x="1225" y="3035"/>
                    <a:pt x="1320" y="3013"/>
                  </a:cubicBezTo>
                  <a:cubicBezTo>
                    <a:pt x="1340" y="3008"/>
                    <a:pt x="1325" y="2971"/>
                    <a:pt x="1329" y="2951"/>
                  </a:cubicBezTo>
                  <a:cubicBezTo>
                    <a:pt x="1336" y="2918"/>
                    <a:pt x="1335" y="2926"/>
                    <a:pt x="1365" y="2916"/>
                  </a:cubicBezTo>
                  <a:cubicBezTo>
                    <a:pt x="1396" y="2884"/>
                    <a:pt x="1411" y="2882"/>
                    <a:pt x="1453" y="2872"/>
                  </a:cubicBezTo>
                  <a:cubicBezTo>
                    <a:pt x="1480" y="2854"/>
                    <a:pt x="1506" y="2845"/>
                    <a:pt x="1533" y="2827"/>
                  </a:cubicBezTo>
                  <a:cubicBezTo>
                    <a:pt x="1547" y="2786"/>
                    <a:pt x="1559" y="2758"/>
                    <a:pt x="1577" y="2721"/>
                  </a:cubicBezTo>
                  <a:cubicBezTo>
                    <a:pt x="1581" y="2712"/>
                    <a:pt x="1578" y="2699"/>
                    <a:pt x="1586" y="2694"/>
                  </a:cubicBezTo>
                  <a:cubicBezTo>
                    <a:pt x="1601" y="2683"/>
                    <a:pt x="1639" y="2677"/>
                    <a:pt x="1639" y="2677"/>
                  </a:cubicBezTo>
                  <a:cubicBezTo>
                    <a:pt x="1740" y="2680"/>
                    <a:pt x="1840" y="2680"/>
                    <a:pt x="1941" y="2685"/>
                  </a:cubicBezTo>
                  <a:cubicBezTo>
                    <a:pt x="1962" y="2686"/>
                    <a:pt x="1984" y="2685"/>
                    <a:pt x="2003" y="2694"/>
                  </a:cubicBezTo>
                  <a:cubicBezTo>
                    <a:pt x="2021" y="2703"/>
                    <a:pt x="2016" y="2733"/>
                    <a:pt x="2029" y="2748"/>
                  </a:cubicBezTo>
                  <a:cubicBezTo>
                    <a:pt x="2048" y="2771"/>
                    <a:pt x="2059" y="2776"/>
                    <a:pt x="2083" y="2792"/>
                  </a:cubicBezTo>
                  <a:cubicBezTo>
                    <a:pt x="2116" y="2842"/>
                    <a:pt x="2151" y="2829"/>
                    <a:pt x="2215" y="2836"/>
                  </a:cubicBezTo>
                  <a:cubicBezTo>
                    <a:pt x="2194" y="2999"/>
                    <a:pt x="2194" y="2925"/>
                    <a:pt x="2207" y="3058"/>
                  </a:cubicBezTo>
                  <a:cubicBezTo>
                    <a:pt x="2300" y="3046"/>
                    <a:pt x="2352" y="3037"/>
                    <a:pt x="2455" y="3031"/>
                  </a:cubicBezTo>
                  <a:cubicBezTo>
                    <a:pt x="3179" y="2493"/>
                    <a:pt x="3068" y="2863"/>
                    <a:pt x="4768" y="2863"/>
                  </a:cubicBezTo>
                </a:path>
              </a:pathLst>
            </a:custGeom>
            <a:noFill/>
            <a:ln>
              <a:headEnd/>
              <a:tailEnd/>
            </a:ln>
          </p:spPr>
          <p:style>
            <a:lnRef idx="3">
              <a:schemeClr val="accent1"/>
            </a:lnRef>
            <a:fillRef idx="0">
              <a:schemeClr val="accent1"/>
            </a:fillRef>
            <a:effectRef idx="2">
              <a:schemeClr val="accent1"/>
            </a:effectRef>
            <a:fontRef idx="minor">
              <a:schemeClr val="tx1"/>
            </a:fontRef>
          </p:style>
          <p:txBody>
            <a:bodyPr/>
            <a:lstStyle/>
            <a:p>
              <a:endParaRPr lang="es-MX" dirty="0"/>
            </a:p>
          </p:txBody>
        </p:sp>
      </p:grpSp>
      <p:sp>
        <p:nvSpPr>
          <p:cNvPr id="11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116" name="Imagen 11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959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up)">
                                      <p:cBhvr>
                                        <p:cTn id="7" dur="30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78 Conector recto"/>
          <p:cNvCxnSpPr/>
          <p:nvPr/>
        </p:nvCxnSpPr>
        <p:spPr>
          <a:xfrm>
            <a:off x="8017296" y="2358752"/>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77 Conector recto"/>
          <p:cNvCxnSpPr/>
          <p:nvPr/>
        </p:nvCxnSpPr>
        <p:spPr>
          <a:xfrm>
            <a:off x="7272299" y="2304891"/>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14 Conector recto"/>
          <p:cNvCxnSpPr/>
          <p:nvPr/>
        </p:nvCxnSpPr>
        <p:spPr>
          <a:xfrm>
            <a:off x="5620888" y="2358752"/>
            <a:ext cx="0" cy="432048"/>
          </a:xfrm>
          <a:prstGeom prst="line">
            <a:avLst/>
          </a:prstGeom>
        </p:spPr>
        <p:style>
          <a:lnRef idx="3">
            <a:schemeClr val="accent6"/>
          </a:lnRef>
          <a:fillRef idx="0">
            <a:schemeClr val="accent6"/>
          </a:fillRef>
          <a:effectRef idx="2">
            <a:schemeClr val="accent6"/>
          </a:effectRef>
          <a:fontRef idx="minor">
            <a:schemeClr val="tx1"/>
          </a:fontRef>
        </p:style>
      </p:cxnSp>
      <p:cxnSp>
        <p:nvCxnSpPr>
          <p:cNvPr id="13" name="12 Conector recto"/>
          <p:cNvCxnSpPr/>
          <p:nvPr/>
        </p:nvCxnSpPr>
        <p:spPr>
          <a:xfrm>
            <a:off x="2946177" y="1710680"/>
            <a:ext cx="0" cy="1080120"/>
          </a:xfrm>
          <a:prstGeom prst="line">
            <a:avLst/>
          </a:prstGeom>
        </p:spPr>
        <p:style>
          <a:lnRef idx="3">
            <a:schemeClr val="accent6"/>
          </a:lnRef>
          <a:fillRef idx="0">
            <a:schemeClr val="accent6"/>
          </a:fillRef>
          <a:effectRef idx="2">
            <a:schemeClr val="accent6"/>
          </a:effectRef>
          <a:fontRef idx="minor">
            <a:schemeClr val="tx1"/>
          </a:fontRef>
        </p:style>
      </p:cxnSp>
      <p:cxnSp>
        <p:nvCxnSpPr>
          <p:cNvPr id="77" name="76 Conector recto"/>
          <p:cNvCxnSpPr/>
          <p:nvPr/>
        </p:nvCxnSpPr>
        <p:spPr>
          <a:xfrm>
            <a:off x="4419443" y="1732991"/>
            <a:ext cx="0" cy="1080120"/>
          </a:xfrm>
          <a:prstGeom prst="line">
            <a:avLst/>
          </a:prstGeom>
        </p:spPr>
        <p:style>
          <a:lnRef idx="3">
            <a:schemeClr val="accent6"/>
          </a:lnRef>
          <a:fillRef idx="0">
            <a:schemeClr val="accent6"/>
          </a:fillRef>
          <a:effectRef idx="2">
            <a:schemeClr val="accent6"/>
          </a:effectRef>
          <a:fontRef idx="minor">
            <a:schemeClr val="tx1"/>
          </a:fontRef>
        </p:style>
      </p:cxnSp>
      <p:cxnSp>
        <p:nvCxnSpPr>
          <p:cNvPr id="73" name="72 Conector recto"/>
          <p:cNvCxnSpPr/>
          <p:nvPr/>
        </p:nvCxnSpPr>
        <p:spPr>
          <a:xfrm>
            <a:off x="2972530" y="4167771"/>
            <a:ext cx="0" cy="2311987"/>
          </a:xfrm>
          <a:prstGeom prst="line">
            <a:avLst/>
          </a:prstGeom>
        </p:spPr>
        <p:style>
          <a:lnRef idx="3">
            <a:schemeClr val="accent6"/>
          </a:lnRef>
          <a:fillRef idx="0">
            <a:schemeClr val="accent6"/>
          </a:fillRef>
          <a:effectRef idx="2">
            <a:schemeClr val="accent6"/>
          </a:effectRef>
          <a:fontRef idx="minor">
            <a:schemeClr val="tx1"/>
          </a:fontRef>
        </p:style>
      </p:cxnSp>
      <p:cxnSp>
        <p:nvCxnSpPr>
          <p:cNvPr id="74" name="73 Conector recto"/>
          <p:cNvCxnSpPr/>
          <p:nvPr/>
        </p:nvCxnSpPr>
        <p:spPr>
          <a:xfrm>
            <a:off x="4251960" y="4281554"/>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5" name="74 Conector recto"/>
          <p:cNvCxnSpPr/>
          <p:nvPr/>
        </p:nvCxnSpPr>
        <p:spPr>
          <a:xfrm>
            <a:off x="5839679" y="4251937"/>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2" name="71 Conector recto"/>
          <p:cNvCxnSpPr/>
          <p:nvPr/>
        </p:nvCxnSpPr>
        <p:spPr>
          <a:xfrm>
            <a:off x="7097986" y="4258523"/>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1" name="70 Conector recto"/>
          <p:cNvCxnSpPr/>
          <p:nvPr/>
        </p:nvCxnSpPr>
        <p:spPr>
          <a:xfrm>
            <a:off x="8280877" y="4228172"/>
            <a:ext cx="0" cy="2039307"/>
          </a:xfrm>
          <a:prstGeom prst="line">
            <a:avLst/>
          </a:prstGeom>
        </p:spPr>
        <p:style>
          <a:lnRef idx="3">
            <a:schemeClr val="accent6"/>
          </a:lnRef>
          <a:fillRef idx="0">
            <a:schemeClr val="accent6"/>
          </a:fillRef>
          <a:effectRef idx="2">
            <a:schemeClr val="accent6"/>
          </a:effectRef>
          <a:fontRef idx="minor">
            <a:schemeClr val="tx1"/>
          </a:fontRef>
        </p:style>
      </p:cxnSp>
      <p:cxnSp>
        <p:nvCxnSpPr>
          <p:cNvPr id="76" name="75 Conector recto"/>
          <p:cNvCxnSpPr/>
          <p:nvPr/>
        </p:nvCxnSpPr>
        <p:spPr>
          <a:xfrm>
            <a:off x="1411601" y="1172652"/>
            <a:ext cx="6963" cy="1672009"/>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7 Conector recto"/>
          <p:cNvCxnSpPr/>
          <p:nvPr/>
        </p:nvCxnSpPr>
        <p:spPr>
          <a:xfrm>
            <a:off x="1411601" y="4117722"/>
            <a:ext cx="0" cy="2039307"/>
          </a:xfrm>
          <a:prstGeom prst="line">
            <a:avLst/>
          </a:prstGeom>
        </p:spPr>
        <p:style>
          <a:lnRef idx="3">
            <a:schemeClr val="accent6"/>
          </a:lnRef>
          <a:fillRef idx="0">
            <a:schemeClr val="accent6"/>
          </a:fillRef>
          <a:effectRef idx="2">
            <a:schemeClr val="accent6"/>
          </a:effectRef>
          <a:fontRef idx="minor">
            <a:schemeClr val="tx1"/>
          </a:fontRef>
        </p:style>
      </p:cxnSp>
      <p:sp>
        <p:nvSpPr>
          <p:cNvPr id="2" name="1 Título"/>
          <p:cNvSpPr>
            <a:spLocks noGrp="1"/>
          </p:cNvSpPr>
          <p:nvPr>
            <p:ph type="title"/>
          </p:nvPr>
        </p:nvSpPr>
        <p:spPr>
          <a:xfrm>
            <a:off x="482250" y="188640"/>
            <a:ext cx="7467600" cy="652934"/>
          </a:xfrm>
        </p:spPr>
        <p:txBody>
          <a:bodyPr>
            <a:normAutofit/>
          </a:bodyPr>
          <a:lstStyle/>
          <a:p>
            <a:r>
              <a:rPr lang="es-MX" sz="1200" b="1" dirty="0" smtClean="0">
                <a:latin typeface="Arial" panose="020B0604020202020204" pitchFamily="34" charset="0"/>
                <a:cs typeface="Arial" panose="020B0604020202020204" pitchFamily="34" charset="0"/>
              </a:rPr>
              <a:t>Árbol de Problemas</a:t>
            </a:r>
            <a:endParaRPr lang="es-MX" sz="1200" b="1" dirty="0">
              <a:latin typeface="Arial" panose="020B0604020202020204" pitchFamily="34" charset="0"/>
              <a:cs typeface="Arial" panose="020B0604020202020204" pitchFamily="34" charset="0"/>
            </a:endParaRPr>
          </a:p>
        </p:txBody>
      </p:sp>
      <p:sp>
        <p:nvSpPr>
          <p:cNvPr id="4" name="3 CuadroTexto"/>
          <p:cNvSpPr txBox="1"/>
          <p:nvPr/>
        </p:nvSpPr>
        <p:spPr>
          <a:xfrm>
            <a:off x="3751447" y="3211959"/>
            <a:ext cx="2088232" cy="57708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MX" sz="1050" dirty="0"/>
              <a:t>Demanda no atendida deservicios </a:t>
            </a:r>
            <a:r>
              <a:rPr lang="es-MX" sz="1050" dirty="0" smtClean="0"/>
              <a:t>especializados de </a:t>
            </a:r>
            <a:r>
              <a:rPr lang="es-MX" sz="1050" dirty="0"/>
              <a:t>salud </a:t>
            </a:r>
          </a:p>
        </p:txBody>
      </p:sp>
      <p:sp>
        <p:nvSpPr>
          <p:cNvPr id="5" name="4 CuadroTexto"/>
          <p:cNvSpPr txBox="1"/>
          <p:nvPr/>
        </p:nvSpPr>
        <p:spPr>
          <a:xfrm>
            <a:off x="539552" y="3933056"/>
            <a:ext cx="1744098"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900" dirty="0"/>
              <a:t>Políticas públicas restrictivas en cobertura de servicios de salud </a:t>
            </a:r>
          </a:p>
        </p:txBody>
      </p:sp>
      <p:sp>
        <p:nvSpPr>
          <p:cNvPr id="6" name="5 CuadroTexto"/>
          <p:cNvSpPr txBox="1"/>
          <p:nvPr/>
        </p:nvSpPr>
        <p:spPr>
          <a:xfrm>
            <a:off x="2366657" y="3933056"/>
            <a:ext cx="126923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900" dirty="0"/>
              <a:t>Insuficiencia de </a:t>
            </a:r>
            <a:r>
              <a:rPr lang="es-MX" sz="900" dirty="0" smtClean="0"/>
              <a:t>recursos humanos </a:t>
            </a:r>
            <a:endParaRPr lang="es-MX" sz="900" dirty="0"/>
          </a:p>
        </p:txBody>
      </p:sp>
      <p:sp>
        <p:nvSpPr>
          <p:cNvPr id="18" name="17 CuadroTexto"/>
          <p:cNvSpPr txBox="1"/>
          <p:nvPr/>
        </p:nvSpPr>
        <p:spPr>
          <a:xfrm>
            <a:off x="820557"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ES" sz="700" dirty="0" smtClean="0">
                <a:solidFill>
                  <a:schemeClr val="tx1"/>
                </a:solidFill>
              </a:rPr>
              <a:t>Incremento </a:t>
            </a:r>
            <a:r>
              <a:rPr lang="es-ES" sz="700" dirty="0">
                <a:solidFill>
                  <a:schemeClr val="tx1"/>
                </a:solidFill>
              </a:rPr>
              <a:t>en el diferimiento de la atención </a:t>
            </a:r>
            <a:r>
              <a:rPr lang="es-ES" sz="700" dirty="0" smtClean="0">
                <a:solidFill>
                  <a:schemeClr val="tx1"/>
                </a:solidFill>
              </a:rPr>
              <a:t>especializada</a:t>
            </a:r>
            <a:endParaRPr lang="es-ES" sz="700" dirty="0">
              <a:solidFill>
                <a:schemeClr val="tx1"/>
              </a:solidFill>
            </a:endParaRPr>
          </a:p>
        </p:txBody>
      </p:sp>
      <p:sp>
        <p:nvSpPr>
          <p:cNvPr id="20" name="19 CuadroTexto"/>
          <p:cNvSpPr txBox="1"/>
          <p:nvPr/>
        </p:nvSpPr>
        <p:spPr>
          <a:xfrm>
            <a:off x="3707904" y="3933056"/>
            <a:ext cx="1112743"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ES" sz="900" dirty="0" smtClean="0"/>
              <a:t>Saturación </a:t>
            </a:r>
            <a:r>
              <a:rPr lang="es-ES" sz="900" dirty="0"/>
              <a:t>de los servicios especializados </a:t>
            </a:r>
          </a:p>
        </p:txBody>
      </p:sp>
      <p:sp>
        <p:nvSpPr>
          <p:cNvPr id="21" name="20 CuadroTexto"/>
          <p:cNvSpPr txBox="1"/>
          <p:nvPr/>
        </p:nvSpPr>
        <p:spPr>
          <a:xfrm>
            <a:off x="4869576" y="3933056"/>
            <a:ext cx="150262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sz="900" dirty="0"/>
              <a:t>Deficiente coordinación externa e interna </a:t>
            </a:r>
          </a:p>
        </p:txBody>
      </p:sp>
      <p:sp>
        <p:nvSpPr>
          <p:cNvPr id="22" name="21 CuadroTexto"/>
          <p:cNvSpPr txBox="1"/>
          <p:nvPr/>
        </p:nvSpPr>
        <p:spPr>
          <a:xfrm>
            <a:off x="6407463" y="3933056"/>
            <a:ext cx="1332889" cy="5078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ES" sz="900" dirty="0"/>
              <a:t>Acelerada transición demográfica y Epidemiológica </a:t>
            </a:r>
          </a:p>
        </p:txBody>
      </p:sp>
      <p:sp>
        <p:nvSpPr>
          <p:cNvPr id="23" name="22 CuadroTexto"/>
          <p:cNvSpPr txBox="1"/>
          <p:nvPr/>
        </p:nvSpPr>
        <p:spPr>
          <a:xfrm>
            <a:off x="7772970" y="3933056"/>
            <a:ext cx="11704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sz="900" dirty="0" smtClean="0"/>
              <a:t>Déficit </a:t>
            </a:r>
            <a:r>
              <a:rPr lang="es-MX" sz="900" dirty="0"/>
              <a:t>de infraestructura y </a:t>
            </a:r>
            <a:r>
              <a:rPr lang="es-MX" sz="900" dirty="0" smtClean="0"/>
              <a:t>tecnología </a:t>
            </a:r>
            <a:r>
              <a:rPr lang="es-MX" sz="900" dirty="0"/>
              <a:t>hospitalaria </a:t>
            </a:r>
          </a:p>
        </p:txBody>
      </p:sp>
      <p:sp>
        <p:nvSpPr>
          <p:cNvPr id="3" name="2 CuadroTexto"/>
          <p:cNvSpPr txBox="1"/>
          <p:nvPr/>
        </p:nvSpPr>
        <p:spPr>
          <a:xfrm>
            <a:off x="770434" y="4606970"/>
            <a:ext cx="142530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800" dirty="0"/>
              <a:t>Duplicidad de gastos por diversidad de programas </a:t>
            </a:r>
            <a:r>
              <a:rPr lang="es-ES" sz="800" dirty="0" smtClean="0"/>
              <a:t>sociales</a:t>
            </a:r>
            <a:endParaRPr lang="es-MX" sz="800" dirty="0"/>
          </a:p>
        </p:txBody>
      </p:sp>
      <p:sp>
        <p:nvSpPr>
          <p:cNvPr id="24" name="23 CuadroTexto"/>
          <p:cNvSpPr txBox="1"/>
          <p:nvPr/>
        </p:nvSpPr>
        <p:spPr>
          <a:xfrm>
            <a:off x="770434" y="5157192"/>
            <a:ext cx="1425302"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MX" sz="700" dirty="0" smtClean="0"/>
              <a:t>Asignación limitada de presupuestos en salud </a:t>
            </a:r>
            <a:endParaRPr lang="es-MX" sz="700" dirty="0"/>
          </a:p>
        </p:txBody>
      </p:sp>
      <p:sp>
        <p:nvSpPr>
          <p:cNvPr id="25" name="24 CuadroTexto"/>
          <p:cNvSpPr txBox="1"/>
          <p:nvPr/>
        </p:nvSpPr>
        <p:spPr>
          <a:xfrm>
            <a:off x="762816" y="5562817"/>
            <a:ext cx="1425302"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700" dirty="0"/>
              <a:t>Nulo o </a:t>
            </a:r>
            <a:r>
              <a:rPr lang="es-ES" sz="700" dirty="0" smtClean="0"/>
              <a:t>bajo Financiamiento del </a:t>
            </a:r>
            <a:r>
              <a:rPr lang="es-ES" sz="700" dirty="0"/>
              <a:t>nivel </a:t>
            </a:r>
            <a:r>
              <a:rPr lang="es-ES" sz="700" dirty="0" smtClean="0"/>
              <a:t> estatal </a:t>
            </a:r>
            <a:endParaRPr lang="es-ES" sz="700" dirty="0"/>
          </a:p>
        </p:txBody>
      </p:sp>
      <p:sp>
        <p:nvSpPr>
          <p:cNvPr id="26" name="25 CuadroTexto"/>
          <p:cNvSpPr txBox="1"/>
          <p:nvPr/>
        </p:nvSpPr>
        <p:spPr>
          <a:xfrm>
            <a:off x="755576" y="5949280"/>
            <a:ext cx="1425302" cy="41549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700" dirty="0"/>
              <a:t>Limitado alcance del Seguro Popular en intervenciones y gastos catastróficos </a:t>
            </a:r>
          </a:p>
        </p:txBody>
      </p:sp>
      <p:sp>
        <p:nvSpPr>
          <p:cNvPr id="9" name="8 CuadroTexto"/>
          <p:cNvSpPr txBox="1"/>
          <p:nvPr/>
        </p:nvSpPr>
        <p:spPr>
          <a:xfrm>
            <a:off x="2506765" y="4433337"/>
            <a:ext cx="985115" cy="4154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MX" sz="700" dirty="0"/>
              <a:t>Inadecuada </a:t>
            </a:r>
            <a:r>
              <a:rPr lang="es-MX" sz="700" dirty="0" smtClean="0"/>
              <a:t>distribución de especialistas </a:t>
            </a:r>
            <a:endParaRPr lang="es-MX" sz="700" dirty="0"/>
          </a:p>
        </p:txBody>
      </p:sp>
      <p:sp>
        <p:nvSpPr>
          <p:cNvPr id="28" name="27 CuadroTexto"/>
          <p:cNvSpPr txBox="1"/>
          <p:nvPr/>
        </p:nvSpPr>
        <p:spPr>
          <a:xfrm>
            <a:off x="2468354" y="5805264"/>
            <a:ext cx="131155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a:t>Formación de especialistas no </a:t>
            </a:r>
            <a:r>
              <a:rPr lang="es-ES" sz="700" dirty="0" smtClean="0"/>
              <a:t>acorde a </a:t>
            </a:r>
            <a:r>
              <a:rPr lang="es-ES" sz="700" dirty="0"/>
              <a:t>comportamiento </a:t>
            </a:r>
            <a:r>
              <a:rPr lang="es-ES" sz="700" dirty="0" smtClean="0"/>
              <a:t>epidemiológico</a:t>
            </a:r>
            <a:endParaRPr lang="es-ES" sz="700" dirty="0"/>
          </a:p>
        </p:txBody>
      </p:sp>
      <p:sp>
        <p:nvSpPr>
          <p:cNvPr id="29" name="28 CuadroTexto"/>
          <p:cNvSpPr txBox="1"/>
          <p:nvPr/>
        </p:nvSpPr>
        <p:spPr>
          <a:xfrm>
            <a:off x="2483768" y="4921423"/>
            <a:ext cx="1080120"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smtClean="0"/>
              <a:t>Ausentismo justificado por CGT </a:t>
            </a:r>
            <a:endParaRPr lang="es-ES" sz="700" dirty="0"/>
          </a:p>
        </p:txBody>
      </p:sp>
      <p:sp>
        <p:nvSpPr>
          <p:cNvPr id="30" name="29 CuadroTexto"/>
          <p:cNvSpPr txBox="1"/>
          <p:nvPr/>
        </p:nvSpPr>
        <p:spPr>
          <a:xfrm>
            <a:off x="2483768" y="5301208"/>
            <a:ext cx="1296144" cy="4154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smtClean="0"/>
              <a:t>Limitada </a:t>
            </a:r>
            <a:r>
              <a:rPr lang="es-ES" sz="700" dirty="0"/>
              <a:t>oferta </a:t>
            </a:r>
            <a:r>
              <a:rPr lang="es-ES" sz="700" dirty="0" smtClean="0"/>
              <a:t>de plazas </a:t>
            </a:r>
            <a:r>
              <a:rPr lang="es-ES" sz="700" dirty="0"/>
              <a:t>para la </a:t>
            </a:r>
            <a:r>
              <a:rPr lang="es-ES" sz="700" dirty="0" smtClean="0"/>
              <a:t>formación de </a:t>
            </a:r>
            <a:r>
              <a:rPr lang="es-ES" sz="700" dirty="0"/>
              <a:t>especialistas </a:t>
            </a:r>
          </a:p>
        </p:txBody>
      </p:sp>
      <p:sp>
        <p:nvSpPr>
          <p:cNvPr id="31" name="30 CuadroTexto"/>
          <p:cNvSpPr txBox="1"/>
          <p:nvPr/>
        </p:nvSpPr>
        <p:spPr>
          <a:xfrm>
            <a:off x="2483768" y="6397878"/>
            <a:ext cx="1273148" cy="41549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ES" sz="700" dirty="0" smtClean="0"/>
              <a:t>Desequilibrio </a:t>
            </a:r>
            <a:r>
              <a:rPr lang="es-ES" sz="700" dirty="0"/>
              <a:t>en el crecimiento de la población y </a:t>
            </a:r>
            <a:r>
              <a:rPr lang="es-ES" sz="700" dirty="0" smtClean="0"/>
              <a:t>de servicios</a:t>
            </a:r>
            <a:endParaRPr lang="es-ES" sz="700" dirty="0"/>
          </a:p>
        </p:txBody>
      </p:sp>
      <p:sp>
        <p:nvSpPr>
          <p:cNvPr id="32" name="31 CuadroTexto"/>
          <p:cNvSpPr txBox="1"/>
          <p:nvPr/>
        </p:nvSpPr>
        <p:spPr>
          <a:xfrm>
            <a:off x="3923928" y="4525670"/>
            <a:ext cx="124587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700" dirty="0"/>
              <a:t>Inadecuada </a:t>
            </a:r>
            <a:r>
              <a:rPr lang="es-ES" sz="700" dirty="0" smtClean="0"/>
              <a:t>conectividad entre </a:t>
            </a:r>
            <a:r>
              <a:rPr lang="es-ES" sz="700" dirty="0"/>
              <a:t>segundo y </a:t>
            </a:r>
            <a:r>
              <a:rPr lang="es-ES" sz="700" dirty="0" smtClean="0"/>
              <a:t>primer nivel </a:t>
            </a:r>
            <a:r>
              <a:rPr lang="es-ES" sz="700" dirty="0"/>
              <a:t>de atención </a:t>
            </a:r>
            <a:endParaRPr lang="es-MX" sz="600" dirty="0"/>
          </a:p>
        </p:txBody>
      </p:sp>
      <p:sp>
        <p:nvSpPr>
          <p:cNvPr id="33" name="32 CuadroTexto"/>
          <p:cNvSpPr txBox="1"/>
          <p:nvPr/>
        </p:nvSpPr>
        <p:spPr>
          <a:xfrm>
            <a:off x="3923928" y="5034662"/>
            <a:ext cx="1245875"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800" dirty="0" smtClean="0"/>
              <a:t>Excesiva </a:t>
            </a:r>
            <a:r>
              <a:rPr lang="es-ES" sz="800" dirty="0"/>
              <a:t>demanda de servicios de salud </a:t>
            </a:r>
          </a:p>
        </p:txBody>
      </p:sp>
      <p:sp>
        <p:nvSpPr>
          <p:cNvPr id="34" name="33 CuadroTexto"/>
          <p:cNvSpPr txBox="1"/>
          <p:nvPr/>
        </p:nvSpPr>
        <p:spPr>
          <a:xfrm>
            <a:off x="3949045" y="5445224"/>
            <a:ext cx="1245875"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MX" sz="800" dirty="0" smtClean="0"/>
              <a:t>Necesidad sentida de usuarios</a:t>
            </a:r>
            <a:endParaRPr lang="es-MX" sz="800" dirty="0"/>
          </a:p>
        </p:txBody>
      </p:sp>
      <p:sp>
        <p:nvSpPr>
          <p:cNvPr id="35" name="34 CuadroTexto"/>
          <p:cNvSpPr txBox="1"/>
          <p:nvPr/>
        </p:nvSpPr>
        <p:spPr>
          <a:xfrm>
            <a:off x="3923928" y="5826996"/>
            <a:ext cx="1341885" cy="3385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800" dirty="0" smtClean="0"/>
              <a:t>Implantación </a:t>
            </a:r>
            <a:r>
              <a:rPr lang="es-ES" sz="800" dirty="0"/>
              <a:t>de políticas «cero rechazos»</a:t>
            </a:r>
          </a:p>
        </p:txBody>
      </p:sp>
      <p:sp>
        <p:nvSpPr>
          <p:cNvPr id="37" name="36 CuadroTexto"/>
          <p:cNvSpPr txBox="1"/>
          <p:nvPr/>
        </p:nvSpPr>
        <p:spPr>
          <a:xfrm>
            <a:off x="3923928" y="6237312"/>
            <a:ext cx="1293932"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700" dirty="0" smtClean="0"/>
              <a:t>Insuficiente </a:t>
            </a:r>
            <a:r>
              <a:rPr lang="es-ES" sz="700" dirty="0"/>
              <a:t>atención ambulatoria y </a:t>
            </a:r>
            <a:r>
              <a:rPr lang="es-ES" sz="700" dirty="0" smtClean="0"/>
              <a:t>hospitalaria especializada</a:t>
            </a:r>
            <a:endParaRPr lang="es-ES" sz="700" dirty="0"/>
          </a:p>
        </p:txBody>
      </p:sp>
      <p:sp>
        <p:nvSpPr>
          <p:cNvPr id="38" name="37 CuadroTexto"/>
          <p:cNvSpPr txBox="1"/>
          <p:nvPr/>
        </p:nvSpPr>
        <p:spPr>
          <a:xfrm>
            <a:off x="5364088" y="4365104"/>
            <a:ext cx="1008112" cy="461665"/>
          </a:xfrm>
          <a:prstGeom prst="rect">
            <a:avLst/>
          </a:prstGeom>
          <a:solidFill>
            <a:srgbClr val="FFCC66"/>
          </a:solidFill>
          <a:ln>
            <a:solidFill>
              <a:srgbClr val="92D050"/>
            </a:solidFill>
          </a:ln>
        </p:spPr>
        <p:txBody>
          <a:bodyPr wrap="square" rtlCol="0">
            <a:spAutoFit/>
          </a:bodyPr>
          <a:lstStyle/>
          <a:p>
            <a:r>
              <a:rPr lang="es-MX" sz="800" dirty="0" smtClean="0"/>
              <a:t>Deficiente </a:t>
            </a:r>
            <a:r>
              <a:rPr lang="es-MX" sz="800" dirty="0"/>
              <a:t>coordinación </a:t>
            </a:r>
            <a:r>
              <a:rPr lang="es-MX" sz="800" dirty="0" smtClean="0"/>
              <a:t>interinstitucional </a:t>
            </a:r>
            <a:endParaRPr lang="es-MX" sz="800" dirty="0"/>
          </a:p>
        </p:txBody>
      </p:sp>
      <p:sp>
        <p:nvSpPr>
          <p:cNvPr id="39" name="38 CuadroTexto"/>
          <p:cNvSpPr txBox="1"/>
          <p:nvPr/>
        </p:nvSpPr>
        <p:spPr>
          <a:xfrm>
            <a:off x="5364088" y="4869160"/>
            <a:ext cx="1266056" cy="338554"/>
          </a:xfrm>
          <a:prstGeom prst="rect">
            <a:avLst/>
          </a:prstGeom>
          <a:solidFill>
            <a:srgbClr val="FFCC66"/>
          </a:solidFill>
          <a:ln>
            <a:solidFill>
              <a:srgbClr val="92D050"/>
            </a:solidFill>
          </a:ln>
        </p:spPr>
        <p:txBody>
          <a:bodyPr wrap="square" rtlCol="0">
            <a:spAutoFit/>
          </a:bodyPr>
          <a:lstStyle/>
          <a:p>
            <a:r>
              <a:rPr lang="es-MX" sz="800" dirty="0" smtClean="0"/>
              <a:t>Limitada </a:t>
            </a:r>
            <a:r>
              <a:rPr lang="es-MX" sz="800" dirty="0"/>
              <a:t>alineación de programas federales </a:t>
            </a:r>
          </a:p>
        </p:txBody>
      </p:sp>
      <p:sp>
        <p:nvSpPr>
          <p:cNvPr id="40" name="39 CuadroTexto"/>
          <p:cNvSpPr txBox="1"/>
          <p:nvPr/>
        </p:nvSpPr>
        <p:spPr>
          <a:xfrm>
            <a:off x="5364088" y="5271591"/>
            <a:ext cx="1266056" cy="461665"/>
          </a:xfrm>
          <a:prstGeom prst="rect">
            <a:avLst/>
          </a:prstGeom>
          <a:solidFill>
            <a:srgbClr val="FFCC66"/>
          </a:solidFill>
          <a:ln>
            <a:solidFill>
              <a:srgbClr val="92D050"/>
            </a:solidFill>
          </a:ln>
        </p:spPr>
        <p:txBody>
          <a:bodyPr wrap="square" rtlCol="0">
            <a:spAutoFit/>
          </a:bodyPr>
          <a:lstStyle/>
          <a:p>
            <a:r>
              <a:rPr lang="es-ES" sz="800" dirty="0" smtClean="0"/>
              <a:t>Limitada coordinación </a:t>
            </a:r>
            <a:r>
              <a:rPr lang="es-ES" sz="800" dirty="0"/>
              <a:t>entre enseñanza y servicios </a:t>
            </a:r>
          </a:p>
        </p:txBody>
      </p:sp>
      <p:sp>
        <p:nvSpPr>
          <p:cNvPr id="41" name="40 CuadroTexto"/>
          <p:cNvSpPr txBox="1"/>
          <p:nvPr/>
        </p:nvSpPr>
        <p:spPr>
          <a:xfrm>
            <a:off x="5364088" y="5775507"/>
            <a:ext cx="1266056" cy="461665"/>
          </a:xfrm>
          <a:prstGeom prst="rect">
            <a:avLst/>
          </a:prstGeom>
          <a:solidFill>
            <a:srgbClr val="FFCC66"/>
          </a:solidFill>
          <a:ln>
            <a:solidFill>
              <a:srgbClr val="92D050"/>
            </a:solidFill>
          </a:ln>
        </p:spPr>
        <p:txBody>
          <a:bodyPr wrap="square" rtlCol="0">
            <a:spAutoFit/>
          </a:bodyPr>
          <a:lstStyle/>
          <a:p>
            <a:r>
              <a:rPr lang="es-MX" sz="800" dirty="0"/>
              <a:t>Especialistas </a:t>
            </a:r>
            <a:r>
              <a:rPr lang="es-MX" sz="800" dirty="0" smtClean="0"/>
              <a:t>formados no </a:t>
            </a:r>
            <a:r>
              <a:rPr lang="es-MX" sz="800" dirty="0"/>
              <a:t>absorbidos por instituciones de </a:t>
            </a:r>
            <a:r>
              <a:rPr lang="es-MX" sz="800" dirty="0" smtClean="0"/>
              <a:t>salud</a:t>
            </a:r>
            <a:endParaRPr lang="es-MX" sz="800" dirty="0"/>
          </a:p>
        </p:txBody>
      </p:sp>
      <p:sp>
        <p:nvSpPr>
          <p:cNvPr id="42" name="41 CuadroTexto"/>
          <p:cNvSpPr txBox="1"/>
          <p:nvPr/>
        </p:nvSpPr>
        <p:spPr>
          <a:xfrm>
            <a:off x="5364088" y="6276517"/>
            <a:ext cx="1266056" cy="461665"/>
          </a:xfrm>
          <a:prstGeom prst="rect">
            <a:avLst/>
          </a:prstGeom>
          <a:solidFill>
            <a:srgbClr val="FFCC66"/>
          </a:solidFill>
          <a:ln>
            <a:solidFill>
              <a:srgbClr val="92D050"/>
            </a:solidFill>
          </a:ln>
        </p:spPr>
        <p:txBody>
          <a:bodyPr wrap="square" rtlCol="0">
            <a:spAutoFit/>
          </a:bodyPr>
          <a:lstStyle/>
          <a:p>
            <a:r>
              <a:rPr lang="es-ES" sz="800" dirty="0" smtClean="0"/>
              <a:t>Sistema </a:t>
            </a:r>
            <a:r>
              <a:rPr lang="es-ES" sz="800" dirty="0"/>
              <a:t>de Referencia </a:t>
            </a:r>
            <a:r>
              <a:rPr lang="es-ES" sz="800" dirty="0" smtClean="0"/>
              <a:t>y Contrarreferencia limitado</a:t>
            </a:r>
            <a:endParaRPr lang="es-MX" sz="800" dirty="0"/>
          </a:p>
        </p:txBody>
      </p:sp>
      <p:sp>
        <p:nvSpPr>
          <p:cNvPr id="46" name="45 CuadroTexto"/>
          <p:cNvSpPr txBox="1"/>
          <p:nvPr/>
        </p:nvSpPr>
        <p:spPr>
          <a:xfrm>
            <a:off x="6732240" y="4509120"/>
            <a:ext cx="1080119" cy="523220"/>
          </a:xfrm>
          <a:prstGeom prst="rect">
            <a:avLst/>
          </a:prstGeom>
          <a:solidFill>
            <a:srgbClr val="CCECFF"/>
          </a:solidFill>
          <a:ln>
            <a:solidFill>
              <a:schemeClr val="accent2">
                <a:lumMod val="75000"/>
              </a:schemeClr>
            </a:solidFill>
          </a:ln>
        </p:spPr>
        <p:txBody>
          <a:bodyPr wrap="square" rtlCol="0">
            <a:spAutoFit/>
          </a:bodyPr>
          <a:lstStyle/>
          <a:p>
            <a:pPr algn="ctr"/>
            <a:r>
              <a:rPr lang="es-ES" sz="700" dirty="0" smtClean="0"/>
              <a:t>Limitada </a:t>
            </a:r>
            <a:r>
              <a:rPr lang="es-ES" sz="700" dirty="0"/>
              <a:t>atención </a:t>
            </a:r>
            <a:r>
              <a:rPr lang="es-ES" sz="700" dirty="0" smtClean="0"/>
              <a:t>a cambios permanentes de </a:t>
            </a:r>
            <a:r>
              <a:rPr lang="es-ES" sz="700" dirty="0"/>
              <a:t>la población y del perfil </a:t>
            </a:r>
            <a:r>
              <a:rPr lang="es-ES" sz="700" dirty="0" smtClean="0"/>
              <a:t>epidemiológico</a:t>
            </a:r>
            <a:endParaRPr lang="es-MX" sz="700" dirty="0"/>
          </a:p>
        </p:txBody>
      </p:sp>
      <p:sp>
        <p:nvSpPr>
          <p:cNvPr id="47" name="46 CuadroTexto"/>
          <p:cNvSpPr txBox="1"/>
          <p:nvPr/>
        </p:nvSpPr>
        <p:spPr>
          <a:xfrm>
            <a:off x="6732240" y="5066020"/>
            <a:ext cx="1080119" cy="523220"/>
          </a:xfrm>
          <a:prstGeom prst="rect">
            <a:avLst/>
          </a:prstGeom>
          <a:solidFill>
            <a:srgbClr val="CCECFF"/>
          </a:solidFill>
          <a:ln>
            <a:solidFill>
              <a:schemeClr val="accent2">
                <a:lumMod val="75000"/>
              </a:schemeClr>
            </a:solidFill>
          </a:ln>
        </p:spPr>
        <p:txBody>
          <a:bodyPr wrap="square" rtlCol="0">
            <a:spAutoFit/>
          </a:bodyPr>
          <a:lstStyle/>
          <a:p>
            <a:r>
              <a:rPr lang="es-ES" sz="700" dirty="0" smtClean="0"/>
              <a:t>Descontrol </a:t>
            </a:r>
            <a:r>
              <a:rPr lang="es-ES" sz="700" dirty="0"/>
              <a:t>del crecimiento excesivo y </a:t>
            </a:r>
            <a:r>
              <a:rPr lang="es-ES" sz="700" dirty="0" smtClean="0"/>
              <a:t>concentración de </a:t>
            </a:r>
            <a:r>
              <a:rPr lang="es-ES" sz="700" dirty="0"/>
              <a:t>la </a:t>
            </a:r>
            <a:r>
              <a:rPr lang="es-ES" sz="700" dirty="0" smtClean="0"/>
              <a:t>población</a:t>
            </a:r>
            <a:endParaRPr lang="es-ES" sz="700" dirty="0"/>
          </a:p>
        </p:txBody>
      </p:sp>
      <p:sp>
        <p:nvSpPr>
          <p:cNvPr id="48" name="47 CuadroTexto"/>
          <p:cNvSpPr txBox="1"/>
          <p:nvPr/>
        </p:nvSpPr>
        <p:spPr>
          <a:xfrm>
            <a:off x="6732240" y="5642084"/>
            <a:ext cx="1080119" cy="523220"/>
          </a:xfrm>
          <a:prstGeom prst="rect">
            <a:avLst/>
          </a:prstGeom>
          <a:solidFill>
            <a:srgbClr val="CCECFF"/>
          </a:solidFill>
          <a:ln>
            <a:solidFill>
              <a:schemeClr val="accent2">
                <a:lumMod val="75000"/>
              </a:schemeClr>
            </a:solidFill>
          </a:ln>
        </p:spPr>
        <p:txBody>
          <a:bodyPr wrap="square" rtlCol="0">
            <a:spAutoFit/>
          </a:bodyPr>
          <a:lstStyle/>
          <a:p>
            <a:r>
              <a:rPr lang="es-ES" sz="700" dirty="0" smtClean="0"/>
              <a:t>Desatención </a:t>
            </a:r>
            <a:r>
              <a:rPr lang="es-ES" sz="700" dirty="0"/>
              <a:t>del acelerado envejecimiento de la población </a:t>
            </a:r>
          </a:p>
        </p:txBody>
      </p:sp>
      <p:sp>
        <p:nvSpPr>
          <p:cNvPr id="49" name="48 CuadroTexto"/>
          <p:cNvSpPr txBox="1"/>
          <p:nvPr/>
        </p:nvSpPr>
        <p:spPr>
          <a:xfrm>
            <a:off x="6732240" y="6218148"/>
            <a:ext cx="1080119" cy="523220"/>
          </a:xfrm>
          <a:prstGeom prst="rect">
            <a:avLst/>
          </a:prstGeom>
          <a:solidFill>
            <a:srgbClr val="CCECFF"/>
          </a:solidFill>
          <a:ln>
            <a:solidFill>
              <a:schemeClr val="accent2">
                <a:lumMod val="75000"/>
              </a:schemeClr>
            </a:solidFill>
          </a:ln>
        </p:spPr>
        <p:txBody>
          <a:bodyPr wrap="square" rtlCol="0">
            <a:spAutoFit/>
          </a:bodyPr>
          <a:lstStyle/>
          <a:p>
            <a:r>
              <a:rPr lang="es-ES" sz="700" dirty="0" smtClean="0"/>
              <a:t>Poca </a:t>
            </a:r>
            <a:r>
              <a:rPr lang="es-ES" sz="700" dirty="0"/>
              <a:t>intervención en el incremento de enfermedades no </a:t>
            </a:r>
            <a:r>
              <a:rPr lang="es-ES" sz="700" dirty="0" smtClean="0"/>
              <a:t>transmisibles </a:t>
            </a:r>
            <a:endParaRPr lang="es-ES" sz="700" dirty="0"/>
          </a:p>
        </p:txBody>
      </p:sp>
      <p:sp>
        <p:nvSpPr>
          <p:cNvPr id="50" name="49 CuadroTexto"/>
          <p:cNvSpPr txBox="1"/>
          <p:nvPr/>
        </p:nvSpPr>
        <p:spPr>
          <a:xfrm>
            <a:off x="8028385" y="4653136"/>
            <a:ext cx="936103" cy="415498"/>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ES" sz="700" dirty="0" smtClean="0"/>
              <a:t>Concentración </a:t>
            </a:r>
            <a:r>
              <a:rPr lang="es-ES" sz="700" dirty="0"/>
              <a:t>de infraestructura y </a:t>
            </a:r>
            <a:r>
              <a:rPr lang="es-ES" sz="700" dirty="0" smtClean="0"/>
              <a:t>tecnología</a:t>
            </a:r>
            <a:endParaRPr lang="es-MX" sz="700" dirty="0"/>
          </a:p>
        </p:txBody>
      </p:sp>
      <p:sp>
        <p:nvSpPr>
          <p:cNvPr id="51" name="50 CuadroTexto"/>
          <p:cNvSpPr txBox="1"/>
          <p:nvPr/>
        </p:nvSpPr>
        <p:spPr>
          <a:xfrm>
            <a:off x="8028385" y="5101734"/>
            <a:ext cx="936103" cy="523220"/>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ES" sz="700" dirty="0"/>
              <a:t>Elevados costos de equipo y tecnología de punta </a:t>
            </a:r>
          </a:p>
        </p:txBody>
      </p:sp>
      <p:sp>
        <p:nvSpPr>
          <p:cNvPr id="52" name="51 CuadroTexto"/>
          <p:cNvSpPr txBox="1"/>
          <p:nvPr/>
        </p:nvSpPr>
        <p:spPr>
          <a:xfrm>
            <a:off x="8028384" y="5661248"/>
            <a:ext cx="1115616" cy="307777"/>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ES" sz="700" dirty="0" smtClean="0"/>
              <a:t>Dependencia </a:t>
            </a:r>
            <a:r>
              <a:rPr lang="es-ES" sz="700" dirty="0"/>
              <a:t>en el desarrollo </a:t>
            </a:r>
            <a:r>
              <a:rPr lang="es-ES" sz="700" dirty="0" smtClean="0"/>
              <a:t>tecnológico</a:t>
            </a:r>
            <a:endParaRPr lang="es-ES" sz="700" dirty="0"/>
          </a:p>
        </p:txBody>
      </p:sp>
      <p:sp>
        <p:nvSpPr>
          <p:cNvPr id="53" name="52 CuadroTexto"/>
          <p:cNvSpPr txBox="1"/>
          <p:nvPr/>
        </p:nvSpPr>
        <p:spPr>
          <a:xfrm>
            <a:off x="8028384" y="6021288"/>
            <a:ext cx="1115616" cy="523220"/>
          </a:xfrm>
          <a:prstGeom prst="rect">
            <a:avLst/>
          </a:prstGeom>
          <a:solidFill>
            <a:schemeClr val="accent1">
              <a:lumMod val="20000"/>
              <a:lumOff val="80000"/>
            </a:schemeClr>
          </a:solidFill>
          <a:ln>
            <a:solidFill>
              <a:schemeClr val="accent3">
                <a:lumMod val="60000"/>
                <a:lumOff val="40000"/>
              </a:schemeClr>
            </a:solidFill>
          </a:ln>
        </p:spPr>
        <p:txBody>
          <a:bodyPr wrap="square" rtlCol="0">
            <a:spAutoFit/>
          </a:bodyPr>
          <a:lstStyle/>
          <a:p>
            <a:r>
              <a:rPr lang="es-MX" sz="700" dirty="0" smtClean="0"/>
              <a:t>Mínimo </a:t>
            </a:r>
            <a:r>
              <a:rPr lang="es-MX" sz="700" dirty="0"/>
              <a:t>personal capacitado para operar tecnología de </a:t>
            </a:r>
            <a:r>
              <a:rPr lang="es-MX" sz="700" dirty="0" smtClean="0"/>
              <a:t>punta</a:t>
            </a:r>
            <a:endParaRPr lang="es-MX" sz="700" dirty="0"/>
          </a:p>
        </p:txBody>
      </p:sp>
      <p:sp>
        <p:nvSpPr>
          <p:cNvPr id="54" name="53 CuadroTexto"/>
          <p:cNvSpPr txBox="1"/>
          <p:nvPr/>
        </p:nvSpPr>
        <p:spPr>
          <a:xfrm>
            <a:off x="2283650"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dirty="0">
                <a:solidFill>
                  <a:schemeClr val="tx1"/>
                </a:solidFill>
              </a:rPr>
              <a:t>Incremento en las complicaciones y muertes potencialmente evitables </a:t>
            </a:r>
          </a:p>
        </p:txBody>
      </p:sp>
      <p:sp>
        <p:nvSpPr>
          <p:cNvPr id="55" name="54 CuadroTexto"/>
          <p:cNvSpPr txBox="1"/>
          <p:nvPr/>
        </p:nvSpPr>
        <p:spPr>
          <a:xfrm>
            <a:off x="3756916"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dirty="0" smtClean="0">
                <a:solidFill>
                  <a:schemeClr val="tx1"/>
                </a:solidFill>
              </a:rPr>
              <a:t>Inequidad</a:t>
            </a:r>
            <a:r>
              <a:rPr lang="es-ES" sz="700" dirty="0">
                <a:solidFill>
                  <a:schemeClr val="tx1"/>
                </a:solidFill>
              </a:rPr>
              <a:t>, desigualdad y discriminación en la prestación de los servicios </a:t>
            </a:r>
          </a:p>
        </p:txBody>
      </p:sp>
      <p:sp>
        <p:nvSpPr>
          <p:cNvPr id="56" name="55 CuadroTexto"/>
          <p:cNvSpPr txBox="1"/>
          <p:nvPr/>
        </p:nvSpPr>
        <p:spPr>
          <a:xfrm>
            <a:off x="5229946" y="2636912"/>
            <a:ext cx="1502294" cy="307777"/>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dirty="0">
                <a:solidFill>
                  <a:schemeClr val="tx1"/>
                </a:solidFill>
              </a:rPr>
              <a:t>Crecimiento indiscriminado de </a:t>
            </a:r>
            <a:r>
              <a:rPr lang="es-ES" sz="700" dirty="0" smtClean="0">
                <a:solidFill>
                  <a:schemeClr val="tx1"/>
                </a:solidFill>
              </a:rPr>
              <a:t> servicios </a:t>
            </a:r>
            <a:r>
              <a:rPr lang="es-ES" sz="700" dirty="0">
                <a:solidFill>
                  <a:schemeClr val="tx1"/>
                </a:solidFill>
              </a:rPr>
              <a:t>privados </a:t>
            </a:r>
          </a:p>
        </p:txBody>
      </p:sp>
      <p:sp>
        <p:nvSpPr>
          <p:cNvPr id="57" name="56 CuadroTexto"/>
          <p:cNvSpPr txBox="1"/>
          <p:nvPr/>
        </p:nvSpPr>
        <p:spPr>
          <a:xfrm>
            <a:off x="7073907" y="2636912"/>
            <a:ext cx="1110208" cy="200055"/>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s-MX" sz="700" dirty="0">
                <a:solidFill>
                  <a:schemeClr val="tx1"/>
                </a:solidFill>
              </a:rPr>
              <a:t>Mayor gasto en salud </a:t>
            </a:r>
          </a:p>
        </p:txBody>
      </p:sp>
      <p:sp>
        <p:nvSpPr>
          <p:cNvPr id="58" name="57 CuadroTexto"/>
          <p:cNvSpPr txBox="1"/>
          <p:nvPr/>
        </p:nvSpPr>
        <p:spPr>
          <a:xfrm>
            <a:off x="795555" y="2204864"/>
            <a:ext cx="1246019" cy="307777"/>
          </a:xfrm>
          <a:prstGeom prst="rect">
            <a:avLst/>
          </a:prstGeom>
          <a:solidFill>
            <a:srgbClr val="CCFF66"/>
          </a:solidFill>
          <a:ln>
            <a:solidFill>
              <a:srgbClr val="92D050"/>
            </a:solidFill>
          </a:ln>
        </p:spPr>
        <p:txBody>
          <a:bodyPr wrap="square" rtlCol="0">
            <a:spAutoFit/>
          </a:bodyPr>
          <a:lstStyle/>
          <a:p>
            <a:r>
              <a:rPr lang="es-ES" sz="700" dirty="0" smtClean="0"/>
              <a:t>Perdida </a:t>
            </a:r>
            <a:r>
              <a:rPr lang="es-ES" sz="700" dirty="0"/>
              <a:t>de </a:t>
            </a:r>
            <a:r>
              <a:rPr lang="es-ES" sz="700" dirty="0" smtClean="0"/>
              <a:t>oportunidad en </a:t>
            </a:r>
            <a:r>
              <a:rPr lang="es-ES" sz="700" dirty="0"/>
              <a:t>la </a:t>
            </a:r>
            <a:r>
              <a:rPr lang="es-ES" sz="700" dirty="0" smtClean="0"/>
              <a:t>atención</a:t>
            </a:r>
            <a:endParaRPr lang="es-MX" sz="600" dirty="0"/>
          </a:p>
        </p:txBody>
      </p:sp>
      <p:sp>
        <p:nvSpPr>
          <p:cNvPr id="59" name="58 CuadroTexto"/>
          <p:cNvSpPr txBox="1"/>
          <p:nvPr/>
        </p:nvSpPr>
        <p:spPr>
          <a:xfrm>
            <a:off x="2173853" y="2204864"/>
            <a:ext cx="1174011" cy="307777"/>
          </a:xfrm>
          <a:prstGeom prst="rect">
            <a:avLst/>
          </a:prstGeom>
          <a:solidFill>
            <a:srgbClr val="CCFF66"/>
          </a:solidFill>
          <a:ln>
            <a:solidFill>
              <a:srgbClr val="92D050"/>
            </a:solidFill>
          </a:ln>
        </p:spPr>
        <p:txBody>
          <a:bodyPr wrap="square" rtlCol="0">
            <a:spAutoFit/>
          </a:bodyPr>
          <a:lstStyle/>
          <a:p>
            <a:r>
              <a:rPr lang="es-MX" sz="700" dirty="0" smtClean="0"/>
              <a:t>Menores </a:t>
            </a:r>
            <a:r>
              <a:rPr lang="es-MX" sz="700" dirty="0"/>
              <a:t>oportunidades de trabajo e ingresos </a:t>
            </a:r>
          </a:p>
        </p:txBody>
      </p:sp>
      <p:sp>
        <p:nvSpPr>
          <p:cNvPr id="60" name="59 CuadroTexto"/>
          <p:cNvSpPr txBox="1"/>
          <p:nvPr/>
        </p:nvSpPr>
        <p:spPr>
          <a:xfrm>
            <a:off x="3650134" y="2204864"/>
            <a:ext cx="921848" cy="307777"/>
          </a:xfrm>
          <a:prstGeom prst="rect">
            <a:avLst/>
          </a:prstGeom>
          <a:solidFill>
            <a:srgbClr val="CCFF66"/>
          </a:solidFill>
          <a:ln>
            <a:solidFill>
              <a:srgbClr val="92D050"/>
            </a:solidFill>
          </a:ln>
        </p:spPr>
        <p:txBody>
          <a:bodyPr wrap="square" rtlCol="0">
            <a:spAutoFit/>
          </a:bodyPr>
          <a:lstStyle/>
          <a:p>
            <a:r>
              <a:rPr lang="es-MX" sz="700" dirty="0" smtClean="0"/>
              <a:t>Incremento </a:t>
            </a:r>
            <a:r>
              <a:rPr lang="es-MX" sz="700" dirty="0"/>
              <a:t>de la </a:t>
            </a:r>
            <a:r>
              <a:rPr lang="es-MX" sz="700" dirty="0" smtClean="0"/>
              <a:t>automedicación</a:t>
            </a:r>
            <a:endParaRPr lang="es-MX" sz="700" dirty="0"/>
          </a:p>
        </p:txBody>
      </p:sp>
      <p:sp>
        <p:nvSpPr>
          <p:cNvPr id="61" name="60 CuadroTexto"/>
          <p:cNvSpPr txBox="1"/>
          <p:nvPr/>
        </p:nvSpPr>
        <p:spPr>
          <a:xfrm>
            <a:off x="4885094" y="2204864"/>
            <a:ext cx="1246019" cy="307777"/>
          </a:xfrm>
          <a:prstGeom prst="rect">
            <a:avLst/>
          </a:prstGeom>
          <a:solidFill>
            <a:srgbClr val="CCFF66"/>
          </a:solidFill>
          <a:ln>
            <a:solidFill>
              <a:srgbClr val="92D050"/>
            </a:solidFill>
          </a:ln>
        </p:spPr>
        <p:txBody>
          <a:bodyPr wrap="square" rtlCol="0">
            <a:spAutoFit/>
          </a:bodyPr>
          <a:lstStyle/>
          <a:p>
            <a:r>
              <a:rPr lang="es-MX" sz="700" dirty="0"/>
              <a:t>Servicios de </a:t>
            </a:r>
            <a:r>
              <a:rPr lang="es-MX" sz="700" dirty="0" smtClean="0"/>
              <a:t>calidad no </a:t>
            </a:r>
            <a:r>
              <a:rPr lang="es-MX" sz="700" dirty="0"/>
              <a:t>reconocida </a:t>
            </a:r>
          </a:p>
        </p:txBody>
      </p:sp>
      <p:sp>
        <p:nvSpPr>
          <p:cNvPr id="62" name="61 CuadroTexto"/>
          <p:cNvSpPr txBox="1"/>
          <p:nvPr/>
        </p:nvSpPr>
        <p:spPr>
          <a:xfrm>
            <a:off x="6228184" y="2204864"/>
            <a:ext cx="1246019" cy="307777"/>
          </a:xfrm>
          <a:prstGeom prst="rect">
            <a:avLst/>
          </a:prstGeom>
          <a:solidFill>
            <a:srgbClr val="CCFF66"/>
          </a:solidFill>
          <a:ln>
            <a:solidFill>
              <a:srgbClr val="92D050"/>
            </a:solidFill>
          </a:ln>
        </p:spPr>
        <p:txBody>
          <a:bodyPr wrap="square" rtlCol="0">
            <a:spAutoFit/>
          </a:bodyPr>
          <a:lstStyle/>
          <a:p>
            <a:r>
              <a:rPr lang="es-ES" sz="700" dirty="0" smtClean="0"/>
              <a:t>Incremento </a:t>
            </a:r>
            <a:r>
              <a:rPr lang="es-ES" sz="700" dirty="0"/>
              <a:t>en </a:t>
            </a:r>
            <a:r>
              <a:rPr lang="es-ES" sz="700" dirty="0" smtClean="0"/>
              <a:t>el gasto </a:t>
            </a:r>
            <a:r>
              <a:rPr lang="es-ES" sz="700" dirty="0"/>
              <a:t>en </a:t>
            </a:r>
            <a:r>
              <a:rPr lang="es-ES" sz="700" dirty="0" smtClean="0"/>
              <a:t>salud de </a:t>
            </a:r>
            <a:r>
              <a:rPr lang="es-ES" sz="700" dirty="0"/>
              <a:t>la </a:t>
            </a:r>
            <a:r>
              <a:rPr lang="es-ES" sz="700" dirty="0" smtClean="0"/>
              <a:t>población</a:t>
            </a:r>
            <a:endParaRPr lang="es-ES" sz="700" dirty="0"/>
          </a:p>
        </p:txBody>
      </p:sp>
      <p:sp>
        <p:nvSpPr>
          <p:cNvPr id="63" name="62 CuadroTexto"/>
          <p:cNvSpPr txBox="1"/>
          <p:nvPr/>
        </p:nvSpPr>
        <p:spPr>
          <a:xfrm>
            <a:off x="7608768" y="2204864"/>
            <a:ext cx="1246019" cy="307777"/>
          </a:xfrm>
          <a:prstGeom prst="rect">
            <a:avLst/>
          </a:prstGeom>
          <a:solidFill>
            <a:srgbClr val="CCFF66"/>
          </a:solidFill>
          <a:ln>
            <a:solidFill>
              <a:srgbClr val="92D050"/>
            </a:solidFill>
          </a:ln>
        </p:spPr>
        <p:txBody>
          <a:bodyPr wrap="square" rtlCol="0">
            <a:spAutoFit/>
          </a:bodyPr>
          <a:lstStyle/>
          <a:p>
            <a:pPr algn="ctr"/>
            <a:r>
              <a:rPr lang="es-ES" sz="700" dirty="0" smtClean="0"/>
              <a:t>Incremento </a:t>
            </a:r>
            <a:r>
              <a:rPr lang="es-ES" sz="700" dirty="0"/>
              <a:t>del gasto público en </a:t>
            </a:r>
            <a:r>
              <a:rPr lang="es-ES" sz="700" dirty="0" smtClean="0"/>
              <a:t>salud</a:t>
            </a:r>
            <a:endParaRPr lang="es-ES" sz="700" dirty="0"/>
          </a:p>
        </p:txBody>
      </p:sp>
      <p:sp>
        <p:nvSpPr>
          <p:cNvPr id="64" name="63 CuadroTexto"/>
          <p:cNvSpPr txBox="1"/>
          <p:nvPr/>
        </p:nvSpPr>
        <p:spPr>
          <a:xfrm>
            <a:off x="820557" y="1628800"/>
            <a:ext cx="1221017" cy="415498"/>
          </a:xfrm>
          <a:prstGeom prst="rect">
            <a:avLst/>
          </a:prstGeom>
          <a:solidFill>
            <a:srgbClr val="CCFF33"/>
          </a:solidFill>
          <a:ln>
            <a:solidFill>
              <a:srgbClr val="00B050"/>
            </a:solidFill>
          </a:ln>
        </p:spPr>
        <p:txBody>
          <a:bodyPr wrap="square" rtlCol="0">
            <a:spAutoFit/>
          </a:bodyPr>
          <a:lstStyle/>
          <a:p>
            <a:r>
              <a:rPr lang="es-MX" sz="700" dirty="0" smtClean="0"/>
              <a:t>Demanda insatisfecha de </a:t>
            </a:r>
            <a:r>
              <a:rPr lang="es-MX" sz="700" dirty="0"/>
              <a:t>servicios </a:t>
            </a:r>
            <a:r>
              <a:rPr lang="es-MX" sz="700" dirty="0" smtClean="0"/>
              <a:t>especializados de salud</a:t>
            </a:r>
            <a:endParaRPr lang="es-MX" sz="600" dirty="0"/>
          </a:p>
        </p:txBody>
      </p:sp>
      <p:sp>
        <p:nvSpPr>
          <p:cNvPr id="65" name="64 CuadroTexto"/>
          <p:cNvSpPr txBox="1"/>
          <p:nvPr/>
        </p:nvSpPr>
        <p:spPr>
          <a:xfrm>
            <a:off x="2546093" y="1484784"/>
            <a:ext cx="1221017" cy="307777"/>
          </a:xfrm>
          <a:prstGeom prst="rect">
            <a:avLst/>
          </a:prstGeom>
          <a:solidFill>
            <a:srgbClr val="CCFF33"/>
          </a:solidFill>
          <a:ln>
            <a:solidFill>
              <a:srgbClr val="00B050"/>
            </a:solidFill>
          </a:ln>
        </p:spPr>
        <p:txBody>
          <a:bodyPr wrap="square" rtlCol="0">
            <a:spAutoFit/>
          </a:bodyPr>
          <a:lstStyle/>
          <a:p>
            <a:pPr algn="ctr"/>
            <a:r>
              <a:rPr lang="es-MX" sz="700" dirty="0"/>
              <a:t>Insatisfacción de la </a:t>
            </a:r>
            <a:r>
              <a:rPr lang="es-MX" sz="700" dirty="0" smtClean="0"/>
              <a:t>población</a:t>
            </a:r>
            <a:endParaRPr lang="es-MX" sz="700" dirty="0"/>
          </a:p>
        </p:txBody>
      </p:sp>
      <p:sp>
        <p:nvSpPr>
          <p:cNvPr id="66" name="65 CuadroTexto"/>
          <p:cNvSpPr txBox="1"/>
          <p:nvPr/>
        </p:nvSpPr>
        <p:spPr>
          <a:xfrm>
            <a:off x="4111058" y="1556792"/>
            <a:ext cx="1221017" cy="307777"/>
          </a:xfrm>
          <a:prstGeom prst="rect">
            <a:avLst/>
          </a:prstGeom>
          <a:solidFill>
            <a:srgbClr val="CCFF33"/>
          </a:solidFill>
          <a:ln>
            <a:solidFill>
              <a:srgbClr val="00B050"/>
            </a:solidFill>
          </a:ln>
        </p:spPr>
        <p:txBody>
          <a:bodyPr wrap="square" rtlCol="0">
            <a:spAutoFit/>
          </a:bodyPr>
          <a:lstStyle/>
          <a:p>
            <a:r>
              <a:rPr lang="es-MX" sz="700" dirty="0" smtClean="0"/>
              <a:t>Condiciones de </a:t>
            </a:r>
            <a:r>
              <a:rPr lang="es-MX" sz="700" dirty="0"/>
              <a:t>salud inadecuadas </a:t>
            </a:r>
          </a:p>
        </p:txBody>
      </p:sp>
      <p:sp>
        <p:nvSpPr>
          <p:cNvPr id="67" name="66 CuadroTexto"/>
          <p:cNvSpPr txBox="1"/>
          <p:nvPr/>
        </p:nvSpPr>
        <p:spPr>
          <a:xfrm>
            <a:off x="954427" y="1052736"/>
            <a:ext cx="1087147" cy="523220"/>
          </a:xfrm>
          <a:prstGeom prst="rect">
            <a:avLst/>
          </a:prstGeom>
          <a:solidFill>
            <a:srgbClr val="99FF33"/>
          </a:solidFill>
          <a:ln>
            <a:solidFill>
              <a:srgbClr val="00B050"/>
            </a:solidFill>
          </a:ln>
        </p:spPr>
        <p:txBody>
          <a:bodyPr wrap="square" rtlCol="0">
            <a:spAutoFit/>
          </a:bodyPr>
          <a:lstStyle/>
          <a:p>
            <a:pPr algn="ctr"/>
            <a:r>
              <a:rPr lang="es-ES" sz="700" dirty="0" smtClean="0"/>
              <a:t>Mayor tiempo de </a:t>
            </a:r>
            <a:r>
              <a:rPr lang="es-ES" sz="700" dirty="0"/>
              <a:t>recuperación de la </a:t>
            </a:r>
            <a:r>
              <a:rPr lang="es-ES" sz="700" dirty="0" smtClean="0"/>
              <a:t>enfermedad de pacientes</a:t>
            </a:r>
            <a:endParaRPr lang="es-MX" sz="600" dirty="0"/>
          </a:p>
        </p:txBody>
      </p:sp>
      <p:sp>
        <p:nvSpPr>
          <p:cNvPr id="68" name="67 CuadroTexto"/>
          <p:cNvSpPr txBox="1"/>
          <p:nvPr/>
        </p:nvSpPr>
        <p:spPr>
          <a:xfrm>
            <a:off x="195868" y="1314346"/>
            <a:ext cx="343684" cy="1205458"/>
          </a:xfrm>
          <a:prstGeom prst="rect">
            <a:avLst/>
          </a:prstGeom>
          <a:noFill/>
        </p:spPr>
        <p:txBody>
          <a:bodyPr vert="wordArtVert" wrap="none" rtlCol="0">
            <a:spAutoFit/>
          </a:bodyPr>
          <a:lstStyle/>
          <a:p>
            <a:r>
              <a:rPr lang="es-MX" sz="900" b="1" dirty="0" smtClean="0"/>
              <a:t>EFECTOS</a:t>
            </a:r>
            <a:endParaRPr lang="es-MX" sz="900" b="1" dirty="0"/>
          </a:p>
        </p:txBody>
      </p:sp>
      <p:sp>
        <p:nvSpPr>
          <p:cNvPr id="69" name="68 CuadroTexto"/>
          <p:cNvSpPr txBox="1"/>
          <p:nvPr/>
        </p:nvSpPr>
        <p:spPr>
          <a:xfrm>
            <a:off x="259444" y="4902840"/>
            <a:ext cx="343684" cy="1046440"/>
          </a:xfrm>
          <a:prstGeom prst="rect">
            <a:avLst/>
          </a:prstGeom>
          <a:noFill/>
        </p:spPr>
        <p:txBody>
          <a:bodyPr vert="wordArtVert" wrap="none" rtlCol="0">
            <a:spAutoFit/>
          </a:bodyPr>
          <a:lstStyle/>
          <a:p>
            <a:r>
              <a:rPr lang="es-MX" sz="900" b="1" dirty="0" smtClean="0"/>
              <a:t>CAUSAS</a:t>
            </a:r>
            <a:endParaRPr lang="es-MX" sz="900" b="1" dirty="0"/>
          </a:p>
        </p:txBody>
      </p:sp>
      <p:sp>
        <p:nvSpPr>
          <p:cNvPr id="70" name="69 CuadroTexto"/>
          <p:cNvSpPr txBox="1"/>
          <p:nvPr/>
        </p:nvSpPr>
        <p:spPr>
          <a:xfrm>
            <a:off x="179512" y="3000628"/>
            <a:ext cx="343684" cy="1364476"/>
          </a:xfrm>
          <a:prstGeom prst="rect">
            <a:avLst/>
          </a:prstGeom>
          <a:noFill/>
        </p:spPr>
        <p:txBody>
          <a:bodyPr vert="wordArtVert" wrap="none" rtlCol="0">
            <a:spAutoFit/>
          </a:bodyPr>
          <a:lstStyle/>
          <a:p>
            <a:r>
              <a:rPr lang="es-MX" sz="900" b="1" dirty="0" smtClean="0">
                <a:solidFill>
                  <a:srgbClr val="FF0000"/>
                </a:solidFill>
              </a:rPr>
              <a:t>PROBLEMA</a:t>
            </a:r>
            <a:endParaRPr lang="es-MX" sz="900" b="1" dirty="0">
              <a:solidFill>
                <a:srgbClr val="FF0000"/>
              </a:solidFill>
            </a:endParaRPr>
          </a:p>
        </p:txBody>
      </p:sp>
      <p:sp>
        <p:nvSpPr>
          <p:cNvPr id="81" name="1 Título"/>
          <p:cNvSpPr txBox="1">
            <a:spLocks/>
          </p:cNvSpPr>
          <p:nvPr/>
        </p:nvSpPr>
        <p:spPr>
          <a:xfrm>
            <a:off x="1475656" y="38976"/>
            <a:ext cx="6449144" cy="383111"/>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0" name="Imagen 79"/>
          <p:cNvPicPr/>
          <p:nvPr/>
        </p:nvPicPr>
        <p:blipFill>
          <a:blip r:embed="rId2">
            <a:extLst>
              <a:ext uri="{28A0092B-C50C-407E-A947-70E740481C1C}">
                <a14:useLocalDpi xmlns:a14="http://schemas.microsoft.com/office/drawing/2010/main" val="0"/>
              </a:ext>
            </a:extLst>
          </a:blip>
          <a:stretch>
            <a:fillRect/>
          </a:stretch>
        </p:blipFill>
        <p:spPr>
          <a:xfrm>
            <a:off x="6337777" y="780091"/>
            <a:ext cx="1943100" cy="609600"/>
          </a:xfrm>
          <a:prstGeom prst="rect">
            <a:avLst/>
          </a:prstGeom>
        </p:spPr>
      </p:pic>
      <p:pic>
        <p:nvPicPr>
          <p:cNvPr id="82" name="Imagen 81"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2356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73 Conector recto"/>
          <p:cNvCxnSpPr/>
          <p:nvPr/>
        </p:nvCxnSpPr>
        <p:spPr>
          <a:xfrm>
            <a:off x="1436138" y="1396226"/>
            <a:ext cx="0" cy="1617275"/>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74 Conector recto"/>
          <p:cNvCxnSpPr/>
          <p:nvPr/>
        </p:nvCxnSpPr>
        <p:spPr>
          <a:xfrm>
            <a:off x="2946177" y="1526309"/>
            <a:ext cx="0" cy="1372213"/>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75 Conector recto"/>
          <p:cNvCxnSpPr/>
          <p:nvPr/>
        </p:nvCxnSpPr>
        <p:spPr>
          <a:xfrm>
            <a:off x="4247427" y="1716189"/>
            <a:ext cx="0" cy="1182333"/>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76 Conector recto"/>
          <p:cNvCxnSpPr/>
          <p:nvPr/>
        </p:nvCxnSpPr>
        <p:spPr>
          <a:xfrm>
            <a:off x="6017821" y="2192294"/>
            <a:ext cx="0" cy="598506"/>
          </a:xfrm>
          <a:prstGeom prst="line">
            <a:avLst/>
          </a:prstGeom>
        </p:spPr>
        <p:style>
          <a:lnRef idx="2">
            <a:schemeClr val="accent2"/>
          </a:lnRef>
          <a:fillRef idx="0">
            <a:schemeClr val="accent2"/>
          </a:fillRef>
          <a:effectRef idx="1">
            <a:schemeClr val="accent2"/>
          </a:effectRef>
          <a:fontRef idx="minor">
            <a:schemeClr val="tx1"/>
          </a:fontRef>
        </p:style>
      </p:cxnSp>
      <p:cxnSp>
        <p:nvCxnSpPr>
          <p:cNvPr id="78" name="77 Conector recto"/>
          <p:cNvCxnSpPr/>
          <p:nvPr/>
        </p:nvCxnSpPr>
        <p:spPr>
          <a:xfrm flipH="1">
            <a:off x="7596336" y="2246095"/>
            <a:ext cx="1" cy="544705"/>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69 Conector recto"/>
          <p:cNvCxnSpPr/>
          <p:nvPr/>
        </p:nvCxnSpPr>
        <p:spPr>
          <a:xfrm>
            <a:off x="3599941" y="4222610"/>
            <a:ext cx="0" cy="1617275"/>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70 Conector recto"/>
          <p:cNvCxnSpPr/>
          <p:nvPr/>
        </p:nvCxnSpPr>
        <p:spPr>
          <a:xfrm>
            <a:off x="4860032" y="4145273"/>
            <a:ext cx="0" cy="2307483"/>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71 Conector recto"/>
          <p:cNvCxnSpPr/>
          <p:nvPr/>
        </p:nvCxnSpPr>
        <p:spPr>
          <a:xfrm>
            <a:off x="6444208" y="4145273"/>
            <a:ext cx="0" cy="2025220"/>
          </a:xfrm>
          <a:prstGeom prst="line">
            <a:avLst/>
          </a:prstGeom>
        </p:spPr>
        <p:style>
          <a:lnRef idx="2">
            <a:schemeClr val="accent2"/>
          </a:lnRef>
          <a:fillRef idx="0">
            <a:schemeClr val="accent2"/>
          </a:fillRef>
          <a:effectRef idx="1">
            <a:schemeClr val="accent2"/>
          </a:effectRef>
          <a:fontRef idx="minor">
            <a:schemeClr val="tx1"/>
          </a:fontRef>
        </p:style>
      </p:cxnSp>
      <p:cxnSp>
        <p:nvCxnSpPr>
          <p:cNvPr id="73" name="72 Conector recto"/>
          <p:cNvCxnSpPr/>
          <p:nvPr/>
        </p:nvCxnSpPr>
        <p:spPr>
          <a:xfrm>
            <a:off x="7909723" y="4293096"/>
            <a:ext cx="0" cy="215966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12 Conector recto"/>
          <p:cNvCxnSpPr>
            <a:stCxn id="18" idx="2"/>
          </p:cNvCxnSpPr>
          <p:nvPr/>
        </p:nvCxnSpPr>
        <p:spPr>
          <a:xfrm>
            <a:off x="2339752" y="4339263"/>
            <a:ext cx="0" cy="188933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10 Conector recto"/>
          <p:cNvCxnSpPr>
            <a:stCxn id="6" idx="2"/>
          </p:cNvCxnSpPr>
          <p:nvPr/>
        </p:nvCxnSpPr>
        <p:spPr>
          <a:xfrm>
            <a:off x="971600" y="4400818"/>
            <a:ext cx="0" cy="1617275"/>
          </a:xfrm>
          <a:prstGeom prst="line">
            <a:avLst/>
          </a:prstGeom>
        </p:spPr>
        <p:style>
          <a:lnRef idx="2">
            <a:schemeClr val="accent2"/>
          </a:lnRef>
          <a:fillRef idx="0">
            <a:schemeClr val="accent2"/>
          </a:fillRef>
          <a:effectRef idx="1">
            <a:schemeClr val="accent2"/>
          </a:effectRef>
          <a:fontRef idx="minor">
            <a:schemeClr val="tx1"/>
          </a:fontRef>
        </p:style>
      </p:cxnSp>
      <p:sp>
        <p:nvSpPr>
          <p:cNvPr id="2" name="1 Título"/>
          <p:cNvSpPr>
            <a:spLocks noGrp="1"/>
          </p:cNvSpPr>
          <p:nvPr>
            <p:ph type="title"/>
          </p:nvPr>
        </p:nvSpPr>
        <p:spPr>
          <a:xfrm>
            <a:off x="457200" y="274638"/>
            <a:ext cx="7467600" cy="778098"/>
          </a:xfrm>
        </p:spPr>
        <p:txBody>
          <a:bodyPr>
            <a:normAutofit/>
          </a:bodyPr>
          <a:lstStyle/>
          <a:p>
            <a:r>
              <a:rPr lang="es-MX" sz="1200" b="1" dirty="0" smtClean="0">
                <a:latin typeface="Arial" panose="020B0604020202020204" pitchFamily="34" charset="0"/>
                <a:cs typeface="Arial" panose="020B0604020202020204" pitchFamily="34" charset="0"/>
              </a:rPr>
              <a:t>Árbol de Objetivos</a:t>
            </a:r>
            <a:endParaRPr lang="es-MX" sz="1200" b="1" dirty="0">
              <a:latin typeface="Arial" panose="020B0604020202020204" pitchFamily="34" charset="0"/>
              <a:cs typeface="Arial" panose="020B0604020202020204" pitchFamily="34" charset="0"/>
            </a:endParaRPr>
          </a:p>
        </p:txBody>
      </p:sp>
      <p:sp>
        <p:nvSpPr>
          <p:cNvPr id="4" name="3 CuadroTexto"/>
          <p:cNvSpPr txBox="1"/>
          <p:nvPr/>
        </p:nvSpPr>
        <p:spPr>
          <a:xfrm>
            <a:off x="3365007" y="3212976"/>
            <a:ext cx="2244822" cy="553998"/>
          </a:xfrm>
          <a:prstGeom prst="rect">
            <a:avLst/>
          </a:prstGeom>
          <a:solidFill>
            <a:schemeClr val="accent1"/>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MX" sz="1000" b="1" dirty="0"/>
              <a:t>Demanda atendida de servicios </a:t>
            </a:r>
            <a:r>
              <a:rPr lang="es-MX" sz="1000" b="1" dirty="0" smtClean="0"/>
              <a:t>especializados de </a:t>
            </a:r>
            <a:r>
              <a:rPr lang="es-MX" sz="1000" b="1" dirty="0"/>
              <a:t>salud </a:t>
            </a:r>
          </a:p>
        </p:txBody>
      </p:sp>
      <p:sp>
        <p:nvSpPr>
          <p:cNvPr id="6" name="5 CuadroTexto"/>
          <p:cNvSpPr txBox="1"/>
          <p:nvPr/>
        </p:nvSpPr>
        <p:spPr>
          <a:xfrm>
            <a:off x="467544" y="3877598"/>
            <a:ext cx="100811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Políticas públicas contribuyen a la cobertura de servicios de salud </a:t>
            </a:r>
          </a:p>
        </p:txBody>
      </p:sp>
      <p:sp>
        <p:nvSpPr>
          <p:cNvPr id="18" name="17 CuadroTexto"/>
          <p:cNvSpPr txBox="1"/>
          <p:nvPr/>
        </p:nvSpPr>
        <p:spPr>
          <a:xfrm>
            <a:off x="1835696" y="3877598"/>
            <a:ext cx="1008112" cy="461665"/>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800" b="1" dirty="0" smtClean="0">
                <a:solidFill>
                  <a:srgbClr val="FF0000"/>
                </a:solidFill>
              </a:rPr>
              <a:t>Mayores recursos humanos </a:t>
            </a:r>
            <a:endParaRPr lang="es-MX" sz="800" b="1" dirty="0">
              <a:solidFill>
                <a:srgbClr val="FF0000"/>
              </a:solidFill>
            </a:endParaRPr>
          </a:p>
        </p:txBody>
      </p:sp>
      <p:sp>
        <p:nvSpPr>
          <p:cNvPr id="19" name="18 CuadroTexto"/>
          <p:cNvSpPr txBox="1"/>
          <p:nvPr/>
        </p:nvSpPr>
        <p:spPr>
          <a:xfrm>
            <a:off x="3203848" y="3877598"/>
            <a:ext cx="1008112" cy="415498"/>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dirty="0" smtClean="0"/>
              <a:t>Disponibilidad </a:t>
            </a:r>
            <a:r>
              <a:rPr lang="es-MX" sz="700" dirty="0"/>
              <a:t>de servicios especializados </a:t>
            </a:r>
          </a:p>
        </p:txBody>
      </p:sp>
      <p:sp>
        <p:nvSpPr>
          <p:cNvPr id="20" name="19 CuadroTexto"/>
          <p:cNvSpPr txBox="1"/>
          <p:nvPr/>
        </p:nvSpPr>
        <p:spPr>
          <a:xfrm>
            <a:off x="4499992" y="3877598"/>
            <a:ext cx="1008112"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a:solidFill>
                  <a:schemeClr val="bg1"/>
                </a:solidFill>
              </a:rPr>
              <a:t>Adecuada coordinación externa e interna </a:t>
            </a:r>
          </a:p>
        </p:txBody>
      </p:sp>
      <p:sp>
        <p:nvSpPr>
          <p:cNvPr id="21" name="20 CuadroTexto"/>
          <p:cNvSpPr txBox="1"/>
          <p:nvPr/>
        </p:nvSpPr>
        <p:spPr>
          <a:xfrm>
            <a:off x="6012160" y="3877598"/>
            <a:ext cx="1152128" cy="415498"/>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Atención a transición demográfica y Epidemiológica </a:t>
            </a:r>
          </a:p>
        </p:txBody>
      </p:sp>
      <p:sp>
        <p:nvSpPr>
          <p:cNvPr id="22" name="21 CuadroTexto"/>
          <p:cNvSpPr txBox="1"/>
          <p:nvPr/>
        </p:nvSpPr>
        <p:spPr>
          <a:xfrm>
            <a:off x="7380312" y="3861048"/>
            <a:ext cx="1008112" cy="523220"/>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Mejor infraestructura y </a:t>
            </a:r>
            <a:r>
              <a:rPr lang="es-ES" sz="700" dirty="0" smtClean="0"/>
              <a:t>tecnología </a:t>
            </a:r>
            <a:r>
              <a:rPr lang="es-ES" sz="700" dirty="0"/>
              <a:t>hospitalaria </a:t>
            </a:r>
          </a:p>
        </p:txBody>
      </p:sp>
      <p:sp>
        <p:nvSpPr>
          <p:cNvPr id="23" name="22 CuadroTexto"/>
          <p:cNvSpPr txBox="1"/>
          <p:nvPr/>
        </p:nvSpPr>
        <p:spPr>
          <a:xfrm>
            <a:off x="611560" y="4597678"/>
            <a:ext cx="1008112" cy="41549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ES" dirty="0"/>
              <a:t>Eficiencia en el gasto de programas sociales</a:t>
            </a:r>
          </a:p>
        </p:txBody>
      </p:sp>
      <p:sp>
        <p:nvSpPr>
          <p:cNvPr id="24" name="23 CuadroTexto"/>
          <p:cNvSpPr txBox="1"/>
          <p:nvPr/>
        </p:nvSpPr>
        <p:spPr>
          <a:xfrm>
            <a:off x="611560" y="5101734"/>
            <a:ext cx="1008112" cy="41549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ES" dirty="0"/>
              <a:t>Mayor asignación de presupuestos en salud</a:t>
            </a:r>
          </a:p>
        </p:txBody>
      </p:sp>
      <p:sp>
        <p:nvSpPr>
          <p:cNvPr id="25" name="24 CuadroTexto"/>
          <p:cNvSpPr txBox="1"/>
          <p:nvPr/>
        </p:nvSpPr>
        <p:spPr>
          <a:xfrm>
            <a:off x="611560" y="5605790"/>
            <a:ext cx="1008112"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MX" dirty="0" smtClean="0"/>
              <a:t>Financiamiento del </a:t>
            </a:r>
            <a:r>
              <a:rPr lang="es-MX" dirty="0"/>
              <a:t>nivel </a:t>
            </a:r>
            <a:r>
              <a:rPr lang="es-MX" dirty="0" smtClean="0"/>
              <a:t>estatal</a:t>
            </a:r>
            <a:endParaRPr lang="es-MX" dirty="0"/>
          </a:p>
        </p:txBody>
      </p:sp>
      <p:sp>
        <p:nvSpPr>
          <p:cNvPr id="26" name="25 CuadroTexto"/>
          <p:cNvSpPr txBox="1"/>
          <p:nvPr/>
        </p:nvSpPr>
        <p:spPr>
          <a:xfrm>
            <a:off x="611560" y="6018093"/>
            <a:ext cx="1008112" cy="52322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defPPr>
              <a:defRPr lang="es-MX"/>
            </a:defPPr>
            <a:lvl1pPr algn="ctr">
              <a:defRPr sz="700"/>
            </a:lvl1pPr>
          </a:lstStyle>
          <a:p>
            <a:r>
              <a:rPr lang="es-ES" dirty="0"/>
              <a:t>Mayor cobertura del Seguro Popular en intervenciones y gastos catastróficos </a:t>
            </a:r>
          </a:p>
        </p:txBody>
      </p:sp>
      <p:sp>
        <p:nvSpPr>
          <p:cNvPr id="27" name="26 CuadroTexto"/>
          <p:cNvSpPr txBox="1"/>
          <p:nvPr/>
        </p:nvSpPr>
        <p:spPr>
          <a:xfrm>
            <a:off x="1907704" y="4398204"/>
            <a:ext cx="936104" cy="415498"/>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b="1" dirty="0">
                <a:solidFill>
                  <a:srgbClr val="FF0000"/>
                </a:solidFill>
              </a:rPr>
              <a:t>Adecuada </a:t>
            </a:r>
            <a:r>
              <a:rPr lang="es-MX" sz="700" b="1" dirty="0" smtClean="0">
                <a:solidFill>
                  <a:srgbClr val="FF0000"/>
                </a:solidFill>
              </a:rPr>
              <a:t>distribución de especialistas </a:t>
            </a:r>
            <a:endParaRPr lang="es-MX" sz="700" b="1" dirty="0">
              <a:solidFill>
                <a:srgbClr val="FF0000"/>
              </a:solidFill>
            </a:endParaRPr>
          </a:p>
        </p:txBody>
      </p:sp>
      <p:sp>
        <p:nvSpPr>
          <p:cNvPr id="28" name="27 CuadroTexto"/>
          <p:cNvSpPr txBox="1"/>
          <p:nvPr/>
        </p:nvSpPr>
        <p:spPr>
          <a:xfrm>
            <a:off x="1943708" y="4885710"/>
            <a:ext cx="864096" cy="630942"/>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ES" sz="700" b="1" dirty="0" smtClean="0">
                <a:solidFill>
                  <a:srgbClr val="FF0000"/>
                </a:solidFill>
              </a:rPr>
              <a:t>Ausentismo </a:t>
            </a:r>
            <a:r>
              <a:rPr lang="es-ES" sz="700" b="1" dirty="0">
                <a:solidFill>
                  <a:srgbClr val="FF0000"/>
                </a:solidFill>
              </a:rPr>
              <a:t>controlado en Condiciones Generales de </a:t>
            </a:r>
            <a:r>
              <a:rPr lang="es-ES" sz="700" b="1" dirty="0" smtClean="0">
                <a:solidFill>
                  <a:srgbClr val="FF0000"/>
                </a:solidFill>
              </a:rPr>
              <a:t>Trabajo Mayor </a:t>
            </a:r>
            <a:endParaRPr lang="es-ES" sz="700" b="1" dirty="0">
              <a:solidFill>
                <a:srgbClr val="FF0000"/>
              </a:solidFill>
            </a:endParaRPr>
          </a:p>
        </p:txBody>
      </p:sp>
      <p:sp>
        <p:nvSpPr>
          <p:cNvPr id="29" name="28 CuadroTexto"/>
          <p:cNvSpPr txBox="1"/>
          <p:nvPr/>
        </p:nvSpPr>
        <p:spPr>
          <a:xfrm>
            <a:off x="1907704" y="5589240"/>
            <a:ext cx="1080120" cy="523220"/>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rgbClr val="FF0000"/>
                </a:solidFill>
              </a:rPr>
              <a:t>Mayor </a:t>
            </a:r>
            <a:r>
              <a:rPr lang="es-ES" sz="700" b="1" dirty="0">
                <a:solidFill>
                  <a:srgbClr val="FF0000"/>
                </a:solidFill>
              </a:rPr>
              <a:t>oferta </a:t>
            </a:r>
            <a:r>
              <a:rPr lang="es-ES" sz="700" b="1" dirty="0" smtClean="0">
                <a:solidFill>
                  <a:srgbClr val="FF0000"/>
                </a:solidFill>
              </a:rPr>
              <a:t>de plazas  para </a:t>
            </a:r>
            <a:r>
              <a:rPr lang="es-ES" sz="700" b="1" dirty="0">
                <a:solidFill>
                  <a:srgbClr val="FF0000"/>
                </a:solidFill>
              </a:rPr>
              <a:t>la </a:t>
            </a:r>
            <a:r>
              <a:rPr lang="es-ES" sz="700" b="1" dirty="0" smtClean="0">
                <a:solidFill>
                  <a:srgbClr val="FF0000"/>
                </a:solidFill>
              </a:rPr>
              <a:t>formación de especialistas </a:t>
            </a:r>
            <a:endParaRPr lang="es-ES" sz="700" b="1" dirty="0">
              <a:solidFill>
                <a:srgbClr val="FF0000"/>
              </a:solidFill>
            </a:endParaRPr>
          </a:p>
        </p:txBody>
      </p:sp>
      <p:sp>
        <p:nvSpPr>
          <p:cNvPr id="30" name="29 CuadroTexto"/>
          <p:cNvSpPr txBox="1"/>
          <p:nvPr/>
        </p:nvSpPr>
        <p:spPr>
          <a:xfrm>
            <a:off x="1959770" y="6228601"/>
            <a:ext cx="1028054" cy="584775"/>
          </a:xfrm>
          <a:prstGeom prst="rect">
            <a:avLst/>
          </a:prstGeom>
          <a:solidFill>
            <a:srgbClr val="FFC000"/>
          </a:solidFill>
          <a:ln>
            <a:solidFill>
              <a:srgbClr val="FF000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800" dirty="0" smtClean="0">
                <a:solidFill>
                  <a:srgbClr val="FF0000"/>
                </a:solidFill>
              </a:rPr>
              <a:t>Equilibrio </a:t>
            </a:r>
            <a:r>
              <a:rPr lang="es-ES" sz="800" dirty="0">
                <a:solidFill>
                  <a:srgbClr val="FF0000"/>
                </a:solidFill>
              </a:rPr>
              <a:t>en el crecimiento de la población y </a:t>
            </a:r>
            <a:r>
              <a:rPr lang="es-ES" sz="800" dirty="0" smtClean="0">
                <a:solidFill>
                  <a:srgbClr val="FF0000"/>
                </a:solidFill>
              </a:rPr>
              <a:t>de servicios</a:t>
            </a:r>
            <a:endParaRPr lang="es-ES" sz="800" dirty="0">
              <a:solidFill>
                <a:srgbClr val="FF0000"/>
              </a:solidFill>
            </a:endParaRPr>
          </a:p>
        </p:txBody>
      </p:sp>
      <p:sp>
        <p:nvSpPr>
          <p:cNvPr id="31" name="30 CuadroTexto"/>
          <p:cNvSpPr txBox="1"/>
          <p:nvPr/>
        </p:nvSpPr>
        <p:spPr>
          <a:xfrm>
            <a:off x="3088141" y="4398204"/>
            <a:ext cx="1152128" cy="415498"/>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Adecuada </a:t>
            </a:r>
            <a:r>
              <a:rPr lang="es-ES" sz="700" dirty="0" smtClean="0"/>
              <a:t>conectividad entre </a:t>
            </a:r>
            <a:r>
              <a:rPr lang="es-ES" sz="700" dirty="0"/>
              <a:t>segundo y </a:t>
            </a:r>
            <a:r>
              <a:rPr lang="es-ES" sz="700" dirty="0" smtClean="0"/>
              <a:t>primer nivel </a:t>
            </a:r>
            <a:r>
              <a:rPr lang="es-ES" sz="700" dirty="0"/>
              <a:t>de </a:t>
            </a:r>
            <a:r>
              <a:rPr lang="es-ES" sz="700" dirty="0" smtClean="0"/>
              <a:t>atención</a:t>
            </a:r>
            <a:endParaRPr lang="es-ES" sz="700" dirty="0"/>
          </a:p>
        </p:txBody>
      </p:sp>
      <p:sp>
        <p:nvSpPr>
          <p:cNvPr id="32" name="31 CuadroTexto"/>
          <p:cNvSpPr txBox="1"/>
          <p:nvPr/>
        </p:nvSpPr>
        <p:spPr>
          <a:xfrm>
            <a:off x="3158244" y="4885710"/>
            <a:ext cx="1008112" cy="307777"/>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dirty="0" smtClean="0"/>
              <a:t>Necesidad real de usuarios </a:t>
            </a:r>
            <a:endParaRPr lang="es-MX" sz="700" dirty="0"/>
          </a:p>
        </p:txBody>
      </p:sp>
      <p:sp>
        <p:nvSpPr>
          <p:cNvPr id="33" name="32 CuadroTexto"/>
          <p:cNvSpPr txBox="1"/>
          <p:nvPr/>
        </p:nvSpPr>
        <p:spPr>
          <a:xfrm>
            <a:off x="3203848" y="5298013"/>
            <a:ext cx="1008112" cy="415498"/>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Eficiencia </a:t>
            </a:r>
            <a:r>
              <a:rPr lang="es-ES" sz="700" dirty="0"/>
              <a:t>de políticas «cero rechazos»</a:t>
            </a:r>
          </a:p>
        </p:txBody>
      </p:sp>
      <p:sp>
        <p:nvSpPr>
          <p:cNvPr id="34" name="33 CuadroTexto"/>
          <p:cNvSpPr txBox="1"/>
          <p:nvPr/>
        </p:nvSpPr>
        <p:spPr>
          <a:xfrm>
            <a:off x="3203848" y="5821814"/>
            <a:ext cx="1036421" cy="630942"/>
          </a:xfrm>
          <a:prstGeom prst="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a:t>Demanda </a:t>
            </a:r>
            <a:r>
              <a:rPr lang="es-ES" sz="700" dirty="0" smtClean="0"/>
              <a:t>ontrolada </a:t>
            </a:r>
            <a:r>
              <a:rPr lang="es-ES" sz="700" dirty="0"/>
              <a:t>de servicio por usuarios Derechohabientes (SS)</a:t>
            </a:r>
          </a:p>
        </p:txBody>
      </p:sp>
      <p:sp>
        <p:nvSpPr>
          <p:cNvPr id="35" name="34 CuadroTexto"/>
          <p:cNvSpPr txBox="1"/>
          <p:nvPr/>
        </p:nvSpPr>
        <p:spPr>
          <a:xfrm>
            <a:off x="4427983" y="4398204"/>
            <a:ext cx="1181845"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b="1" dirty="0">
                <a:solidFill>
                  <a:schemeClr val="bg1"/>
                </a:solidFill>
              </a:rPr>
              <a:t>Eficiente coordinación </a:t>
            </a:r>
            <a:r>
              <a:rPr lang="es-MX" sz="700" b="1" dirty="0" smtClean="0">
                <a:solidFill>
                  <a:schemeClr val="bg1"/>
                </a:solidFill>
              </a:rPr>
              <a:t>interinstitucional </a:t>
            </a:r>
            <a:endParaRPr lang="es-MX" sz="700" b="1" dirty="0">
              <a:solidFill>
                <a:schemeClr val="bg1"/>
              </a:solidFill>
            </a:endParaRPr>
          </a:p>
        </p:txBody>
      </p:sp>
      <p:sp>
        <p:nvSpPr>
          <p:cNvPr id="36" name="35 CuadroTexto"/>
          <p:cNvSpPr txBox="1"/>
          <p:nvPr/>
        </p:nvSpPr>
        <p:spPr>
          <a:xfrm>
            <a:off x="4470275" y="4902260"/>
            <a:ext cx="1325861"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bg1"/>
                </a:solidFill>
              </a:rPr>
              <a:t>Contrarreferencia Adecuada </a:t>
            </a:r>
            <a:r>
              <a:rPr lang="es-ES" sz="700" b="1" dirty="0">
                <a:solidFill>
                  <a:schemeClr val="bg1"/>
                </a:solidFill>
              </a:rPr>
              <a:t>alineación de programas </a:t>
            </a:r>
            <a:r>
              <a:rPr lang="es-ES" sz="700" b="1" dirty="0" smtClean="0">
                <a:solidFill>
                  <a:schemeClr val="bg1"/>
                </a:solidFill>
              </a:rPr>
              <a:t>federales</a:t>
            </a:r>
            <a:endParaRPr lang="es-ES" sz="700" b="1" dirty="0">
              <a:solidFill>
                <a:schemeClr val="bg1"/>
              </a:solidFill>
            </a:endParaRPr>
          </a:p>
        </p:txBody>
      </p:sp>
      <p:sp>
        <p:nvSpPr>
          <p:cNvPr id="37" name="36 CuadroTexto"/>
          <p:cNvSpPr txBox="1"/>
          <p:nvPr/>
        </p:nvSpPr>
        <p:spPr>
          <a:xfrm>
            <a:off x="4499992" y="5389766"/>
            <a:ext cx="1325861"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bg1"/>
                </a:solidFill>
              </a:rPr>
              <a:t>Adecuada coordinación </a:t>
            </a:r>
            <a:r>
              <a:rPr lang="es-ES" sz="700" b="1" dirty="0">
                <a:solidFill>
                  <a:schemeClr val="bg1"/>
                </a:solidFill>
              </a:rPr>
              <a:t>entre enseñanza y </a:t>
            </a:r>
            <a:r>
              <a:rPr lang="es-ES" sz="700" b="1" dirty="0" smtClean="0">
                <a:solidFill>
                  <a:schemeClr val="bg1"/>
                </a:solidFill>
              </a:rPr>
              <a:t>servicios </a:t>
            </a:r>
            <a:endParaRPr lang="es-ES" sz="700" b="1" dirty="0">
              <a:solidFill>
                <a:schemeClr val="bg1"/>
              </a:solidFill>
            </a:endParaRPr>
          </a:p>
        </p:txBody>
      </p:sp>
      <p:sp>
        <p:nvSpPr>
          <p:cNvPr id="38" name="37 CuadroTexto"/>
          <p:cNvSpPr txBox="1"/>
          <p:nvPr/>
        </p:nvSpPr>
        <p:spPr>
          <a:xfrm>
            <a:off x="4542283" y="5893822"/>
            <a:ext cx="1325861"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b="1" dirty="0">
                <a:solidFill>
                  <a:schemeClr val="bg1"/>
                </a:solidFill>
              </a:rPr>
              <a:t>Especialistas </a:t>
            </a:r>
            <a:r>
              <a:rPr lang="es-MX" sz="700" b="1" dirty="0" smtClean="0">
                <a:solidFill>
                  <a:schemeClr val="bg1"/>
                </a:solidFill>
              </a:rPr>
              <a:t>formados Incorporados </a:t>
            </a:r>
            <a:r>
              <a:rPr lang="es-MX" sz="700" b="1" dirty="0">
                <a:solidFill>
                  <a:schemeClr val="bg1"/>
                </a:solidFill>
              </a:rPr>
              <a:t>a instituciones de </a:t>
            </a:r>
            <a:r>
              <a:rPr lang="es-MX" sz="700" b="1" dirty="0" smtClean="0">
                <a:solidFill>
                  <a:schemeClr val="bg1"/>
                </a:solidFill>
              </a:rPr>
              <a:t>salud</a:t>
            </a:r>
            <a:endParaRPr lang="es-MX" sz="700" b="1" dirty="0">
              <a:solidFill>
                <a:schemeClr val="bg1"/>
              </a:solidFill>
            </a:endParaRPr>
          </a:p>
        </p:txBody>
      </p:sp>
      <p:sp>
        <p:nvSpPr>
          <p:cNvPr id="39" name="38 CuadroTexto"/>
          <p:cNvSpPr txBox="1"/>
          <p:nvPr/>
        </p:nvSpPr>
        <p:spPr>
          <a:xfrm>
            <a:off x="4542284" y="6397878"/>
            <a:ext cx="1283570" cy="415498"/>
          </a:xfrm>
          <a:prstGeom prst="rect">
            <a:avLst/>
          </a:prstGeom>
          <a:solidFill>
            <a:srgbClr val="FF7C80"/>
          </a:solidFill>
          <a:ln>
            <a:solidFill>
              <a:srgbClr val="FF3399"/>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bg1"/>
                </a:solidFill>
              </a:rPr>
              <a:t>Eficiente Sistema </a:t>
            </a:r>
            <a:r>
              <a:rPr lang="es-ES" sz="700" b="1" dirty="0">
                <a:solidFill>
                  <a:schemeClr val="bg1"/>
                </a:solidFill>
              </a:rPr>
              <a:t>de Referencia y </a:t>
            </a:r>
            <a:r>
              <a:rPr lang="es-ES" sz="700" b="1" dirty="0" smtClean="0">
                <a:solidFill>
                  <a:schemeClr val="bg1"/>
                </a:solidFill>
              </a:rPr>
              <a:t>Contrarreferencia</a:t>
            </a:r>
            <a:endParaRPr lang="es-ES" sz="700" b="1" dirty="0">
              <a:solidFill>
                <a:schemeClr val="bg1"/>
              </a:solidFill>
            </a:endParaRPr>
          </a:p>
        </p:txBody>
      </p:sp>
      <p:sp>
        <p:nvSpPr>
          <p:cNvPr id="40" name="39 CuadroTexto"/>
          <p:cNvSpPr txBox="1"/>
          <p:nvPr/>
        </p:nvSpPr>
        <p:spPr>
          <a:xfrm>
            <a:off x="6012160" y="4365104"/>
            <a:ext cx="1152128"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solidFill>
                  <a:schemeClr val="tx1"/>
                </a:solidFill>
              </a:rPr>
              <a:t>Adecuada </a:t>
            </a:r>
            <a:r>
              <a:rPr lang="es-ES" sz="700" dirty="0">
                <a:solidFill>
                  <a:schemeClr val="tx1"/>
                </a:solidFill>
              </a:rPr>
              <a:t>atención </a:t>
            </a:r>
            <a:r>
              <a:rPr lang="es-ES" sz="700" dirty="0" smtClean="0">
                <a:solidFill>
                  <a:schemeClr val="tx1"/>
                </a:solidFill>
              </a:rPr>
              <a:t>a cambios permanentes de </a:t>
            </a:r>
            <a:r>
              <a:rPr lang="es-ES" sz="700" dirty="0">
                <a:solidFill>
                  <a:schemeClr val="tx1"/>
                </a:solidFill>
              </a:rPr>
              <a:t>la población y del perfil </a:t>
            </a:r>
            <a:r>
              <a:rPr lang="es-ES" sz="700" dirty="0" smtClean="0">
                <a:solidFill>
                  <a:schemeClr val="tx1"/>
                </a:solidFill>
              </a:rPr>
              <a:t>epidemiológico</a:t>
            </a:r>
            <a:endParaRPr lang="es-ES" sz="700" dirty="0">
              <a:solidFill>
                <a:schemeClr val="tx1"/>
              </a:solidFill>
            </a:endParaRPr>
          </a:p>
        </p:txBody>
      </p:sp>
      <p:sp>
        <p:nvSpPr>
          <p:cNvPr id="41" name="40 CuadroTexto"/>
          <p:cNvSpPr txBox="1"/>
          <p:nvPr/>
        </p:nvSpPr>
        <p:spPr>
          <a:xfrm>
            <a:off x="6012160" y="4941168"/>
            <a:ext cx="1152128"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solidFill>
                  <a:schemeClr val="tx1"/>
                </a:solidFill>
              </a:rPr>
              <a:t>Control </a:t>
            </a:r>
            <a:r>
              <a:rPr lang="es-ES" sz="700" dirty="0">
                <a:solidFill>
                  <a:schemeClr val="tx1"/>
                </a:solidFill>
              </a:rPr>
              <a:t>del crecimiento excesivo y </a:t>
            </a:r>
            <a:r>
              <a:rPr lang="es-ES" sz="700" dirty="0" smtClean="0">
                <a:solidFill>
                  <a:schemeClr val="tx1"/>
                </a:solidFill>
              </a:rPr>
              <a:t>concentración de </a:t>
            </a:r>
            <a:r>
              <a:rPr lang="es-ES" sz="700" dirty="0">
                <a:solidFill>
                  <a:schemeClr val="tx1"/>
                </a:solidFill>
              </a:rPr>
              <a:t>la </a:t>
            </a:r>
            <a:r>
              <a:rPr lang="es-ES" sz="700" dirty="0" smtClean="0">
                <a:solidFill>
                  <a:schemeClr val="tx1"/>
                </a:solidFill>
              </a:rPr>
              <a:t>población</a:t>
            </a:r>
            <a:endParaRPr lang="es-ES" sz="700" dirty="0">
              <a:solidFill>
                <a:schemeClr val="tx1"/>
              </a:solidFill>
            </a:endParaRPr>
          </a:p>
        </p:txBody>
      </p:sp>
      <p:sp>
        <p:nvSpPr>
          <p:cNvPr id="42" name="41 CuadroTexto"/>
          <p:cNvSpPr txBox="1"/>
          <p:nvPr/>
        </p:nvSpPr>
        <p:spPr>
          <a:xfrm>
            <a:off x="6012160" y="5517232"/>
            <a:ext cx="1152128"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solidFill>
                  <a:schemeClr val="tx1"/>
                </a:solidFill>
              </a:rPr>
              <a:t>Atención </a:t>
            </a:r>
            <a:r>
              <a:rPr lang="es-ES" sz="700" b="1" dirty="0">
                <a:solidFill>
                  <a:schemeClr val="tx1"/>
                </a:solidFill>
              </a:rPr>
              <a:t>del acelerado envejecimiento de la </a:t>
            </a:r>
            <a:r>
              <a:rPr lang="es-ES" sz="700" b="1" dirty="0" smtClean="0">
                <a:solidFill>
                  <a:schemeClr val="tx1"/>
                </a:solidFill>
              </a:rPr>
              <a:t>población</a:t>
            </a:r>
            <a:endParaRPr lang="es-ES" sz="700" b="1" dirty="0">
              <a:solidFill>
                <a:schemeClr val="tx1"/>
              </a:solidFill>
            </a:endParaRPr>
          </a:p>
        </p:txBody>
      </p:sp>
      <p:sp>
        <p:nvSpPr>
          <p:cNvPr id="43" name="42 CuadroTexto"/>
          <p:cNvSpPr txBox="1"/>
          <p:nvPr/>
        </p:nvSpPr>
        <p:spPr>
          <a:xfrm>
            <a:off x="6270104" y="6093296"/>
            <a:ext cx="1008112" cy="523220"/>
          </a:xfrm>
          <a:prstGeom prst="rect">
            <a:avLst/>
          </a:prstGeom>
          <a:solidFill>
            <a:srgbClr val="FFCCFF"/>
          </a:solidFill>
          <a:ln>
            <a:solidFill>
              <a:srgbClr val="7030A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Atención </a:t>
            </a:r>
            <a:r>
              <a:rPr lang="es-ES" sz="700" dirty="0"/>
              <a:t>al incremento de enfermedades no </a:t>
            </a:r>
            <a:r>
              <a:rPr lang="es-ES" sz="700" dirty="0" smtClean="0"/>
              <a:t>transmisibles</a:t>
            </a:r>
            <a:endParaRPr lang="es-ES" sz="700" dirty="0"/>
          </a:p>
        </p:txBody>
      </p:sp>
      <p:sp>
        <p:nvSpPr>
          <p:cNvPr id="47" name="46 CuadroTexto"/>
          <p:cNvSpPr txBox="1"/>
          <p:nvPr/>
        </p:nvSpPr>
        <p:spPr>
          <a:xfrm>
            <a:off x="7524328" y="4437112"/>
            <a:ext cx="1149236"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700" dirty="0" smtClean="0"/>
              <a:t>Desconcentración de </a:t>
            </a:r>
            <a:r>
              <a:rPr lang="es-MX" sz="700" dirty="0"/>
              <a:t>infraestructura y </a:t>
            </a:r>
            <a:r>
              <a:rPr lang="es-MX" sz="700" dirty="0" smtClean="0"/>
              <a:t>tecnología</a:t>
            </a:r>
            <a:endParaRPr lang="es-MX" sz="700" dirty="0"/>
          </a:p>
        </p:txBody>
      </p:sp>
      <p:sp>
        <p:nvSpPr>
          <p:cNvPr id="48" name="47 CuadroTexto"/>
          <p:cNvSpPr txBox="1"/>
          <p:nvPr/>
        </p:nvSpPr>
        <p:spPr>
          <a:xfrm>
            <a:off x="7524074" y="4929470"/>
            <a:ext cx="1149489"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Costos </a:t>
            </a:r>
            <a:r>
              <a:rPr lang="es-ES" sz="700" dirty="0"/>
              <a:t>eficientes de equipo y tecnología de </a:t>
            </a:r>
            <a:r>
              <a:rPr lang="es-ES" sz="700" dirty="0" smtClean="0"/>
              <a:t>punta</a:t>
            </a:r>
            <a:endParaRPr lang="es-ES" sz="700" dirty="0"/>
          </a:p>
        </p:txBody>
      </p:sp>
      <p:sp>
        <p:nvSpPr>
          <p:cNvPr id="49" name="48 CuadroTexto"/>
          <p:cNvSpPr txBox="1"/>
          <p:nvPr/>
        </p:nvSpPr>
        <p:spPr>
          <a:xfrm>
            <a:off x="7596336" y="5389766"/>
            <a:ext cx="1008112"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dirty="0" smtClean="0"/>
              <a:t>Menor </a:t>
            </a:r>
            <a:r>
              <a:rPr lang="es-ES" sz="700" dirty="0"/>
              <a:t>dependencia en el desarrollo </a:t>
            </a:r>
            <a:r>
              <a:rPr lang="es-ES" sz="700" dirty="0" smtClean="0"/>
              <a:t>tecnológico </a:t>
            </a:r>
            <a:endParaRPr lang="es-ES" sz="700" dirty="0"/>
          </a:p>
        </p:txBody>
      </p:sp>
      <p:sp>
        <p:nvSpPr>
          <p:cNvPr id="50" name="49 CuadroTexto"/>
          <p:cNvSpPr txBox="1"/>
          <p:nvPr/>
        </p:nvSpPr>
        <p:spPr>
          <a:xfrm>
            <a:off x="7596336" y="5877272"/>
            <a:ext cx="1368152" cy="415498"/>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700" b="1" dirty="0" smtClean="0"/>
              <a:t>Mayor </a:t>
            </a:r>
            <a:r>
              <a:rPr lang="es-ES" sz="700" b="1" dirty="0"/>
              <a:t>personal capacitado para operar tecnología de </a:t>
            </a:r>
            <a:r>
              <a:rPr lang="es-ES" sz="700" b="1" dirty="0" smtClean="0"/>
              <a:t>punta</a:t>
            </a:r>
            <a:endParaRPr lang="es-ES" sz="700" b="1" dirty="0"/>
          </a:p>
        </p:txBody>
      </p:sp>
      <p:sp>
        <p:nvSpPr>
          <p:cNvPr id="51" name="50 CuadroTexto"/>
          <p:cNvSpPr txBox="1"/>
          <p:nvPr/>
        </p:nvSpPr>
        <p:spPr>
          <a:xfrm>
            <a:off x="7668344" y="6351711"/>
            <a:ext cx="1368152" cy="461665"/>
          </a:xfrm>
          <a:prstGeom prst="rect">
            <a:avLst/>
          </a:prstGeom>
          <a:solidFill>
            <a:srgbClr val="CCCCFF"/>
          </a:solidFill>
          <a:ln>
            <a:solidFill>
              <a:srgbClr val="0070C0"/>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ES" sz="800" dirty="0" smtClean="0"/>
              <a:t>Adecuados </a:t>
            </a:r>
            <a:r>
              <a:rPr lang="es-ES" sz="800" dirty="0"/>
              <a:t>servicios de diagnóstico y </a:t>
            </a:r>
            <a:r>
              <a:rPr lang="es-ES" sz="800" dirty="0" smtClean="0"/>
              <a:t>mantenimiento</a:t>
            </a:r>
            <a:endParaRPr lang="es-ES" sz="800" dirty="0"/>
          </a:p>
        </p:txBody>
      </p:sp>
      <p:sp>
        <p:nvSpPr>
          <p:cNvPr id="52" name="51 CuadroTexto"/>
          <p:cNvSpPr txBox="1"/>
          <p:nvPr/>
        </p:nvSpPr>
        <p:spPr>
          <a:xfrm>
            <a:off x="467544" y="2636912"/>
            <a:ext cx="1678069" cy="523220"/>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b="1" dirty="0" smtClean="0">
                <a:solidFill>
                  <a:schemeClr val="tx1"/>
                </a:solidFill>
              </a:rPr>
              <a:t>Disminución </a:t>
            </a:r>
            <a:r>
              <a:rPr lang="es-ES" sz="700" b="1" dirty="0">
                <a:solidFill>
                  <a:schemeClr val="tx1"/>
                </a:solidFill>
              </a:rPr>
              <a:t>en el diferimiento de la atención especializada: consulta, </a:t>
            </a:r>
            <a:r>
              <a:rPr lang="es-ES" sz="700" b="1" dirty="0" smtClean="0">
                <a:solidFill>
                  <a:schemeClr val="tx1"/>
                </a:solidFill>
              </a:rPr>
              <a:t>hospitalización</a:t>
            </a:r>
            <a:r>
              <a:rPr lang="es-ES" sz="700" b="1" dirty="0">
                <a:solidFill>
                  <a:schemeClr val="tx1"/>
                </a:solidFill>
              </a:rPr>
              <a:t>, diagnóstico y rehabilitación. </a:t>
            </a:r>
          </a:p>
        </p:txBody>
      </p:sp>
      <p:sp>
        <p:nvSpPr>
          <p:cNvPr id="53" name="52 CuadroTexto"/>
          <p:cNvSpPr txBox="1"/>
          <p:nvPr/>
        </p:nvSpPr>
        <p:spPr>
          <a:xfrm>
            <a:off x="2283650" y="2636912"/>
            <a:ext cx="1325055" cy="415498"/>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b="1" dirty="0">
                <a:solidFill>
                  <a:schemeClr val="tx1"/>
                </a:solidFill>
              </a:rPr>
              <a:t>Disminución en las complicaciones y muertes potencial </a:t>
            </a:r>
          </a:p>
        </p:txBody>
      </p:sp>
      <p:sp>
        <p:nvSpPr>
          <p:cNvPr id="54" name="53 CuadroTexto"/>
          <p:cNvSpPr txBox="1"/>
          <p:nvPr/>
        </p:nvSpPr>
        <p:spPr>
          <a:xfrm>
            <a:off x="3779912" y="2636912"/>
            <a:ext cx="1325055" cy="523220"/>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ES" sz="700" b="1" dirty="0" smtClean="0">
                <a:solidFill>
                  <a:schemeClr val="tx1"/>
                </a:solidFill>
              </a:rPr>
              <a:t>Equidad</a:t>
            </a:r>
            <a:r>
              <a:rPr lang="es-ES" sz="700" b="1" dirty="0">
                <a:solidFill>
                  <a:schemeClr val="tx1"/>
                </a:solidFill>
              </a:rPr>
              <a:t>, igualdad y </a:t>
            </a:r>
            <a:r>
              <a:rPr lang="es-ES" sz="700" b="1" dirty="0" smtClean="0">
                <a:solidFill>
                  <a:schemeClr val="tx1"/>
                </a:solidFill>
              </a:rPr>
              <a:t>no discriminación </a:t>
            </a:r>
            <a:r>
              <a:rPr lang="es-ES" sz="700" b="1" dirty="0">
                <a:solidFill>
                  <a:schemeClr val="tx1"/>
                </a:solidFill>
              </a:rPr>
              <a:t>en la prestación de los servicios </a:t>
            </a:r>
          </a:p>
        </p:txBody>
      </p:sp>
      <p:sp>
        <p:nvSpPr>
          <p:cNvPr id="55" name="54 CuadroTexto"/>
          <p:cNvSpPr txBox="1"/>
          <p:nvPr/>
        </p:nvSpPr>
        <p:spPr>
          <a:xfrm>
            <a:off x="5229946" y="2636912"/>
            <a:ext cx="1502294" cy="307777"/>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MX" sz="700" b="1" dirty="0">
                <a:solidFill>
                  <a:schemeClr val="tx1"/>
                </a:solidFill>
              </a:rPr>
              <a:t>Crecimiento vigilado de servicios privados </a:t>
            </a:r>
          </a:p>
        </p:txBody>
      </p:sp>
      <p:sp>
        <p:nvSpPr>
          <p:cNvPr id="56" name="55 CuadroTexto"/>
          <p:cNvSpPr txBox="1"/>
          <p:nvPr/>
        </p:nvSpPr>
        <p:spPr>
          <a:xfrm>
            <a:off x="7073907" y="2636912"/>
            <a:ext cx="1110208" cy="307777"/>
          </a:xfrm>
          <a:prstGeom prst="rect">
            <a:avLst/>
          </a:prstGeom>
          <a:solidFill>
            <a:srgbClr val="CCFF99"/>
          </a:solidFill>
          <a:ln>
            <a:solidFill>
              <a:srgbClr val="00B05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s-MX" sz="700" b="1" dirty="0">
                <a:solidFill>
                  <a:schemeClr val="tx1"/>
                </a:solidFill>
              </a:rPr>
              <a:t>Menor gasto en salud </a:t>
            </a:r>
          </a:p>
        </p:txBody>
      </p:sp>
      <p:sp>
        <p:nvSpPr>
          <p:cNvPr id="57" name="56 CuadroTexto"/>
          <p:cNvSpPr txBox="1"/>
          <p:nvPr/>
        </p:nvSpPr>
        <p:spPr>
          <a:xfrm>
            <a:off x="795555" y="2204864"/>
            <a:ext cx="1246019" cy="338554"/>
          </a:xfrm>
          <a:prstGeom prst="rect">
            <a:avLst/>
          </a:prstGeom>
          <a:solidFill>
            <a:srgbClr val="CCFF66"/>
          </a:solidFill>
          <a:ln>
            <a:solidFill>
              <a:srgbClr val="92D050"/>
            </a:solidFill>
          </a:ln>
        </p:spPr>
        <p:txBody>
          <a:bodyPr wrap="square" rtlCol="0">
            <a:spAutoFit/>
          </a:bodyPr>
          <a:lstStyle/>
          <a:p>
            <a:pPr algn="ctr"/>
            <a:r>
              <a:rPr lang="es-MX" sz="800" dirty="0" smtClean="0"/>
              <a:t>Mejor oportunidad en </a:t>
            </a:r>
            <a:r>
              <a:rPr lang="es-MX" sz="800" dirty="0"/>
              <a:t>la </a:t>
            </a:r>
            <a:r>
              <a:rPr lang="es-MX" sz="800" dirty="0" smtClean="0"/>
              <a:t>atención</a:t>
            </a:r>
            <a:endParaRPr lang="es-MX" sz="800" dirty="0"/>
          </a:p>
        </p:txBody>
      </p:sp>
      <p:sp>
        <p:nvSpPr>
          <p:cNvPr id="58" name="57 CuadroTexto"/>
          <p:cNvSpPr txBox="1"/>
          <p:nvPr/>
        </p:nvSpPr>
        <p:spPr>
          <a:xfrm>
            <a:off x="2245861" y="2204864"/>
            <a:ext cx="1174011" cy="307777"/>
          </a:xfrm>
          <a:prstGeom prst="rect">
            <a:avLst/>
          </a:prstGeom>
          <a:solidFill>
            <a:srgbClr val="CCFF66"/>
          </a:solidFill>
          <a:ln>
            <a:solidFill>
              <a:srgbClr val="92D050"/>
            </a:solidFill>
          </a:ln>
        </p:spPr>
        <p:txBody>
          <a:bodyPr wrap="square" rtlCol="0">
            <a:spAutoFit/>
          </a:bodyPr>
          <a:lstStyle/>
          <a:p>
            <a:pPr algn="ctr"/>
            <a:r>
              <a:rPr lang="es-MX" sz="700" dirty="0" smtClean="0"/>
              <a:t>Mayores </a:t>
            </a:r>
            <a:r>
              <a:rPr lang="es-MX" sz="700" dirty="0"/>
              <a:t>oportunidades </a:t>
            </a:r>
            <a:r>
              <a:rPr lang="es-MX" sz="700" dirty="0" smtClean="0"/>
              <a:t> de </a:t>
            </a:r>
            <a:r>
              <a:rPr lang="es-MX" sz="700" dirty="0"/>
              <a:t>trabajo e </a:t>
            </a:r>
            <a:r>
              <a:rPr lang="es-MX" sz="700" dirty="0" smtClean="0"/>
              <a:t>ingresos</a:t>
            </a:r>
            <a:endParaRPr lang="es-MX" sz="700" dirty="0"/>
          </a:p>
        </p:txBody>
      </p:sp>
      <p:sp>
        <p:nvSpPr>
          <p:cNvPr id="59" name="58 CuadroTexto"/>
          <p:cNvSpPr txBox="1"/>
          <p:nvPr/>
        </p:nvSpPr>
        <p:spPr>
          <a:xfrm>
            <a:off x="3650134" y="2204864"/>
            <a:ext cx="1071432" cy="338554"/>
          </a:xfrm>
          <a:prstGeom prst="rect">
            <a:avLst/>
          </a:prstGeom>
          <a:solidFill>
            <a:srgbClr val="CCFF66"/>
          </a:solidFill>
          <a:ln>
            <a:solidFill>
              <a:srgbClr val="92D050"/>
            </a:solidFill>
          </a:ln>
        </p:spPr>
        <p:txBody>
          <a:bodyPr wrap="square" rtlCol="0">
            <a:spAutoFit/>
          </a:bodyPr>
          <a:lstStyle/>
          <a:p>
            <a:r>
              <a:rPr lang="es-MX" sz="800" dirty="0" smtClean="0"/>
              <a:t>Disminución </a:t>
            </a:r>
            <a:r>
              <a:rPr lang="es-MX" sz="800" dirty="0"/>
              <a:t>de la </a:t>
            </a:r>
            <a:r>
              <a:rPr lang="es-MX" sz="800" dirty="0" smtClean="0"/>
              <a:t>automedicación  </a:t>
            </a:r>
            <a:endParaRPr lang="es-MX" sz="800" dirty="0"/>
          </a:p>
        </p:txBody>
      </p:sp>
      <p:sp>
        <p:nvSpPr>
          <p:cNvPr id="60" name="59 CuadroTexto"/>
          <p:cNvSpPr txBox="1"/>
          <p:nvPr/>
        </p:nvSpPr>
        <p:spPr>
          <a:xfrm>
            <a:off x="5391495" y="2081753"/>
            <a:ext cx="1246019" cy="461665"/>
          </a:xfrm>
          <a:prstGeom prst="rect">
            <a:avLst/>
          </a:prstGeom>
          <a:solidFill>
            <a:srgbClr val="CCFF66"/>
          </a:solidFill>
          <a:ln>
            <a:solidFill>
              <a:srgbClr val="92D050"/>
            </a:solidFill>
          </a:ln>
        </p:spPr>
        <p:txBody>
          <a:bodyPr wrap="square" rtlCol="0">
            <a:spAutoFit/>
          </a:bodyPr>
          <a:lstStyle/>
          <a:p>
            <a:pPr algn="ctr"/>
            <a:r>
              <a:rPr lang="es-ES" sz="800" dirty="0" smtClean="0"/>
              <a:t>Disminución </a:t>
            </a:r>
            <a:r>
              <a:rPr lang="es-ES" sz="800" dirty="0"/>
              <a:t>en </a:t>
            </a:r>
            <a:r>
              <a:rPr lang="es-ES" sz="800" dirty="0" smtClean="0"/>
              <a:t>el gasto </a:t>
            </a:r>
            <a:r>
              <a:rPr lang="es-ES" sz="800" dirty="0"/>
              <a:t>en </a:t>
            </a:r>
            <a:r>
              <a:rPr lang="es-ES" sz="800" dirty="0" smtClean="0"/>
              <a:t>salud de </a:t>
            </a:r>
            <a:r>
              <a:rPr lang="es-ES" sz="800" dirty="0"/>
              <a:t>la </a:t>
            </a:r>
            <a:r>
              <a:rPr lang="es-ES" sz="800" dirty="0" smtClean="0"/>
              <a:t>población</a:t>
            </a:r>
            <a:endParaRPr lang="es-ES" sz="800" dirty="0"/>
          </a:p>
        </p:txBody>
      </p:sp>
      <p:sp>
        <p:nvSpPr>
          <p:cNvPr id="61" name="60 CuadroTexto"/>
          <p:cNvSpPr txBox="1"/>
          <p:nvPr/>
        </p:nvSpPr>
        <p:spPr>
          <a:xfrm>
            <a:off x="7073907" y="2174087"/>
            <a:ext cx="1246019" cy="338554"/>
          </a:xfrm>
          <a:prstGeom prst="rect">
            <a:avLst/>
          </a:prstGeom>
          <a:solidFill>
            <a:srgbClr val="CCFF66"/>
          </a:solidFill>
          <a:ln>
            <a:solidFill>
              <a:srgbClr val="92D050"/>
            </a:solidFill>
          </a:ln>
        </p:spPr>
        <p:txBody>
          <a:bodyPr wrap="square" rtlCol="0">
            <a:spAutoFit/>
          </a:bodyPr>
          <a:lstStyle/>
          <a:p>
            <a:pPr algn="ctr"/>
            <a:r>
              <a:rPr lang="es-ES" sz="800" dirty="0"/>
              <a:t>Control del gasto público en </a:t>
            </a:r>
            <a:r>
              <a:rPr lang="es-ES" sz="800" dirty="0" smtClean="0"/>
              <a:t>salud</a:t>
            </a:r>
            <a:endParaRPr lang="es-ES" sz="800" dirty="0"/>
          </a:p>
        </p:txBody>
      </p:sp>
      <p:sp>
        <p:nvSpPr>
          <p:cNvPr id="62" name="61 CuadroTexto"/>
          <p:cNvSpPr txBox="1"/>
          <p:nvPr/>
        </p:nvSpPr>
        <p:spPr>
          <a:xfrm>
            <a:off x="820557" y="1700808"/>
            <a:ext cx="1221017" cy="461665"/>
          </a:xfrm>
          <a:prstGeom prst="rect">
            <a:avLst/>
          </a:prstGeom>
          <a:solidFill>
            <a:srgbClr val="CCFF33"/>
          </a:solidFill>
          <a:ln>
            <a:solidFill>
              <a:srgbClr val="00B050"/>
            </a:solidFill>
          </a:ln>
        </p:spPr>
        <p:txBody>
          <a:bodyPr wrap="square" rtlCol="0">
            <a:spAutoFit/>
          </a:bodyPr>
          <a:lstStyle/>
          <a:p>
            <a:pPr algn="ctr"/>
            <a:r>
              <a:rPr lang="es-ES" sz="800" dirty="0" smtClean="0"/>
              <a:t>Demanda </a:t>
            </a:r>
            <a:r>
              <a:rPr lang="es-ES" sz="800" dirty="0"/>
              <a:t>satisfecha de servicios </a:t>
            </a:r>
            <a:r>
              <a:rPr lang="es-ES" sz="800" dirty="0" smtClean="0"/>
              <a:t>especializados </a:t>
            </a:r>
            <a:endParaRPr lang="es-ES" sz="800" dirty="0"/>
          </a:p>
        </p:txBody>
      </p:sp>
      <p:sp>
        <p:nvSpPr>
          <p:cNvPr id="63" name="62 CuadroTexto"/>
          <p:cNvSpPr txBox="1"/>
          <p:nvPr/>
        </p:nvSpPr>
        <p:spPr>
          <a:xfrm>
            <a:off x="2546093" y="1484784"/>
            <a:ext cx="1221017" cy="307777"/>
          </a:xfrm>
          <a:prstGeom prst="rect">
            <a:avLst/>
          </a:prstGeom>
          <a:solidFill>
            <a:srgbClr val="CCFF33"/>
          </a:solidFill>
          <a:ln>
            <a:solidFill>
              <a:srgbClr val="00B050"/>
            </a:solidFill>
          </a:ln>
        </p:spPr>
        <p:txBody>
          <a:bodyPr wrap="square" rtlCol="0">
            <a:spAutoFit/>
          </a:bodyPr>
          <a:lstStyle/>
          <a:p>
            <a:pPr algn="ctr"/>
            <a:r>
              <a:rPr lang="es-MX" sz="700" dirty="0" smtClean="0"/>
              <a:t>Satisfacción </a:t>
            </a:r>
            <a:r>
              <a:rPr lang="es-MX" sz="700" dirty="0"/>
              <a:t>de la </a:t>
            </a:r>
            <a:r>
              <a:rPr lang="es-MX" sz="700" dirty="0" smtClean="0"/>
              <a:t>población</a:t>
            </a:r>
            <a:endParaRPr lang="es-MX" sz="700" dirty="0"/>
          </a:p>
        </p:txBody>
      </p:sp>
      <p:sp>
        <p:nvSpPr>
          <p:cNvPr id="64" name="63 CuadroTexto"/>
          <p:cNvSpPr txBox="1"/>
          <p:nvPr/>
        </p:nvSpPr>
        <p:spPr>
          <a:xfrm>
            <a:off x="4111058" y="1556792"/>
            <a:ext cx="1221017" cy="338554"/>
          </a:xfrm>
          <a:prstGeom prst="rect">
            <a:avLst/>
          </a:prstGeom>
          <a:solidFill>
            <a:srgbClr val="CCFF33"/>
          </a:solidFill>
          <a:ln>
            <a:solidFill>
              <a:srgbClr val="00B050"/>
            </a:solidFill>
          </a:ln>
        </p:spPr>
        <p:txBody>
          <a:bodyPr wrap="square" rtlCol="0">
            <a:spAutoFit/>
          </a:bodyPr>
          <a:lstStyle/>
          <a:p>
            <a:pPr algn="ctr"/>
            <a:r>
              <a:rPr lang="es-MX" sz="800" dirty="0" smtClean="0"/>
              <a:t>Condiciones de </a:t>
            </a:r>
            <a:r>
              <a:rPr lang="es-MX" sz="800" dirty="0"/>
              <a:t>salud mejoradas </a:t>
            </a:r>
          </a:p>
        </p:txBody>
      </p:sp>
      <p:sp>
        <p:nvSpPr>
          <p:cNvPr id="65" name="64 CuadroTexto"/>
          <p:cNvSpPr txBox="1"/>
          <p:nvPr/>
        </p:nvSpPr>
        <p:spPr>
          <a:xfrm>
            <a:off x="892565" y="1105580"/>
            <a:ext cx="1087147" cy="523220"/>
          </a:xfrm>
          <a:prstGeom prst="rect">
            <a:avLst/>
          </a:prstGeom>
          <a:solidFill>
            <a:srgbClr val="99FF33"/>
          </a:solidFill>
          <a:ln>
            <a:solidFill>
              <a:srgbClr val="00B050"/>
            </a:solidFill>
          </a:ln>
        </p:spPr>
        <p:txBody>
          <a:bodyPr wrap="square" rtlCol="0">
            <a:spAutoFit/>
          </a:bodyPr>
          <a:lstStyle/>
          <a:p>
            <a:pPr algn="ctr"/>
            <a:r>
              <a:rPr lang="es-ES" sz="700" dirty="0" smtClean="0"/>
              <a:t>Menor tiempo de </a:t>
            </a:r>
            <a:r>
              <a:rPr lang="es-ES" sz="700" dirty="0"/>
              <a:t>recuperación de la </a:t>
            </a:r>
            <a:r>
              <a:rPr lang="es-ES" sz="700" dirty="0" smtClean="0"/>
              <a:t>enfermedad de </a:t>
            </a:r>
            <a:r>
              <a:rPr lang="es-ES" sz="700" dirty="0"/>
              <a:t>pacientes</a:t>
            </a:r>
          </a:p>
        </p:txBody>
      </p:sp>
      <p:sp>
        <p:nvSpPr>
          <p:cNvPr id="66" name="65 CuadroTexto"/>
          <p:cNvSpPr txBox="1"/>
          <p:nvPr/>
        </p:nvSpPr>
        <p:spPr>
          <a:xfrm>
            <a:off x="107504" y="1588996"/>
            <a:ext cx="361381" cy="975908"/>
          </a:xfrm>
          <a:prstGeom prst="rect">
            <a:avLst/>
          </a:prstGeom>
          <a:noFill/>
        </p:spPr>
        <p:txBody>
          <a:bodyPr vert="wordArtVert" wrap="none" rtlCol="0">
            <a:spAutoFit/>
          </a:bodyPr>
          <a:lstStyle/>
          <a:p>
            <a:r>
              <a:rPr lang="es-MX" sz="1000" b="1" dirty="0" smtClean="0">
                <a:solidFill>
                  <a:srgbClr val="00B050"/>
                </a:solidFill>
              </a:rPr>
              <a:t>FINES</a:t>
            </a:r>
            <a:endParaRPr lang="es-MX" sz="1000" b="1" dirty="0">
              <a:solidFill>
                <a:srgbClr val="00B050"/>
              </a:solidFill>
            </a:endParaRPr>
          </a:p>
        </p:txBody>
      </p:sp>
      <p:sp>
        <p:nvSpPr>
          <p:cNvPr id="67" name="66 CuadroTexto"/>
          <p:cNvSpPr txBox="1"/>
          <p:nvPr/>
        </p:nvSpPr>
        <p:spPr>
          <a:xfrm>
            <a:off x="123860" y="2968313"/>
            <a:ext cx="343684" cy="1682512"/>
          </a:xfrm>
          <a:prstGeom prst="rect">
            <a:avLst/>
          </a:prstGeom>
          <a:noFill/>
        </p:spPr>
        <p:txBody>
          <a:bodyPr vert="wordArtVert" wrap="none" rtlCol="0">
            <a:spAutoFit/>
          </a:bodyPr>
          <a:lstStyle/>
          <a:p>
            <a:r>
              <a:rPr lang="es-MX" sz="900" b="1" dirty="0" smtClean="0"/>
              <a:t>SOLUCIONES</a:t>
            </a:r>
            <a:endParaRPr lang="es-MX" sz="900" b="1" dirty="0"/>
          </a:p>
        </p:txBody>
      </p:sp>
      <p:sp>
        <p:nvSpPr>
          <p:cNvPr id="68" name="67 CuadroTexto"/>
          <p:cNvSpPr txBox="1"/>
          <p:nvPr/>
        </p:nvSpPr>
        <p:spPr>
          <a:xfrm>
            <a:off x="107504" y="4932716"/>
            <a:ext cx="343684" cy="1046440"/>
          </a:xfrm>
          <a:prstGeom prst="rect">
            <a:avLst/>
          </a:prstGeom>
          <a:noFill/>
        </p:spPr>
        <p:txBody>
          <a:bodyPr vert="wordArtVert" wrap="none" rtlCol="0">
            <a:spAutoFit/>
          </a:bodyPr>
          <a:lstStyle/>
          <a:p>
            <a:r>
              <a:rPr lang="es-MX" sz="900" b="1" dirty="0" smtClean="0">
                <a:solidFill>
                  <a:schemeClr val="accent4">
                    <a:lumMod val="50000"/>
                  </a:schemeClr>
                </a:solidFill>
              </a:rPr>
              <a:t>MEDIOS</a:t>
            </a:r>
            <a:endParaRPr lang="es-MX" sz="900" b="1" dirty="0">
              <a:solidFill>
                <a:schemeClr val="accent4">
                  <a:lumMod val="50000"/>
                </a:schemeClr>
              </a:solidFill>
            </a:endParaRPr>
          </a:p>
        </p:txBody>
      </p:sp>
      <p:sp>
        <p:nvSpPr>
          <p:cNvPr id="79" name="1 Título"/>
          <p:cNvSpPr txBox="1">
            <a:spLocks/>
          </p:cNvSpPr>
          <p:nvPr/>
        </p:nvSpPr>
        <p:spPr>
          <a:xfrm>
            <a:off x="1475656" y="38976"/>
            <a:ext cx="6449144" cy="479221"/>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9" name="Imagen 68"/>
          <p:cNvPicPr/>
          <p:nvPr/>
        </p:nvPicPr>
        <p:blipFill>
          <a:blip r:embed="rId3">
            <a:extLst>
              <a:ext uri="{28A0092B-C50C-407E-A947-70E740481C1C}">
                <a14:useLocalDpi xmlns:a14="http://schemas.microsoft.com/office/drawing/2010/main" val="0"/>
              </a:ext>
            </a:extLst>
          </a:blip>
          <a:stretch>
            <a:fillRect/>
          </a:stretch>
        </p:blipFill>
        <p:spPr>
          <a:xfrm>
            <a:off x="6208357" y="975440"/>
            <a:ext cx="1943100" cy="609600"/>
          </a:xfrm>
          <a:prstGeom prst="rect">
            <a:avLst/>
          </a:prstGeom>
        </p:spPr>
      </p:pic>
      <p:pic>
        <p:nvPicPr>
          <p:cNvPr id="80" name="Imagen 7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765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0688"/>
            <a:ext cx="7467600" cy="1143000"/>
          </a:xfrm>
        </p:spPr>
        <p:txBody>
          <a:bodyPr>
            <a:normAutofit/>
          </a:bodyPr>
          <a:lstStyle/>
          <a:p>
            <a:r>
              <a:rPr lang="es-MX" sz="1200" b="1" dirty="0" smtClean="0">
                <a:latin typeface="Arial" panose="020B0604020202020204" pitchFamily="34" charset="0"/>
                <a:cs typeface="Arial" panose="020B0604020202020204" pitchFamily="34" charset="0"/>
              </a:rPr>
              <a:t>Cobertura de la Población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04800" y="1916832"/>
            <a:ext cx="7467600" cy="218884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Las poblaciones se integran por la suma de pacientes con expediente, atenciones de urgencias y atenciones por convenio. La diferencia cuantitativa entre la población potencial (PP) y la población objetivo (PO) se explica debido a que la primera abarca a todos los pacientes con expediente (incluye a los atendidos en años previos), mientras que la PO solo considera a los pacientes que acuden a consulta por primera vez. 92% de la población atendida (PA) se concentró en e</a:t>
            </a:r>
            <a:r>
              <a:rPr lang="es-MX" sz="1200" dirty="0">
                <a:solidFill>
                  <a:schemeClr val="tx1">
                    <a:lumMod val="65000"/>
                    <a:lumOff val="35000"/>
                  </a:schemeClr>
                </a:solidFill>
                <a:latin typeface="Arial" panose="020B0604020202020204" pitchFamily="34" charset="0"/>
                <a:cs typeface="Arial" panose="020B0604020202020204" pitchFamily="34" charset="0"/>
              </a:rPr>
              <a:t>l Distrito Federal.</a:t>
            </a: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2411760" y="3825006"/>
            <a:ext cx="3602918" cy="2412306"/>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8767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35696" y="466241"/>
            <a:ext cx="6172200" cy="1085506"/>
          </a:xfrm>
        </p:spPr>
        <p:txBody>
          <a:bodyPr>
            <a:normAutofit/>
          </a:bodyPr>
          <a:lstStyle/>
          <a:p>
            <a:pPr algn="ctr"/>
            <a:r>
              <a:rPr lang="es-MX" sz="1600" dirty="0" smtClean="0">
                <a:solidFill>
                  <a:schemeClr val="tx1">
                    <a:lumMod val="65000"/>
                    <a:lumOff val="35000"/>
                  </a:schemeClr>
                </a:solidFill>
                <a:latin typeface="Arial" panose="020B0604020202020204" pitchFamily="34" charset="0"/>
                <a:cs typeface="Arial" panose="020B0604020202020204" pitchFamily="34" charset="0"/>
              </a:rPr>
              <a:t>EVALUACION DE DESEMPEÑO </a:t>
            </a:r>
            <a:r>
              <a:rPr lang="es-MX" sz="1600" dirty="0" smtClean="0">
                <a:solidFill>
                  <a:schemeClr val="tx1">
                    <a:lumMod val="65000"/>
                    <a:lumOff val="35000"/>
                  </a:schemeClr>
                </a:solidFill>
                <a:latin typeface="Arial" panose="020B0604020202020204" pitchFamily="34" charset="0"/>
                <a:cs typeface="Arial" panose="020B0604020202020204" pitchFamily="34" charset="0"/>
              </a:rPr>
              <a:t>2009-2013</a:t>
            </a:r>
            <a:endParaRPr lang="es-MX"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2 Subtítulo"/>
          <p:cNvSpPr>
            <a:spLocks noGrp="1"/>
          </p:cNvSpPr>
          <p:nvPr>
            <p:ph type="subTitle" idx="1"/>
          </p:nvPr>
        </p:nvSpPr>
        <p:spPr>
          <a:xfrm>
            <a:off x="2123728" y="1705428"/>
            <a:ext cx="6172200" cy="835036"/>
          </a:xfrm>
        </p:spPr>
        <p:txBody>
          <a:bodyPr>
            <a:normAutofit/>
          </a:bodyPr>
          <a:lstStyle/>
          <a:p>
            <a:pPr algn="ctr"/>
            <a:r>
              <a:rPr lang="es-MX" sz="1400" dirty="0" smtClean="0">
                <a:solidFill>
                  <a:schemeClr val="accent5">
                    <a:lumMod val="75000"/>
                  </a:schemeClr>
                </a:solidFill>
                <a:latin typeface="Arial" panose="020B0604020202020204" pitchFamily="34" charset="0"/>
                <a:cs typeface="Arial" panose="020B0604020202020204" pitchFamily="34" charset="0"/>
              </a:rPr>
              <a:t>ACCESO DE LA POBLACIÓN ABIERTA A SERVICIOS DE ALTA ESPECIALIDAD</a:t>
            </a:r>
            <a:endParaRPr lang="es-MX" sz="1400" dirty="0">
              <a:solidFill>
                <a:schemeClr val="accent5">
                  <a:lumMod val="75000"/>
                </a:schemeClr>
              </a:solidFill>
              <a:latin typeface="Arial" panose="020B0604020202020204" pitchFamily="34" charset="0"/>
              <a:cs typeface="Arial" panose="020B0604020202020204" pitchFamily="34" charset="0"/>
            </a:endParaRPr>
          </a:p>
        </p:txBody>
      </p:sp>
      <p:pic>
        <p:nvPicPr>
          <p:cNvPr id="4" name="Imagen 3"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67544" y="404664"/>
            <a:ext cx="2206625" cy="822960"/>
          </a:xfrm>
          <a:prstGeom prst="rect">
            <a:avLst/>
          </a:prstGeom>
          <a:noFill/>
          <a:ln>
            <a:noFill/>
          </a:ln>
        </p:spPr>
      </p:pic>
      <p:sp>
        <p:nvSpPr>
          <p:cNvPr id="5" name="Cuadro de texto 1"/>
          <p:cNvSpPr txBox="1"/>
          <p:nvPr/>
        </p:nvSpPr>
        <p:spPr>
          <a:xfrm>
            <a:off x="6444208" y="6368180"/>
            <a:ext cx="2489200" cy="401320"/>
          </a:xfrm>
          <a:prstGeom prst="rect">
            <a:avLst/>
          </a:prstGeom>
          <a:noFill/>
          <a:ln>
            <a:noFill/>
          </a:ln>
          <a:effectLst/>
        </p:spPr>
        <p:txBody>
          <a:bodyPr rot="0" spcFirstLastPara="0" vert="horz" wrap="none" lIns="91440" tIns="45720" rIns="91440" bIns="45720" numCol="1" spcCol="0" rtlCol="0" fromWordArt="0" anchor="t" anchorCtr="0" forceAA="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algn="ctr">
              <a:spcAft>
                <a:spcPts val="0"/>
              </a:spcAft>
              <a:tabLst>
                <a:tab pos="2806065" algn="ctr"/>
                <a:tab pos="5612130" algn="r"/>
              </a:tabLst>
            </a:pPr>
            <a:r>
              <a:rPr lang="es-MX" sz="2000" b="1">
                <a:ln>
                  <a:noFill/>
                </a:ln>
                <a:solidFill>
                  <a:srgbClr val="9BBB59"/>
                </a:solidFill>
                <a:effectLst/>
                <a:latin typeface="Calibri" panose="020F0502020204030204" pitchFamily="34" charset="0"/>
                <a:ea typeface="Calibri" panose="020F0502020204030204" pitchFamily="34" charset="0"/>
                <a:cs typeface="Times New Roman" panose="02020603050405020304" pitchFamily="18" charset="0"/>
              </a:rPr>
              <a:t>EDUCACIÓN EN LINEA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2 Subtítulo"/>
          <p:cNvSpPr txBox="1">
            <a:spLocks/>
          </p:cNvSpPr>
          <p:nvPr/>
        </p:nvSpPr>
        <p:spPr>
          <a:xfrm>
            <a:off x="2360240" y="3110869"/>
            <a:ext cx="6172200" cy="2830156"/>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EQUIPO 6: </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MA. DEL CARMEN ESPINDOLA SOTO</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CESAR ROBERTO VILLEGAS APODACA</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DARIO CUETO REYES</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JESUS MARTINEZ VAZQUEZ </a:t>
            </a:r>
          </a:p>
          <a:p>
            <a:pPr algn="just">
              <a:lnSpc>
                <a:spcPct val="150000"/>
              </a:lnSpc>
            </a:pPr>
            <a:r>
              <a:rPr lang="es-MX" sz="1200" b="0" dirty="0" smtClean="0">
                <a:solidFill>
                  <a:schemeClr val="tx1">
                    <a:lumMod val="50000"/>
                    <a:lumOff val="50000"/>
                  </a:schemeClr>
                </a:solidFill>
                <a:latin typeface="Arial" panose="020B0604020202020204" pitchFamily="34" charset="0"/>
                <a:cs typeface="Arial" panose="020B0604020202020204" pitchFamily="34" charset="0"/>
              </a:rPr>
              <a:t>LUIS ARTUROAREVALO CARBAJAL</a:t>
            </a:r>
            <a:endParaRPr lang="es-MX" sz="1200" b="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4238278" y="2244507"/>
            <a:ext cx="1943100" cy="609600"/>
          </a:xfrm>
          <a:prstGeom prst="rect">
            <a:avLst/>
          </a:prstGeom>
        </p:spPr>
      </p:pic>
    </p:spTree>
    <p:extLst>
      <p:ext uri="{BB962C8B-B14F-4D97-AF65-F5344CB8AC3E}">
        <p14:creationId xmlns:p14="http://schemas.microsoft.com/office/powerpoint/2010/main" val="2662512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845840"/>
            <a:ext cx="7467600" cy="1143000"/>
          </a:xfrm>
        </p:spPr>
        <p:txBody>
          <a:bodyPr>
            <a:normAutofit/>
          </a:bodyPr>
          <a:lstStyle/>
          <a:p>
            <a:r>
              <a:rPr lang="es-MX" sz="1200" b="1" dirty="0" smtClean="0">
                <a:latin typeface="Arial" panose="020B0604020202020204" pitchFamily="34" charset="0"/>
                <a:cs typeface="Arial" panose="020B0604020202020204" pitchFamily="34" charset="0"/>
              </a:rPr>
              <a:t>Población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248272"/>
            <a:ext cx="7467600" cy="2404864"/>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La Población Potencial está determinada por la capacidad de infraestructura y </a:t>
            </a:r>
            <a:r>
              <a:rPr lang="es-ES" sz="1200" dirty="0" smtClean="0">
                <a:solidFill>
                  <a:schemeClr val="tx1">
                    <a:lumMod val="65000"/>
                    <a:lumOff val="35000"/>
                  </a:schemeClr>
                </a:solidFill>
                <a:latin typeface="Arial" panose="020B0604020202020204" pitchFamily="34" charset="0"/>
                <a:cs typeface="Arial" panose="020B0604020202020204" pitchFamily="34" charset="0"/>
              </a:rPr>
              <a:t>recursos humanos</a:t>
            </a:r>
            <a:r>
              <a:rPr lang="es-ES" sz="1200" dirty="0">
                <a:solidFill>
                  <a:schemeClr val="tx1">
                    <a:lumMod val="65000"/>
                    <a:lumOff val="35000"/>
                  </a:schemeClr>
                </a:solidFill>
                <a:latin typeface="Arial" panose="020B0604020202020204" pitchFamily="34" charset="0"/>
                <a:cs typeface="Arial" panose="020B0604020202020204" pitchFamily="34" charset="0"/>
              </a:rPr>
              <a:t>, por lo que cubre parcialmente a los no derechohabientes con necesidades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medicina </a:t>
            </a:r>
            <a:r>
              <a:rPr lang="es-MX" sz="1200" dirty="0">
                <a:solidFill>
                  <a:schemeClr val="tx1">
                    <a:lumMod val="65000"/>
                    <a:lumOff val="35000"/>
                  </a:schemeClr>
                </a:solidFill>
                <a:latin typeface="Arial" panose="020B0604020202020204" pitchFamily="34" charset="0"/>
                <a:cs typeface="Arial" panose="020B0604020202020204" pitchFamily="34" charset="0"/>
              </a:rPr>
              <a:t>de alta especialidad</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La Población Objetivo calculada podría utilizar el 60% de la capacidad instalada;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se detecta </a:t>
            </a:r>
            <a:r>
              <a:rPr lang="es-ES" sz="1200" dirty="0">
                <a:solidFill>
                  <a:schemeClr val="tx1">
                    <a:lumMod val="65000"/>
                    <a:lumOff val="35000"/>
                  </a:schemeClr>
                </a:solidFill>
                <a:latin typeface="Arial" panose="020B0604020202020204" pitchFamily="34" charset="0"/>
                <a:cs typeface="Arial" panose="020B0604020202020204" pitchFamily="34" charset="0"/>
              </a:rPr>
              <a:t>una posible subutilización que debe ser justificada.</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2800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Cobertura de la Población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395536" y="1484784"/>
            <a:ext cx="7992888" cy="3672408"/>
          </a:xfrm>
        </p:spPr>
        <p:txBody>
          <a:bodyPr>
            <a:normAutofit/>
          </a:bodyPr>
          <a:lstStyle/>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Para medir los resultados de fin se utiliza el indicador "Porcentaje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egresos hospitalarios </a:t>
            </a:r>
            <a:r>
              <a:rPr lang="es-ES" sz="1200" dirty="0">
                <a:solidFill>
                  <a:schemeClr val="tx1">
                    <a:lumMod val="65000"/>
                    <a:lumOff val="35000"/>
                  </a:schemeClr>
                </a:solidFill>
                <a:latin typeface="Arial" panose="020B0604020202020204" pitchFamily="34" charset="0"/>
                <a:cs typeface="Arial" panose="020B0604020202020204" pitchFamily="34" charset="0"/>
              </a:rPr>
              <a:t>por mejoría en las instituciones de la CCINSHAE" que mide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participación </a:t>
            </a:r>
            <a:r>
              <a:rPr lang="es-ES" sz="1200" dirty="0">
                <a:solidFill>
                  <a:schemeClr val="tx1">
                    <a:lumMod val="65000"/>
                    <a:lumOff val="35000"/>
                  </a:schemeClr>
                </a:solidFill>
                <a:latin typeface="Arial" panose="020B0604020202020204" pitchFamily="34" charset="0"/>
                <a:cs typeface="Arial" panose="020B0604020202020204" pitchFamily="34" charset="0"/>
              </a:rPr>
              <a:t>de las entidades de la CCINSHAE respecto a los egresos por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mejoría atendidos </a:t>
            </a:r>
            <a:r>
              <a:rPr lang="es-ES" sz="1200" dirty="0">
                <a:solidFill>
                  <a:schemeClr val="tx1">
                    <a:lumMod val="65000"/>
                    <a:lumOff val="35000"/>
                  </a:schemeClr>
                </a:solidFill>
                <a:latin typeface="Arial" panose="020B0604020202020204" pitchFamily="34" charset="0"/>
                <a:cs typeface="Arial" panose="020B0604020202020204" pitchFamily="34" charset="0"/>
              </a:rPr>
              <a:t>en las instituciones de la Secretaría de Salud (SS). El valor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este indicador </a:t>
            </a:r>
            <a:r>
              <a:rPr lang="es-ES" sz="1200" dirty="0">
                <a:solidFill>
                  <a:schemeClr val="tx1">
                    <a:lumMod val="65000"/>
                    <a:lumOff val="35000"/>
                  </a:schemeClr>
                </a:solidFill>
                <a:latin typeface="Arial" panose="020B0604020202020204" pitchFamily="34" charset="0"/>
                <a:cs typeface="Arial" panose="020B0604020202020204" pitchFamily="34" charset="0"/>
              </a:rPr>
              <a:t>en 2010 fue de 9%, en 2011 llegó a 7.1% y para 2012 alcanzó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solo 6.7</a:t>
            </a:r>
            <a:r>
              <a:rPr lang="es-ES" sz="1200" dirty="0">
                <a:solidFill>
                  <a:schemeClr val="tx1">
                    <a:lumMod val="65000"/>
                    <a:lumOff val="35000"/>
                  </a:schemeClr>
                </a:solidFill>
                <a:latin typeface="Arial" panose="020B0604020202020204" pitchFamily="34" charset="0"/>
                <a:cs typeface="Arial" panose="020B0604020202020204" pitchFamily="34" charset="0"/>
              </a:rPr>
              <a:t>%, cuando la meta se había fijado en 7.6%, sin embargo, las variaciones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baja </a:t>
            </a:r>
            <a:r>
              <a:rPr lang="es-ES" sz="1200" dirty="0">
                <a:solidFill>
                  <a:schemeClr val="tx1">
                    <a:lumMod val="65000"/>
                    <a:lumOff val="35000"/>
                  </a:schemeClr>
                </a:solidFill>
                <a:latin typeface="Arial" panose="020B0604020202020204" pitchFamily="34" charset="0"/>
                <a:cs typeface="Arial" panose="020B0604020202020204" pitchFamily="34" charset="0"/>
              </a:rPr>
              <a:t>no reflejan un detrimento de la eficacia del programa, sino que obedecen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 </a:t>
            </a:r>
            <a:r>
              <a:rPr lang="es-MX" sz="1200" dirty="0" smtClean="0">
                <a:solidFill>
                  <a:schemeClr val="tx1">
                    <a:lumMod val="65000"/>
                    <a:lumOff val="35000"/>
                  </a:schemeClr>
                </a:solidFill>
                <a:latin typeface="Arial" panose="020B0604020202020204" pitchFamily="34" charset="0"/>
                <a:cs typeface="Arial" panose="020B0604020202020204" pitchFamily="34" charset="0"/>
              </a:rPr>
              <a:t>fluctuaciones </a:t>
            </a:r>
            <a:r>
              <a:rPr lang="es-MX" sz="1200" dirty="0">
                <a:solidFill>
                  <a:schemeClr val="tx1">
                    <a:lumMod val="65000"/>
                    <a:lumOff val="35000"/>
                  </a:schemeClr>
                </a:solidFill>
                <a:latin typeface="Arial" panose="020B0604020202020204" pitchFamily="34" charset="0"/>
                <a:cs typeface="Arial" panose="020B0604020202020204" pitchFamily="34" charset="0"/>
              </a:rPr>
              <a:t>en la demanda</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p>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Uno de los indicadores de propósito contabiliza el porcentaje de egresos hospitalarios por mejoría en relación al total de egresos por mejoría en las instituciones de la CCINSHAE, en 2012 se llegó a 93.4% con lo que se rebasaron las expectativas de 92%. Para otro indicador de propósito "Porcentaje de pacientes aceptados en preconsulta" se fijó como meta aceptar 64%, sin embargo, aunque dicha meta fue superada al llegar a 69%, se otorgaron 46,404 preconsultas menos de las que se habían estimado (denominador) y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atendieron 158,672 </a:t>
            </a:r>
            <a:r>
              <a:rPr lang="es-ES" sz="1200" dirty="0">
                <a:solidFill>
                  <a:schemeClr val="tx1">
                    <a:lumMod val="65000"/>
                    <a:lumOff val="35000"/>
                  </a:schemeClr>
                </a:solidFill>
                <a:latin typeface="Arial" panose="020B0604020202020204" pitchFamily="34" charset="0"/>
                <a:cs typeface="Arial" panose="020B0604020202020204" pitchFamily="34" charset="0"/>
              </a:rPr>
              <a:t>nuevos pacientes en consulta externa (numerador), cuando se había estimado atender a 177,033.</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868144" y="5224338"/>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25660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Cobertura</a:t>
            </a:r>
            <a:endParaRPr lang="es-MX" sz="1200" b="1"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817"/>
            <a:ext cx="5040560" cy="388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uadroTexto 2"/>
          <p:cNvSpPr txBox="1"/>
          <p:nvPr/>
        </p:nvSpPr>
        <p:spPr>
          <a:xfrm>
            <a:off x="755576" y="6309320"/>
            <a:ext cx="1198790" cy="276999"/>
          </a:xfrm>
          <a:prstGeom prst="rect">
            <a:avLst/>
          </a:prstGeom>
          <a:noFill/>
        </p:spPr>
        <p:txBody>
          <a:bodyPr wrap="none" rtlCol="0">
            <a:spAutoFit/>
          </a:bodyPr>
          <a:lstStyle/>
          <a:p>
            <a:r>
              <a:rPr lang="es-MX" sz="1200" dirty="0" smtClean="0">
                <a:latin typeface="Arial" panose="020B0604020202020204" pitchFamily="34" charset="0"/>
                <a:cs typeface="Arial" panose="020B0604020202020204" pitchFamily="34" charset="0"/>
              </a:rPr>
              <a:t>Fuente: SHCP.</a:t>
            </a:r>
            <a:endParaRPr lang="es-MX" sz="1200"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5999276" y="1263899"/>
            <a:ext cx="1943100" cy="609600"/>
          </a:xfrm>
          <a:prstGeom prst="rect">
            <a:avLst/>
          </a:prstGeom>
        </p:spPr>
      </p:pic>
      <p:pic>
        <p:nvPicPr>
          <p:cNvPr id="4" name="Imagen 3"/>
          <p:cNvPicPr>
            <a:picLocks noChangeAspect="1"/>
          </p:cNvPicPr>
          <p:nvPr/>
        </p:nvPicPr>
        <p:blipFill>
          <a:blip r:embed="rId4"/>
          <a:stretch>
            <a:fillRect/>
          </a:stretch>
        </p:blipFill>
        <p:spPr>
          <a:xfrm>
            <a:off x="2627784" y="5819972"/>
            <a:ext cx="1426270" cy="978696"/>
          </a:xfrm>
          <a:prstGeom prst="rect">
            <a:avLst/>
          </a:prstGeom>
        </p:spPr>
      </p:pic>
      <p:pic>
        <p:nvPicPr>
          <p:cNvPr id="8" name="Imagen 7"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633066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3608" y="1628800"/>
            <a:ext cx="6881192" cy="4135745"/>
          </a:xfrm>
          <a:prstGeom prst="rect">
            <a:avLst/>
          </a:prstGeom>
        </p:spPr>
      </p:pic>
      <p:sp>
        <p:nvSpPr>
          <p:cNvPr id="6" name="CuadroTexto 5"/>
          <p:cNvSpPr txBox="1"/>
          <p:nvPr/>
        </p:nvSpPr>
        <p:spPr>
          <a:xfrm>
            <a:off x="755576" y="6309320"/>
            <a:ext cx="1198790" cy="276999"/>
          </a:xfrm>
          <a:prstGeom prst="rect">
            <a:avLst/>
          </a:prstGeom>
          <a:noFill/>
        </p:spPr>
        <p:txBody>
          <a:bodyPr wrap="none" rtlCol="0">
            <a:spAutoFit/>
          </a:bodyPr>
          <a:lstStyle/>
          <a:p>
            <a:r>
              <a:rPr lang="es-MX" sz="1200" dirty="0" smtClean="0">
                <a:latin typeface="Arial" panose="020B0604020202020204" pitchFamily="34" charset="0"/>
                <a:cs typeface="Arial" panose="020B0604020202020204" pitchFamily="34" charset="0"/>
              </a:rPr>
              <a:t>Fuente: SHCP.</a:t>
            </a:r>
            <a:endParaRPr lang="es-MX" sz="1200" dirty="0">
              <a:latin typeface="Arial" panose="020B0604020202020204" pitchFamily="34" charset="0"/>
              <a:cs typeface="Arial" panose="020B0604020202020204" pitchFamily="34" charset="0"/>
            </a:endParaRPr>
          </a:p>
        </p:txBody>
      </p:sp>
      <p:sp>
        <p:nvSpPr>
          <p:cNvPr id="7"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5981700" y="908720"/>
            <a:ext cx="1943100" cy="609600"/>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7496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57808"/>
            <a:ext cx="7467600" cy="1143000"/>
          </a:xfrm>
        </p:spPr>
        <p:txBody>
          <a:bodyPr>
            <a:normAutofit/>
          </a:bodyPr>
          <a:lstStyle/>
          <a:p>
            <a:r>
              <a:rPr lang="es-MX" sz="1200" b="1" dirty="0" smtClean="0">
                <a:latin typeface="Arial" panose="020B0604020202020204" pitchFamily="34" charset="0"/>
                <a:cs typeface="Arial" panose="020B0604020202020204" pitchFamily="34" charset="0"/>
              </a:rPr>
              <a:t>Análisis del Sector</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104256"/>
            <a:ext cx="7467600" cy="2404864"/>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programa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encuentra alineado </a:t>
            </a:r>
            <a:r>
              <a:rPr lang="es-ES" sz="1200" dirty="0">
                <a:solidFill>
                  <a:schemeClr val="tx1">
                    <a:lumMod val="65000"/>
                    <a:lumOff val="35000"/>
                  </a:schemeClr>
                </a:solidFill>
                <a:latin typeface="Arial" panose="020B0604020202020204" pitchFamily="34" charset="0"/>
                <a:cs typeface="Arial" panose="020B0604020202020204" pitchFamily="34" charset="0"/>
              </a:rPr>
              <a:t>al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objetivo 5 del PROSESA 2007 – 2012 “</a:t>
            </a:r>
            <a:r>
              <a:rPr lang="es-MX" sz="1200" dirty="0">
                <a:solidFill>
                  <a:schemeClr val="tx1">
                    <a:lumMod val="65000"/>
                    <a:lumOff val="35000"/>
                  </a:schemeClr>
                </a:solidFill>
                <a:latin typeface="Arial" panose="020B0604020202020204" pitchFamily="34" charset="0"/>
                <a:cs typeface="Arial" panose="020B0604020202020204" pitchFamily="34" charset="0"/>
              </a:rPr>
              <a:t>Brindar servicios de salud </a:t>
            </a:r>
            <a:r>
              <a:rPr lang="es-MX" sz="1200" dirty="0" smtClean="0">
                <a:solidFill>
                  <a:schemeClr val="tx1">
                    <a:lumMod val="65000"/>
                    <a:lumOff val="35000"/>
                  </a:schemeClr>
                </a:solidFill>
                <a:latin typeface="Arial" panose="020B0604020202020204" pitchFamily="34" charset="0"/>
                <a:cs typeface="Arial" panose="020B0604020202020204" pitchFamily="34" charset="0"/>
              </a:rPr>
              <a:t>eficientes</a:t>
            </a:r>
            <a:r>
              <a:rPr lang="es-MX" sz="1200" dirty="0">
                <a:solidFill>
                  <a:schemeClr val="tx1">
                    <a:lumMod val="65000"/>
                    <a:lumOff val="35000"/>
                  </a:schemeClr>
                </a:solidFill>
                <a:latin typeface="Arial" panose="020B0604020202020204" pitchFamily="34" charset="0"/>
                <a:cs typeface="Arial" panose="020B0604020202020204" pitchFamily="34" charset="0"/>
              </a:rPr>
              <a:t>, con calidad, calidez y seguridad para el </a:t>
            </a:r>
            <a:r>
              <a:rPr lang="es-MX" sz="1200" dirty="0" smtClean="0">
                <a:solidFill>
                  <a:schemeClr val="tx1">
                    <a:lumMod val="65000"/>
                    <a:lumOff val="35000"/>
                  </a:schemeClr>
                </a:solidFill>
                <a:latin typeface="Arial" panose="020B0604020202020204" pitchFamily="34" charset="0"/>
                <a:cs typeface="Arial" panose="020B0604020202020204" pitchFamily="34" charset="0"/>
              </a:rPr>
              <a:t>paciente” el cual se le da continuidad en el  </a:t>
            </a:r>
            <a:r>
              <a:rPr lang="es-MX" sz="1200" dirty="0" err="1" smtClean="0">
                <a:solidFill>
                  <a:schemeClr val="tx1">
                    <a:lumMod val="65000"/>
                    <a:lumOff val="35000"/>
                  </a:schemeClr>
                </a:solidFill>
                <a:latin typeface="Arial" panose="020B0604020202020204" pitchFamily="34" charset="0"/>
                <a:cs typeface="Arial" panose="020B0604020202020204" pitchFamily="34" charset="0"/>
              </a:rPr>
              <a:t>Obetivo</a:t>
            </a:r>
            <a:r>
              <a:rPr lang="es-MX"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smtClean="0">
                <a:solidFill>
                  <a:schemeClr val="tx1">
                    <a:lumMod val="65000"/>
                    <a:lumOff val="35000"/>
                  </a:schemeClr>
                </a:solidFill>
                <a:latin typeface="Arial" panose="020B0604020202020204" pitchFamily="34" charset="0"/>
                <a:cs typeface="Arial" panose="020B0604020202020204" pitchFamily="34" charset="0"/>
              </a:rPr>
              <a:t>2 del PROSESA 2013 - 2018</a:t>
            </a:r>
            <a:r>
              <a:rPr lang="es-ES" sz="1200" dirty="0" smtClean="0">
                <a:solidFill>
                  <a:srgbClr val="FF0000"/>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"Asegurar 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acceso efectivo </a:t>
            </a:r>
            <a:r>
              <a:rPr lang="es-ES" sz="1200" dirty="0">
                <a:solidFill>
                  <a:schemeClr val="tx1">
                    <a:lumMod val="65000"/>
                    <a:lumOff val="35000"/>
                  </a:schemeClr>
                </a:solidFill>
                <a:latin typeface="Arial" panose="020B0604020202020204" pitchFamily="34" charset="0"/>
                <a:cs typeface="Arial" panose="020B0604020202020204" pitchFamily="34" charset="0"/>
              </a:rPr>
              <a:t>a servicios de salud con calidad".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Su presupuesto </a:t>
            </a:r>
            <a:r>
              <a:rPr lang="es-ES" sz="1200" dirty="0">
                <a:solidFill>
                  <a:schemeClr val="tx1">
                    <a:lumMod val="65000"/>
                    <a:lumOff val="35000"/>
                  </a:schemeClr>
                </a:solidFill>
                <a:latin typeface="Arial" panose="020B0604020202020204" pitchFamily="34" charset="0"/>
                <a:cs typeface="Arial" panose="020B0604020202020204" pitchFamily="34" charset="0"/>
              </a:rPr>
              <a:t>se aprobó con base 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a:t>
            </a:r>
            <a:r>
              <a:rPr lang="es-MX" sz="1200" dirty="0" smtClean="0">
                <a:solidFill>
                  <a:schemeClr val="tx1">
                    <a:lumMod val="65000"/>
                    <a:lumOff val="35000"/>
                  </a:schemeClr>
                </a:solidFill>
                <a:latin typeface="Arial" panose="020B0604020202020204" pitchFamily="34" charset="0"/>
                <a:cs typeface="Arial" panose="020B0604020202020204" pitchFamily="34" charset="0"/>
              </a:rPr>
              <a:t>siguiente </a:t>
            </a:r>
            <a:r>
              <a:rPr lang="es-MX" sz="1200" dirty="0">
                <a:solidFill>
                  <a:schemeClr val="tx1">
                    <a:lumMod val="65000"/>
                    <a:lumOff val="35000"/>
                  </a:schemeClr>
                </a:solidFill>
                <a:latin typeface="Arial" panose="020B0604020202020204" pitchFamily="34" charset="0"/>
                <a:cs typeface="Arial" panose="020B0604020202020204" pitchFamily="34" charset="0"/>
              </a:rPr>
              <a:t>composición: 71% </a:t>
            </a:r>
            <a:r>
              <a:rPr lang="es-MX" sz="1200" dirty="0" smtClean="0">
                <a:solidFill>
                  <a:schemeClr val="tx1">
                    <a:lumMod val="65000"/>
                    <a:lumOff val="35000"/>
                  </a:schemeClr>
                </a:solidFill>
                <a:latin typeface="Arial" panose="020B0604020202020204" pitchFamily="34" charset="0"/>
                <a:cs typeface="Arial" panose="020B0604020202020204" pitchFamily="34" charset="0"/>
              </a:rPr>
              <a:t>servicios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personales</a:t>
            </a:r>
            <a:r>
              <a:rPr lang="es-ES" sz="1200" dirty="0">
                <a:solidFill>
                  <a:schemeClr val="tx1">
                    <a:lumMod val="65000"/>
                    <a:lumOff val="35000"/>
                  </a:schemeClr>
                </a:solidFill>
                <a:latin typeface="Arial" panose="020B0604020202020204" pitchFamily="34" charset="0"/>
                <a:cs typeface="Arial" panose="020B0604020202020204" pitchFamily="34" charset="0"/>
              </a:rPr>
              <a:t>, 22% gastos de operación y 7</a:t>
            </a:r>
            <a:r>
              <a:rPr lang="es-ES" sz="1200" dirty="0" smtClean="0">
                <a:solidFill>
                  <a:schemeClr val="tx1">
                    <a:lumMod val="65000"/>
                    <a:lumOff val="35000"/>
                  </a:schemeClr>
                </a:solidFill>
                <a:latin typeface="Arial" panose="020B0604020202020204" pitchFamily="34" charset="0"/>
                <a:cs typeface="Arial" panose="020B0604020202020204" pitchFamily="34" charset="0"/>
              </a:rPr>
              <a:t>% inversión </a:t>
            </a:r>
            <a:r>
              <a:rPr lang="es-ES" sz="1200" dirty="0">
                <a:solidFill>
                  <a:schemeClr val="tx1">
                    <a:lumMod val="65000"/>
                    <a:lumOff val="35000"/>
                  </a:schemeClr>
                </a:solidFill>
                <a:latin typeface="Arial" panose="020B0604020202020204" pitchFamily="34" charset="0"/>
                <a:cs typeface="Arial" panose="020B0604020202020204" pitchFamily="34" charset="0"/>
              </a:rPr>
              <a:t>física. Destaca la proporción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recursos </a:t>
            </a:r>
            <a:r>
              <a:rPr lang="es-MX" sz="1200" dirty="0">
                <a:solidFill>
                  <a:schemeClr val="tx1">
                    <a:lumMod val="65000"/>
                    <a:lumOff val="35000"/>
                  </a:schemeClr>
                </a:solidFill>
                <a:latin typeface="Arial" panose="020B0604020202020204" pitchFamily="34" charset="0"/>
                <a:cs typeface="Arial" panose="020B0604020202020204" pitchFamily="34" charset="0"/>
              </a:rPr>
              <a:t>otorgada al Hospital General </a:t>
            </a:r>
            <a:r>
              <a:rPr lang="es-MX" sz="1200" dirty="0" smtClean="0">
                <a:solidFill>
                  <a:schemeClr val="tx1">
                    <a:lumMod val="65000"/>
                    <a:lumOff val="35000"/>
                  </a:schemeClr>
                </a:solidFill>
                <a:latin typeface="Arial" panose="020B0604020202020204" pitchFamily="34" charset="0"/>
                <a:cs typeface="Arial" panose="020B0604020202020204" pitchFamily="34" charset="0"/>
              </a:rPr>
              <a:t>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México </a:t>
            </a:r>
            <a:r>
              <a:rPr lang="es-ES" sz="1200" dirty="0">
                <a:solidFill>
                  <a:schemeClr val="tx1">
                    <a:lumMod val="65000"/>
                    <a:lumOff val="35000"/>
                  </a:schemeClr>
                </a:solidFill>
                <a:latin typeface="Arial" panose="020B0604020202020204" pitchFamily="34" charset="0"/>
                <a:cs typeface="Arial" panose="020B0604020202020204" pitchFamily="34" charset="0"/>
              </a:rPr>
              <a:t>(12%), seguida por la del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Centro </a:t>
            </a:r>
            <a:r>
              <a:rPr lang="es-MX" sz="1200" dirty="0" smtClean="0">
                <a:solidFill>
                  <a:schemeClr val="tx1">
                    <a:lumMod val="65000"/>
                    <a:lumOff val="35000"/>
                  </a:schemeClr>
                </a:solidFill>
                <a:latin typeface="Arial" panose="020B0604020202020204" pitchFamily="34" charset="0"/>
                <a:cs typeface="Arial" panose="020B0604020202020204" pitchFamily="34" charset="0"/>
              </a:rPr>
              <a:t>Regional </a:t>
            </a:r>
            <a:r>
              <a:rPr lang="es-MX" sz="1200" dirty="0">
                <a:solidFill>
                  <a:schemeClr val="tx1">
                    <a:lumMod val="65000"/>
                    <a:lumOff val="35000"/>
                  </a:schemeClr>
                </a:solidFill>
                <a:latin typeface="Arial" panose="020B0604020202020204" pitchFamily="34" charset="0"/>
                <a:cs typeface="Arial" panose="020B0604020202020204" pitchFamily="34" charset="0"/>
              </a:rPr>
              <a:t>de Alta Especialidad de </a:t>
            </a:r>
            <a:r>
              <a:rPr lang="es-MX" sz="1200" dirty="0" smtClean="0">
                <a:solidFill>
                  <a:schemeClr val="tx1">
                    <a:lumMod val="65000"/>
                    <a:lumOff val="35000"/>
                  </a:schemeClr>
                </a:solidFill>
                <a:latin typeface="Arial" panose="020B0604020202020204" pitchFamily="34" charset="0"/>
                <a:cs typeface="Arial" panose="020B0604020202020204" pitchFamily="34" charset="0"/>
              </a:rPr>
              <a:t>Chiapas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
            </a:r>
            <a:r>
              <a:rPr lang="es-ES" sz="1200" dirty="0">
                <a:solidFill>
                  <a:schemeClr val="tx1">
                    <a:lumMod val="65000"/>
                    <a:lumOff val="35000"/>
                  </a:schemeClr>
                </a:solidFill>
                <a:latin typeface="Arial" panose="020B0604020202020204" pitchFamily="34" charset="0"/>
                <a:cs typeface="Arial" panose="020B0604020202020204" pitchFamily="34" charset="0"/>
              </a:rPr>
              <a:t>6%). En contraparte, la unidad con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menor proporción </a:t>
            </a:r>
            <a:r>
              <a:rPr lang="es-ES" sz="1200" dirty="0">
                <a:solidFill>
                  <a:schemeClr val="tx1">
                    <a:lumMod val="65000"/>
                    <a:lumOff val="35000"/>
                  </a:schemeClr>
                </a:solidFill>
                <a:latin typeface="Arial" panose="020B0604020202020204" pitchFamily="34" charset="0"/>
                <a:cs typeface="Arial" panose="020B0604020202020204" pitchFamily="34" charset="0"/>
              </a:rPr>
              <a:t>de recursos del programa fue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el </a:t>
            </a:r>
            <a:r>
              <a:rPr lang="es-MX" sz="1200" dirty="0" smtClean="0">
                <a:solidFill>
                  <a:schemeClr val="tx1">
                    <a:lumMod val="65000"/>
                    <a:lumOff val="35000"/>
                  </a:schemeClr>
                </a:solidFill>
                <a:latin typeface="Arial" panose="020B0604020202020204" pitchFamily="34" charset="0"/>
                <a:cs typeface="Arial" panose="020B0604020202020204" pitchFamily="34" charset="0"/>
              </a:rPr>
              <a:t>Instituto </a:t>
            </a:r>
            <a:r>
              <a:rPr lang="es-MX" sz="1200" dirty="0">
                <a:solidFill>
                  <a:schemeClr val="tx1">
                    <a:lumMod val="65000"/>
                    <a:lumOff val="35000"/>
                  </a:schemeClr>
                </a:solidFill>
                <a:latin typeface="Arial" panose="020B0604020202020204" pitchFamily="34" charset="0"/>
                <a:cs typeface="Arial" panose="020B0604020202020204" pitchFamily="34" charset="0"/>
              </a:rPr>
              <a:t>Nacional de Psiquiatría Ramón </a:t>
            </a:r>
            <a:r>
              <a:rPr lang="es-MX" sz="1200" dirty="0" smtClean="0">
                <a:solidFill>
                  <a:schemeClr val="tx1">
                    <a:lumMod val="65000"/>
                    <a:lumOff val="35000"/>
                  </a:schemeClr>
                </a:solidFill>
                <a:latin typeface="Arial" panose="020B0604020202020204" pitchFamily="34" charset="0"/>
                <a:cs typeface="Arial" panose="020B0604020202020204" pitchFamily="34" charset="0"/>
              </a:rPr>
              <a:t>de la </a:t>
            </a:r>
            <a:r>
              <a:rPr lang="es-MX" sz="1200" dirty="0">
                <a:solidFill>
                  <a:schemeClr val="tx1">
                    <a:lumMod val="65000"/>
                    <a:lumOff val="35000"/>
                  </a:schemeClr>
                </a:solidFill>
                <a:latin typeface="Arial" panose="020B0604020202020204" pitchFamily="34" charset="0"/>
                <a:cs typeface="Arial" panose="020B0604020202020204" pitchFamily="34" charset="0"/>
              </a:rPr>
              <a:t>Fuente (0.8%).</a:t>
            </a: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691680" y="4473778"/>
            <a:ext cx="1085850" cy="158115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5004048" y="4440138"/>
            <a:ext cx="1095375" cy="1581150"/>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4601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Fortalezas y Oportunidades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600200"/>
            <a:ext cx="7467600" cy="290892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Este programa favorece un uso efectivo y eficiente de los recursos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 salud </a:t>
            </a:r>
            <a:r>
              <a:rPr lang="es-ES" sz="1200" dirty="0">
                <a:solidFill>
                  <a:schemeClr val="tx1">
                    <a:lumMod val="65000"/>
                    <a:lumOff val="35000"/>
                  </a:schemeClr>
                </a:solidFill>
                <a:latin typeface="Arial" panose="020B0604020202020204" pitchFamily="34" charset="0"/>
                <a:cs typeface="Arial" panose="020B0604020202020204" pitchFamily="34" charset="0"/>
              </a:rPr>
              <a:t>utilizados directamente en beneficio de la población que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atiende en </a:t>
            </a:r>
            <a:r>
              <a:rPr lang="es-ES" sz="1200" dirty="0">
                <a:solidFill>
                  <a:schemeClr val="tx1">
                    <a:lumMod val="65000"/>
                    <a:lumOff val="35000"/>
                  </a:schemeClr>
                </a:solidFill>
                <a:latin typeface="Arial" panose="020B0604020202020204" pitchFamily="34" charset="0"/>
                <a:cs typeface="Arial" panose="020B0604020202020204" pitchFamily="34" charset="0"/>
              </a:rPr>
              <a:t>las entidades ejecutoras coordinadas por la Comisión Coordinadora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Institutos </a:t>
            </a:r>
            <a:r>
              <a:rPr lang="es-ES" sz="1200" dirty="0">
                <a:solidFill>
                  <a:schemeClr val="tx1">
                    <a:lumMod val="65000"/>
                    <a:lumOff val="35000"/>
                  </a:schemeClr>
                </a:solidFill>
                <a:latin typeface="Arial" panose="020B0604020202020204" pitchFamily="34" charset="0"/>
                <a:cs typeface="Arial" panose="020B0604020202020204" pitchFamily="34" charset="0"/>
              </a:rPr>
              <a:t>Nacionales de Salud y Hospitales de Alta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Especialidad </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r>
              <a:rPr lang="es-MX" sz="1200" dirty="0">
                <a:solidFill>
                  <a:schemeClr val="tx1">
                    <a:lumMod val="65000"/>
                    <a:lumOff val="35000"/>
                  </a:schemeClr>
                </a:solidFill>
                <a:latin typeface="Arial" panose="020B0604020202020204" pitchFamily="34" charset="0"/>
                <a:cs typeface="Arial" panose="020B0604020202020204" pitchFamily="34" charset="0"/>
              </a:rPr>
              <a:t>CCINSHAE</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2. La construcción de sus indicadores y metas se basa en registros de información sistematizados tales como el Sistema Automatizado de Egresos Hospitalarios, los cubos dinámicos de estadísticas del Sistema Nacional de Información en Salud, y diversos informes de Vigilancia </a:t>
            </a:r>
            <a:r>
              <a:rPr lang="es-MX" sz="1200" dirty="0">
                <a:solidFill>
                  <a:schemeClr val="tx1">
                    <a:lumMod val="65000"/>
                    <a:lumOff val="35000"/>
                  </a:schemeClr>
                </a:solidFill>
                <a:latin typeface="Arial" panose="020B0604020202020204" pitchFamily="34" charset="0"/>
                <a:cs typeface="Arial" panose="020B0604020202020204" pitchFamily="34" charset="0"/>
              </a:rPr>
              <a:t>Epidemiológica, consulta  externa y expediente clínico.</a:t>
            </a: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259632" y="4077072"/>
            <a:ext cx="2466975" cy="184785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4191000" y="4507074"/>
            <a:ext cx="3600450" cy="1266825"/>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4520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Debilidades y Amenazas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La principal debilidad del programa radica en la definición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sus poblaciones</a:t>
            </a:r>
            <a:r>
              <a:rPr lang="es-ES" sz="1200" dirty="0">
                <a:solidFill>
                  <a:schemeClr val="tx1">
                    <a:lumMod val="65000"/>
                    <a:lumOff val="35000"/>
                  </a:schemeClr>
                </a:solidFill>
                <a:latin typeface="Arial" panose="020B0604020202020204" pitchFamily="34" charset="0"/>
                <a:cs typeface="Arial" panose="020B0604020202020204" pitchFamily="34" charset="0"/>
              </a:rPr>
              <a:t>, por ejemplo, la PO y la PA incluyen a las consultas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primera </a:t>
            </a:r>
            <a:r>
              <a:rPr lang="es-ES" sz="1200" dirty="0">
                <a:solidFill>
                  <a:schemeClr val="tx1">
                    <a:lumMod val="65000"/>
                    <a:lumOff val="35000"/>
                  </a:schemeClr>
                </a:solidFill>
                <a:latin typeface="Arial" panose="020B0604020202020204" pitchFamily="34" charset="0"/>
                <a:cs typeface="Arial" panose="020B0604020202020204" pitchFamily="34" charset="0"/>
              </a:rPr>
              <a:t>vez y dejan fuera a los pacientes con expediente clínico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activo que </a:t>
            </a:r>
            <a:r>
              <a:rPr lang="es-ES" sz="1200" dirty="0">
                <a:solidFill>
                  <a:schemeClr val="tx1">
                    <a:lumMod val="65000"/>
                    <a:lumOff val="35000"/>
                  </a:schemeClr>
                </a:solidFill>
                <a:latin typeface="Arial" panose="020B0604020202020204" pitchFamily="34" charset="0"/>
                <a:cs typeface="Arial" panose="020B0604020202020204" pitchFamily="34" charset="0"/>
              </a:rPr>
              <a:t>se atienden subsecuentemente. Además, las consultas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primera vez </a:t>
            </a:r>
            <a:r>
              <a:rPr lang="es-ES" sz="1200" dirty="0">
                <a:solidFill>
                  <a:schemeClr val="tx1">
                    <a:lumMod val="65000"/>
                    <a:lumOff val="35000"/>
                  </a:schemeClr>
                </a:solidFill>
                <a:latin typeface="Arial" panose="020B0604020202020204" pitchFamily="34" charset="0"/>
                <a:cs typeface="Arial" panose="020B0604020202020204" pitchFamily="34" charset="0"/>
              </a:rPr>
              <a:t>(apertura de expediente) se consideran ex-post en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población potencial</a:t>
            </a:r>
            <a:r>
              <a:rPr lang="es-ES" sz="1200" dirty="0">
                <a:solidFill>
                  <a:schemeClr val="tx1">
                    <a:lumMod val="65000"/>
                    <a:lumOff val="35000"/>
                  </a:schemeClr>
                </a:solidFill>
                <a:latin typeface="Arial" panose="020B0604020202020204" pitchFamily="34" charset="0"/>
                <a:cs typeface="Arial" panose="020B0604020202020204" pitchFamily="34" charset="0"/>
              </a:rPr>
              <a:t>, sin embargo, la definición de esta población es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ambigua respecto </a:t>
            </a:r>
            <a:r>
              <a:rPr lang="es-ES" sz="1200" dirty="0">
                <a:solidFill>
                  <a:schemeClr val="tx1">
                    <a:lumMod val="65000"/>
                    <a:lumOff val="35000"/>
                  </a:schemeClr>
                </a:solidFill>
                <a:latin typeface="Arial" panose="020B0604020202020204" pitchFamily="34" charset="0"/>
                <a:cs typeface="Arial" panose="020B0604020202020204" pitchFamily="34" charset="0"/>
              </a:rPr>
              <a:t>a si es posible programar la población potencial, o se define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una cifra </a:t>
            </a:r>
            <a:r>
              <a:rPr lang="es-ES" sz="1200" dirty="0">
                <a:solidFill>
                  <a:schemeClr val="tx1">
                    <a:lumMod val="65000"/>
                    <a:lumOff val="35000"/>
                  </a:schemeClr>
                </a:solidFill>
                <a:latin typeface="Arial" panose="020B0604020202020204" pitchFamily="34" charset="0"/>
                <a:cs typeface="Arial" panose="020B0604020202020204" pitchFamily="34" charset="0"/>
              </a:rPr>
              <a:t>que se conoce hasta el final del periodo considerado</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2. Una situación que supera el ámbito de intervención del programa  pero que afecta también la definición de sus poblaciones consiste en el hecho de que las unidades no cuenten con sistemas homogéneos y equiparables de información que contabilicen a las personas atendidas y </a:t>
            </a:r>
            <a:r>
              <a:rPr lang="es-MX" sz="1200" dirty="0">
                <a:solidFill>
                  <a:schemeClr val="tx1">
                    <a:lumMod val="65000"/>
                    <a:lumOff val="35000"/>
                  </a:schemeClr>
                </a:solidFill>
                <a:latin typeface="Arial" panose="020B0604020202020204" pitchFamily="34" charset="0"/>
                <a:cs typeface="Arial" panose="020B0604020202020204" pitchFamily="34" charset="0"/>
              </a:rPr>
              <a:t>no solo los eventos o "número de atenciones" (consultas, egresos, estudios, </a:t>
            </a:r>
            <a:r>
              <a:rPr lang="es-MX" sz="1200" dirty="0" smtClean="0">
                <a:solidFill>
                  <a:schemeClr val="tx1">
                    <a:lumMod val="65000"/>
                    <a:lumOff val="35000"/>
                  </a:schemeClr>
                </a:solidFill>
                <a:latin typeface="Arial" panose="020B0604020202020204" pitchFamily="34" charset="0"/>
                <a:cs typeface="Arial" panose="020B0604020202020204" pitchFamily="34" charset="0"/>
              </a:rPr>
              <a:t>etc.).</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0178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257" y="332656"/>
            <a:ext cx="7467600" cy="724942"/>
          </a:xfrm>
        </p:spPr>
        <p:txBody>
          <a:bodyPr>
            <a:normAutofit/>
          </a:bodyPr>
          <a:lstStyle/>
          <a:p>
            <a:r>
              <a:rPr lang="es-MX" sz="1200" dirty="0" smtClean="0">
                <a:latin typeface="Arial" panose="020B0604020202020204" pitchFamily="34" charset="0"/>
                <a:cs typeface="Arial" panose="020B0604020202020204" pitchFamily="34" charset="0"/>
              </a:rPr>
              <a:t>MIR </a:t>
            </a:r>
            <a:endParaRPr lang="es-MX" sz="1200" dirty="0">
              <a:latin typeface="Arial" panose="020B0604020202020204" pitchFamily="34" charset="0"/>
              <a:cs typeface="Arial" panose="020B0604020202020204" pitchFamily="34" charset="0"/>
            </a:endParaRPr>
          </a:p>
        </p:txBody>
      </p:sp>
      <p:grpSp>
        <p:nvGrpSpPr>
          <p:cNvPr id="4" name="1 Grupo"/>
          <p:cNvGrpSpPr>
            <a:grpSpLocks/>
          </p:cNvGrpSpPr>
          <p:nvPr/>
        </p:nvGrpSpPr>
        <p:grpSpPr bwMode="auto">
          <a:xfrm>
            <a:off x="266700" y="908720"/>
            <a:ext cx="8229600" cy="5579715"/>
            <a:chOff x="-1275" y="564690"/>
            <a:chExt cx="9145275" cy="6284257"/>
          </a:xfrm>
        </p:grpSpPr>
        <p:sp>
          <p:nvSpPr>
            <p:cNvPr id="5" name="44 CuadroTexto"/>
            <p:cNvSpPr txBox="1">
              <a:spLocks noChangeArrowheads="1"/>
            </p:cNvSpPr>
            <p:nvPr/>
          </p:nvSpPr>
          <p:spPr bwMode="auto">
            <a:xfrm>
              <a:off x="1842348" y="564690"/>
              <a:ext cx="5860420" cy="71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s-MX" sz="1200">
                  <a:cs typeface="Arial" charset="0"/>
                </a:rPr>
                <a:t>PP E023  </a:t>
              </a:r>
              <a:r>
                <a:rPr lang="es-MX" sz="1200">
                  <a:cs typeface="Arial" charset="0"/>
                  <a:sym typeface="Symbol" pitchFamily="18" charset="2"/>
                </a:rPr>
                <a:t></a:t>
              </a:r>
              <a:r>
                <a:rPr lang="es-MX" sz="1200">
                  <a:cs typeface="Arial" charset="0"/>
                </a:rPr>
                <a:t>Prestación de Servicios en los diferentes niveles de atención a la Salud</a:t>
              </a:r>
              <a:r>
                <a:rPr lang="es-MX" sz="1200">
                  <a:cs typeface="Arial" charset="0"/>
                  <a:sym typeface="Symbol" pitchFamily="18" charset="2"/>
                </a:rPr>
                <a:t></a:t>
              </a:r>
              <a:endParaRPr lang="es-MX" sz="1200">
                <a:cs typeface="Arial" charset="0"/>
              </a:endParaRPr>
            </a:p>
            <a:p>
              <a:pPr algn="ctr" eaLnBrk="1" hangingPunct="1"/>
              <a:endParaRPr lang="es-MX" sz="1200">
                <a:cs typeface="Arial" charset="0"/>
              </a:endParaRPr>
            </a:p>
          </p:txBody>
        </p:sp>
        <p:sp>
          <p:nvSpPr>
            <p:cNvPr id="6" name="5 Rectángulo"/>
            <p:cNvSpPr/>
            <p:nvPr/>
          </p:nvSpPr>
          <p:spPr>
            <a:xfrm>
              <a:off x="2618670" y="1937234"/>
              <a:ext cx="3056603" cy="6591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900" b="1" dirty="0">
                  <a:solidFill>
                    <a:schemeClr val="tx1"/>
                  </a:solidFill>
                  <a:latin typeface="Arial" pitchFamily="34" charset="0"/>
                  <a:cs typeface="Arial" pitchFamily="34" charset="0"/>
                </a:rPr>
                <a:t>- Egresos hospitalarios por mejoría</a:t>
              </a:r>
            </a:p>
            <a:p>
              <a:pPr marL="87313" indent="-87313" fontAlgn="auto">
                <a:spcBef>
                  <a:spcPts val="0"/>
                </a:spcBef>
                <a:spcAft>
                  <a:spcPts val="0"/>
                </a:spcAft>
                <a:defRPr/>
              </a:pPr>
              <a:r>
                <a:rPr lang="es-MX" sz="900" b="1" dirty="0">
                  <a:solidFill>
                    <a:schemeClr val="tx1"/>
                  </a:solidFill>
                  <a:latin typeface="Arial" pitchFamily="34" charset="0"/>
                  <a:cs typeface="Arial" pitchFamily="34" charset="0"/>
                </a:rPr>
                <a:t>- Porcentaje de pacientes aceptados en preconsulta</a:t>
              </a:r>
            </a:p>
            <a:p>
              <a:pPr fontAlgn="auto">
                <a:spcBef>
                  <a:spcPts val="0"/>
                </a:spcBef>
                <a:spcAft>
                  <a:spcPts val="0"/>
                </a:spcAft>
                <a:defRPr/>
              </a:pPr>
              <a:r>
                <a:rPr lang="es-MX" sz="900" b="1" dirty="0">
                  <a:solidFill>
                    <a:schemeClr val="tx1"/>
                  </a:solidFill>
                  <a:latin typeface="Arial" pitchFamily="34" charset="0"/>
                  <a:cs typeface="Arial" pitchFamily="34" charset="0"/>
                </a:rPr>
                <a:t>-Tasa de infección nosocomial</a:t>
              </a:r>
            </a:p>
          </p:txBody>
        </p:sp>
        <p:sp>
          <p:nvSpPr>
            <p:cNvPr id="7" name="6 Rectángulo"/>
            <p:cNvSpPr/>
            <p:nvPr/>
          </p:nvSpPr>
          <p:spPr>
            <a:xfrm>
              <a:off x="2618670" y="1102839"/>
              <a:ext cx="3056603" cy="63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s-MX" sz="1000" dirty="0">
                <a:solidFill>
                  <a:schemeClr val="tx1"/>
                </a:solidFill>
                <a:cs typeface="Calibri" pitchFamily="34" charset="0"/>
              </a:endParaRPr>
            </a:p>
            <a:p>
              <a:pPr fontAlgn="auto">
                <a:spcBef>
                  <a:spcPts val="0"/>
                </a:spcBef>
                <a:spcAft>
                  <a:spcPts val="0"/>
                </a:spcAft>
                <a:defRPr/>
              </a:pPr>
              <a:r>
                <a:rPr lang="es-MX" sz="900" b="1" dirty="0">
                  <a:solidFill>
                    <a:schemeClr val="tx1"/>
                  </a:solidFill>
                  <a:latin typeface="Arial" pitchFamily="34" charset="0"/>
                  <a:cs typeface="Arial" pitchFamily="34" charset="0"/>
                </a:rPr>
                <a:t>- Porcentaje de egresos hospitalarios por mejoría en las instituciones de la CCINSHAE</a:t>
              </a:r>
            </a:p>
            <a:p>
              <a:pPr fontAlgn="auto">
                <a:spcBef>
                  <a:spcPts val="0"/>
                </a:spcBef>
                <a:spcAft>
                  <a:spcPts val="0"/>
                </a:spcAft>
                <a:defRPr/>
              </a:pPr>
              <a:endParaRPr lang="es-MX" sz="1000" b="1" i="1" dirty="0">
                <a:solidFill>
                  <a:schemeClr val="tx1"/>
                </a:solidFill>
                <a:latin typeface="Arial" pitchFamily="34" charset="0"/>
                <a:cs typeface="Arial" pitchFamily="34" charset="0"/>
              </a:endParaRPr>
            </a:p>
          </p:txBody>
        </p:sp>
        <p:sp>
          <p:nvSpPr>
            <p:cNvPr id="8" name="7 Rectángulo"/>
            <p:cNvSpPr/>
            <p:nvPr/>
          </p:nvSpPr>
          <p:spPr>
            <a:xfrm>
              <a:off x="252216" y="3001264"/>
              <a:ext cx="1069565" cy="107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r>
                <a:rPr lang="es-MX" sz="900" b="1" dirty="0">
                  <a:solidFill>
                    <a:schemeClr val="tx1"/>
                  </a:solidFill>
                  <a:latin typeface="Arial" pitchFamily="34" charset="0"/>
                  <a:cs typeface="Arial" pitchFamily="34" charset="0"/>
                </a:rPr>
                <a:t>Porcentaje de expedientes clínicos revisados aprobados</a:t>
              </a: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a:p>
              <a:pPr fontAlgn="auto">
                <a:spcBef>
                  <a:spcPts val="0"/>
                </a:spcBef>
                <a:spcAft>
                  <a:spcPts val="0"/>
                </a:spcAft>
                <a:defRPr/>
              </a:pPr>
              <a:endParaRPr lang="es-MX" sz="1000" b="1" dirty="0">
                <a:solidFill>
                  <a:schemeClr val="tx1"/>
                </a:solidFill>
                <a:latin typeface="Arial" pitchFamily="34" charset="0"/>
                <a:cs typeface="Arial" pitchFamily="34" charset="0"/>
              </a:endParaRPr>
            </a:p>
          </p:txBody>
        </p:sp>
        <p:sp>
          <p:nvSpPr>
            <p:cNvPr id="9" name="8 Rectángulo"/>
            <p:cNvSpPr/>
            <p:nvPr/>
          </p:nvSpPr>
          <p:spPr>
            <a:xfrm>
              <a:off x="2986640" y="3011782"/>
              <a:ext cx="1475150" cy="12848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1000" dirty="0">
                  <a:solidFill>
                    <a:schemeClr val="tx1"/>
                  </a:solidFill>
                  <a:cs typeface="Calibri" pitchFamily="34" charset="0"/>
                </a:rPr>
                <a:t> </a:t>
              </a:r>
            </a:p>
            <a:p>
              <a:pPr marL="87313" indent="-87313" fontAlgn="auto">
                <a:spcBef>
                  <a:spcPts val="0"/>
                </a:spcBef>
                <a:spcAft>
                  <a:spcPts val="0"/>
                </a:spcAft>
                <a:defRPr/>
              </a:pPr>
              <a:r>
                <a:rPr lang="es-MX" sz="1000" b="1" dirty="0" smtClean="0">
                  <a:solidFill>
                    <a:schemeClr val="tx1"/>
                  </a:solidFill>
                  <a:cs typeface="Calibri" pitchFamily="34" charset="0"/>
                </a:rPr>
                <a:t>-</a:t>
              </a:r>
              <a:r>
                <a:rPr lang="es-MX" sz="1000" b="1" dirty="0">
                  <a:solidFill>
                    <a:schemeClr val="tx1"/>
                  </a:solidFill>
                  <a:cs typeface="Calibri" pitchFamily="34" charset="0"/>
                </a:rPr>
                <a:t>Í</a:t>
              </a:r>
              <a:r>
                <a:rPr lang="es-MX" sz="1000" b="1" dirty="0" smtClean="0">
                  <a:solidFill>
                    <a:schemeClr val="tx1"/>
                  </a:solidFill>
                  <a:cs typeface="Calibri" pitchFamily="34" charset="0"/>
                </a:rPr>
                <a:t>ndice </a:t>
              </a:r>
              <a:r>
                <a:rPr lang="es-MX" sz="1000" b="1" dirty="0">
                  <a:solidFill>
                    <a:schemeClr val="tx1"/>
                  </a:solidFill>
                  <a:cs typeface="Calibri" pitchFamily="34" charset="0"/>
                </a:rPr>
                <a:t>de </a:t>
              </a:r>
              <a:r>
                <a:rPr lang="es-MX" sz="800" b="1" dirty="0">
                  <a:solidFill>
                    <a:schemeClr val="tx1"/>
                  </a:solidFill>
                  <a:latin typeface="Arial" pitchFamily="34" charset="0"/>
                  <a:cs typeface="Arial" pitchFamily="34" charset="0"/>
                </a:rPr>
                <a:t>consultas subsecuentes especializadas</a:t>
              </a:r>
            </a:p>
            <a:p>
              <a:pPr marL="87313" indent="-87313" fontAlgn="auto">
                <a:spcBef>
                  <a:spcPts val="0"/>
                </a:spcBef>
                <a:spcAft>
                  <a:spcPts val="0"/>
                </a:spcAft>
                <a:defRPr/>
              </a:pPr>
              <a:r>
                <a:rPr lang="es-MX" sz="800" b="1" dirty="0">
                  <a:solidFill>
                    <a:schemeClr val="tx1"/>
                  </a:solidFill>
                  <a:latin typeface="Arial" pitchFamily="34" charset="0"/>
                  <a:cs typeface="Arial" pitchFamily="34" charset="0"/>
                </a:rPr>
                <a:t>-Porcentaje de sesiones de rehabilitación </a:t>
              </a:r>
              <a:r>
                <a:rPr lang="es-MX" sz="800" b="1" dirty="0" smtClean="0">
                  <a:solidFill>
                    <a:schemeClr val="tx1"/>
                  </a:solidFill>
                  <a:latin typeface="Arial" pitchFamily="34" charset="0"/>
                  <a:cs typeface="Arial" pitchFamily="34" charset="0"/>
                </a:rPr>
                <a:t>realizadas </a:t>
              </a:r>
              <a:r>
                <a:rPr lang="es-MX" sz="800" b="1" dirty="0">
                  <a:solidFill>
                    <a:schemeClr val="tx1"/>
                  </a:solidFill>
                  <a:latin typeface="Arial" pitchFamily="34" charset="0"/>
                  <a:cs typeface="Arial" pitchFamily="34" charset="0"/>
                </a:rPr>
                <a:t>respecto a programadas</a:t>
              </a:r>
            </a:p>
            <a:p>
              <a:pPr marL="87313" indent="-87313" fontAlgn="auto">
                <a:spcBef>
                  <a:spcPts val="0"/>
                </a:spcBef>
                <a:spcAft>
                  <a:spcPts val="0"/>
                </a:spcAft>
                <a:defRPr/>
              </a:pPr>
              <a:r>
                <a:rPr lang="es-MX" sz="800" dirty="0">
                  <a:solidFill>
                    <a:schemeClr val="tx1"/>
                  </a:solidFill>
                  <a:latin typeface="Arial" pitchFamily="34" charset="0"/>
                  <a:cs typeface="Arial" pitchFamily="34" charset="0"/>
                </a:rPr>
                <a:t>-</a:t>
              </a:r>
              <a:r>
                <a:rPr lang="es-MX" sz="800" b="1" dirty="0">
                  <a:solidFill>
                    <a:schemeClr val="tx1"/>
                  </a:solidFill>
                  <a:latin typeface="Arial" pitchFamily="34" charset="0"/>
                  <a:cs typeface="Arial" pitchFamily="34" charset="0"/>
                </a:rPr>
                <a:t>Proporción de cirugías de corta estancia</a:t>
              </a:r>
            </a:p>
            <a:p>
              <a:pPr algn="ctr" fontAlgn="auto">
                <a:spcBef>
                  <a:spcPts val="0"/>
                </a:spcBef>
                <a:spcAft>
                  <a:spcPts val="0"/>
                </a:spcAft>
                <a:defRPr/>
              </a:pPr>
              <a:endParaRPr lang="es-MX" sz="1000" b="1" dirty="0">
                <a:solidFill>
                  <a:schemeClr val="tx1"/>
                </a:solidFill>
                <a:cs typeface="Calibri" pitchFamily="34" charset="0"/>
              </a:endParaRPr>
            </a:p>
          </p:txBody>
        </p:sp>
        <p:sp>
          <p:nvSpPr>
            <p:cNvPr id="10" name="9 Rectángulo"/>
            <p:cNvSpPr/>
            <p:nvPr/>
          </p:nvSpPr>
          <p:spPr>
            <a:xfrm>
              <a:off x="6254211" y="3008276"/>
              <a:ext cx="1471879" cy="883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b="1" dirty="0">
                  <a:solidFill>
                    <a:schemeClr val="tx1"/>
                  </a:solidFill>
                  <a:cs typeface="Calibri" pitchFamily="34" charset="0"/>
                </a:rPr>
                <a:t>-</a:t>
              </a:r>
              <a:r>
                <a:rPr lang="es-MX" sz="900" b="1" dirty="0">
                  <a:solidFill>
                    <a:schemeClr val="tx1"/>
                  </a:solidFill>
                  <a:latin typeface="Arial" pitchFamily="34" charset="0"/>
                  <a:cs typeface="Arial" pitchFamily="34" charset="0"/>
                </a:rPr>
                <a:t>Ocupación hospitalaria </a:t>
              </a:r>
            </a:p>
            <a:p>
              <a:pPr marL="87313" indent="-87313" fontAlgn="auto">
                <a:spcBef>
                  <a:spcPts val="0"/>
                </a:spcBef>
                <a:spcAft>
                  <a:spcPts val="0"/>
                </a:spcAft>
                <a:defRPr/>
              </a:pPr>
              <a:r>
                <a:rPr lang="es-MX" sz="900" b="1" dirty="0" smtClean="0">
                  <a:solidFill>
                    <a:schemeClr val="tx1"/>
                  </a:solidFill>
                  <a:latin typeface="Arial" pitchFamily="34" charset="0"/>
                  <a:cs typeface="Arial" pitchFamily="34" charset="0"/>
                </a:rPr>
                <a:t>-</a:t>
              </a:r>
              <a:r>
                <a:rPr lang="es-MX" sz="900" b="1" dirty="0">
                  <a:solidFill>
                    <a:schemeClr val="tx1"/>
                  </a:solidFill>
                  <a:latin typeface="Arial" pitchFamily="34" charset="0"/>
                  <a:cs typeface="Arial" pitchFamily="34" charset="0"/>
                </a:rPr>
                <a:t>Ocupación en cuidados intensivos</a:t>
              </a:r>
            </a:p>
          </p:txBody>
        </p:sp>
        <p:sp>
          <p:nvSpPr>
            <p:cNvPr id="11" name="10 Rectángulo"/>
            <p:cNvSpPr/>
            <p:nvPr/>
          </p:nvSpPr>
          <p:spPr>
            <a:xfrm>
              <a:off x="240767" y="4298433"/>
              <a:ext cx="1090826" cy="2056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marL="171450" indent="-171450" fontAlgn="auto">
                <a:spcBef>
                  <a:spcPts val="0"/>
                </a:spcBef>
                <a:spcAft>
                  <a:spcPts val="0"/>
                </a:spcAft>
                <a:buFontTx/>
                <a:buChar char="-"/>
                <a:defRPr/>
              </a:pPr>
              <a:r>
                <a:rPr lang="es-MX" sz="900" b="1" dirty="0">
                  <a:solidFill>
                    <a:schemeClr val="tx1"/>
                  </a:solidFill>
                  <a:latin typeface="Arial" pitchFamily="34" charset="0"/>
                  <a:cs typeface="Arial" pitchFamily="34" charset="0"/>
                </a:rPr>
                <a:t>Porcentaje de recetas surtidas en forma completa</a:t>
              </a: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a:p>
              <a:pPr marL="171450" indent="-171450" fontAlgn="auto">
                <a:spcBef>
                  <a:spcPts val="0"/>
                </a:spcBef>
                <a:spcAft>
                  <a:spcPts val="0"/>
                </a:spcAft>
                <a:buFontTx/>
                <a:buChar char="-"/>
                <a:defRPr/>
              </a:pPr>
              <a:endParaRPr lang="es-MX" sz="1000" b="1" dirty="0">
                <a:solidFill>
                  <a:schemeClr val="tx1"/>
                </a:solidFill>
                <a:latin typeface="Arial" pitchFamily="34" charset="0"/>
                <a:cs typeface="Arial" pitchFamily="34" charset="0"/>
              </a:endParaRPr>
            </a:p>
          </p:txBody>
        </p:sp>
        <p:sp>
          <p:nvSpPr>
            <p:cNvPr id="12" name="11 Rectángulo"/>
            <p:cNvSpPr/>
            <p:nvPr/>
          </p:nvSpPr>
          <p:spPr>
            <a:xfrm>
              <a:off x="2986640" y="4482490"/>
              <a:ext cx="1475150" cy="1935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b="1" dirty="0">
                  <a:solidFill>
                    <a:schemeClr val="tx1"/>
                  </a:solidFill>
                  <a:cs typeface="Calibri" pitchFamily="34" charset="0"/>
                </a:rPr>
                <a:t>-</a:t>
              </a:r>
              <a:r>
                <a:rPr lang="es-MX" sz="800" b="1" dirty="0">
                  <a:solidFill>
                    <a:schemeClr val="tx1"/>
                  </a:solidFill>
                  <a:latin typeface="Arial" pitchFamily="34" charset="0"/>
                  <a:cs typeface="Arial" pitchFamily="34" charset="0"/>
                </a:rPr>
                <a:t>Promedio de consultas por médico adscrito en consulta externa</a:t>
              </a:r>
            </a:p>
            <a:p>
              <a:pPr marL="87313" indent="-87313" fontAlgn="auto">
                <a:spcBef>
                  <a:spcPts val="0"/>
                </a:spcBef>
                <a:spcAft>
                  <a:spcPts val="0"/>
                </a:spcAft>
                <a:defRPr/>
              </a:pPr>
              <a:endParaRPr lang="es-MX" sz="800" b="1" dirty="0">
                <a:solidFill>
                  <a:schemeClr val="tx1"/>
                </a:solidFill>
                <a:latin typeface="Arial" pitchFamily="34" charset="0"/>
                <a:cs typeface="Arial" pitchFamily="34" charset="0"/>
              </a:endParaRPr>
            </a:p>
            <a:p>
              <a:pPr marL="87313" indent="-87313" fontAlgn="auto">
                <a:spcBef>
                  <a:spcPts val="0"/>
                </a:spcBef>
                <a:spcAft>
                  <a:spcPts val="0"/>
                </a:spcAft>
                <a:defRPr/>
              </a:pPr>
              <a:r>
                <a:rPr lang="es-MX" sz="800" b="1" dirty="0">
                  <a:solidFill>
                    <a:schemeClr val="tx1"/>
                  </a:solidFill>
                  <a:latin typeface="Arial" pitchFamily="34" charset="0"/>
                  <a:cs typeface="Arial" pitchFamily="34" charset="0"/>
                </a:rPr>
                <a:t>- Promedio de estudios de laboratorio  por  consulta externa</a:t>
              </a:r>
            </a:p>
            <a:p>
              <a:pPr marL="87313" indent="-87313" fontAlgn="auto">
                <a:spcBef>
                  <a:spcPts val="0"/>
                </a:spcBef>
                <a:spcAft>
                  <a:spcPts val="0"/>
                </a:spcAft>
                <a:defRPr/>
              </a:pPr>
              <a:endParaRPr lang="es-MX" sz="800" b="1" dirty="0">
                <a:solidFill>
                  <a:schemeClr val="tx1"/>
                </a:solidFill>
                <a:latin typeface="Arial" pitchFamily="34" charset="0"/>
                <a:cs typeface="Arial" pitchFamily="34" charset="0"/>
              </a:endParaRPr>
            </a:p>
            <a:p>
              <a:pPr marL="87313" indent="-87313" fontAlgn="auto">
                <a:spcBef>
                  <a:spcPts val="0"/>
                </a:spcBef>
                <a:spcAft>
                  <a:spcPts val="0"/>
                </a:spcAft>
                <a:defRPr/>
              </a:pPr>
              <a:r>
                <a:rPr lang="es-MX" sz="800" b="1" dirty="0">
                  <a:solidFill>
                    <a:schemeClr val="tx1"/>
                  </a:solidFill>
                  <a:latin typeface="Arial" pitchFamily="34" charset="0"/>
                  <a:cs typeface="Arial" pitchFamily="34" charset="0"/>
                </a:rPr>
                <a:t>- Promedio de estudios de imagenología por  consulta  externa</a:t>
              </a:r>
            </a:p>
          </p:txBody>
        </p:sp>
        <p:sp>
          <p:nvSpPr>
            <p:cNvPr id="13" name="12 Rectángulo"/>
            <p:cNvSpPr/>
            <p:nvPr/>
          </p:nvSpPr>
          <p:spPr>
            <a:xfrm>
              <a:off x="6254211" y="4074058"/>
              <a:ext cx="1471879" cy="23436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5725" indent="-85725" fontAlgn="auto">
                <a:spcBef>
                  <a:spcPts val="0"/>
                </a:spcBef>
                <a:spcAft>
                  <a:spcPts val="0"/>
                </a:spcAft>
                <a:defRPr/>
              </a:pPr>
              <a:r>
                <a:rPr lang="es-MX" sz="1000" b="1" dirty="0">
                  <a:solidFill>
                    <a:schemeClr val="tx1"/>
                  </a:solidFill>
                  <a:cs typeface="Calibri" pitchFamily="34" charset="0"/>
                </a:rPr>
                <a:t>-</a:t>
              </a:r>
              <a:r>
                <a:rPr lang="es-MX" sz="900" b="1" dirty="0">
                  <a:solidFill>
                    <a:schemeClr val="tx1"/>
                  </a:solidFill>
                  <a:latin typeface="Arial" pitchFamily="34" charset="0"/>
                  <a:cs typeface="Arial" pitchFamily="34" charset="0"/>
                </a:rPr>
                <a:t>Ingresos hospitalarios   programados</a:t>
              </a:r>
            </a:p>
            <a:p>
              <a:pPr marL="85725" indent="-85725" fontAlgn="auto">
                <a:spcBef>
                  <a:spcPts val="0"/>
                </a:spcBef>
                <a:spcAft>
                  <a:spcPts val="0"/>
                </a:spcAft>
                <a:defRPr/>
              </a:pPr>
              <a:endParaRPr lang="es-MX" sz="900" b="1" dirty="0">
                <a:solidFill>
                  <a:schemeClr val="tx1"/>
                </a:solidFill>
                <a:latin typeface="Arial" pitchFamily="34" charset="0"/>
                <a:cs typeface="Arial" pitchFamily="34" charset="0"/>
              </a:endParaRPr>
            </a:p>
            <a:p>
              <a:pPr marL="85725" indent="-85725" fontAlgn="auto">
                <a:spcBef>
                  <a:spcPts val="0"/>
                </a:spcBef>
                <a:spcAft>
                  <a:spcPts val="0"/>
                </a:spcAft>
                <a:defRPr/>
              </a:pPr>
              <a:r>
                <a:rPr lang="es-MX" sz="900" b="1" dirty="0" smtClean="0">
                  <a:solidFill>
                    <a:schemeClr val="tx1"/>
                  </a:solidFill>
                  <a:latin typeface="Arial" pitchFamily="34" charset="0"/>
                  <a:cs typeface="Arial" pitchFamily="34" charset="0"/>
                </a:rPr>
                <a:t>-</a:t>
              </a:r>
              <a:r>
                <a:rPr lang="es-MX" sz="900" b="1" dirty="0">
                  <a:solidFill>
                    <a:schemeClr val="tx1"/>
                  </a:solidFill>
                  <a:latin typeface="Arial" pitchFamily="34" charset="0"/>
                  <a:cs typeface="Arial" pitchFamily="34" charset="0"/>
                </a:rPr>
                <a:t>Promedio de estudios de laboratorio por  egreso hospitalario</a:t>
              </a:r>
            </a:p>
            <a:p>
              <a:pPr marL="85725" indent="-85725" fontAlgn="auto">
                <a:spcBef>
                  <a:spcPts val="0"/>
                </a:spcBef>
                <a:spcAft>
                  <a:spcPts val="0"/>
                </a:spcAft>
                <a:defRPr/>
              </a:pPr>
              <a:endParaRPr lang="es-MX" sz="900" b="1" dirty="0">
                <a:solidFill>
                  <a:schemeClr val="tx1"/>
                </a:solidFill>
                <a:latin typeface="Arial" pitchFamily="34" charset="0"/>
                <a:cs typeface="Arial" pitchFamily="34" charset="0"/>
              </a:endParaRPr>
            </a:p>
            <a:p>
              <a:pPr marL="85725" indent="-85725" fontAlgn="auto">
                <a:spcBef>
                  <a:spcPts val="0"/>
                </a:spcBef>
                <a:spcAft>
                  <a:spcPts val="0"/>
                </a:spcAft>
                <a:defRPr/>
              </a:pPr>
              <a:r>
                <a:rPr lang="es-MX" sz="900" b="1" dirty="0" smtClean="0">
                  <a:solidFill>
                    <a:schemeClr val="tx1"/>
                  </a:solidFill>
                  <a:latin typeface="Arial" pitchFamily="34" charset="0"/>
                  <a:cs typeface="Arial" pitchFamily="34" charset="0"/>
                </a:rPr>
                <a:t>-</a:t>
              </a:r>
              <a:r>
                <a:rPr lang="es-MX" sz="900" b="1" dirty="0">
                  <a:solidFill>
                    <a:schemeClr val="tx1"/>
                  </a:solidFill>
                  <a:latin typeface="Arial" pitchFamily="34" charset="0"/>
                  <a:cs typeface="Arial" pitchFamily="34" charset="0"/>
                </a:rPr>
                <a:t>Promedio de estudios de Imagenología por  egreso hospitalario</a:t>
              </a:r>
            </a:p>
          </p:txBody>
        </p:sp>
        <p:cxnSp>
          <p:nvCxnSpPr>
            <p:cNvPr id="14" name="13 Conector angular"/>
            <p:cNvCxnSpPr>
              <a:stCxn id="6" idx="2"/>
              <a:endCxn id="8" idx="0"/>
            </p:cNvCxnSpPr>
            <p:nvPr/>
          </p:nvCxnSpPr>
          <p:spPr>
            <a:xfrm rot="5400000">
              <a:off x="2264930" y="1118405"/>
              <a:ext cx="404928" cy="3360791"/>
            </a:xfrm>
            <a:prstGeom prst="bentConnector3">
              <a:avLst>
                <a:gd name="adj1" fmla="val 2663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14 Conector angular"/>
            <p:cNvCxnSpPr>
              <a:stCxn id="6" idx="2"/>
              <a:endCxn id="10" idx="0"/>
            </p:cNvCxnSpPr>
            <p:nvPr/>
          </p:nvCxnSpPr>
          <p:spPr>
            <a:xfrm rot="16200000" flipH="1">
              <a:off x="5363000" y="1381125"/>
              <a:ext cx="411939" cy="2842362"/>
            </a:xfrm>
            <a:prstGeom prst="bentConnector3">
              <a:avLst>
                <a:gd name="adj1" fmla="val 2281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55 CuadroTexto"/>
            <p:cNvSpPr txBox="1">
              <a:spLocks noChangeArrowheads="1"/>
            </p:cNvSpPr>
            <p:nvPr/>
          </p:nvSpPr>
          <p:spPr bwMode="auto">
            <a:xfrm>
              <a:off x="-1275" y="2680545"/>
              <a:ext cx="1004884"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Organización </a:t>
              </a:r>
            </a:p>
          </p:txBody>
        </p:sp>
        <p:sp>
          <p:nvSpPr>
            <p:cNvPr id="17" name="56 CuadroTexto"/>
            <p:cNvSpPr txBox="1">
              <a:spLocks noChangeArrowheads="1"/>
            </p:cNvSpPr>
            <p:nvPr/>
          </p:nvSpPr>
          <p:spPr bwMode="auto">
            <a:xfrm flipH="1">
              <a:off x="35696" y="3234543"/>
              <a:ext cx="2160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1</a:t>
              </a:r>
            </a:p>
          </p:txBody>
        </p:sp>
        <p:sp>
          <p:nvSpPr>
            <p:cNvPr id="18" name="57 CuadroTexto"/>
            <p:cNvSpPr txBox="1">
              <a:spLocks noChangeArrowheads="1"/>
            </p:cNvSpPr>
            <p:nvPr/>
          </p:nvSpPr>
          <p:spPr bwMode="auto">
            <a:xfrm>
              <a:off x="2747696" y="3450311"/>
              <a:ext cx="260448"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19" name="58 CuadroTexto"/>
            <p:cNvSpPr txBox="1">
              <a:spLocks noChangeArrowheads="1"/>
            </p:cNvSpPr>
            <p:nvPr/>
          </p:nvSpPr>
          <p:spPr bwMode="auto">
            <a:xfrm>
              <a:off x="6021270" y="3237546"/>
              <a:ext cx="2159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2</a:t>
              </a:r>
            </a:p>
          </p:txBody>
        </p:sp>
        <p:sp>
          <p:nvSpPr>
            <p:cNvPr id="20" name="59 CuadroTexto"/>
            <p:cNvSpPr txBox="1">
              <a:spLocks noChangeArrowheads="1"/>
            </p:cNvSpPr>
            <p:nvPr/>
          </p:nvSpPr>
          <p:spPr bwMode="auto">
            <a:xfrm>
              <a:off x="6021270" y="5080460"/>
              <a:ext cx="2604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21" name="60 CuadroTexto"/>
            <p:cNvSpPr txBox="1">
              <a:spLocks noChangeArrowheads="1"/>
            </p:cNvSpPr>
            <p:nvPr/>
          </p:nvSpPr>
          <p:spPr bwMode="auto">
            <a:xfrm>
              <a:off x="2769570" y="5099815"/>
              <a:ext cx="216701"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22" name="61 CuadroTexto"/>
            <p:cNvSpPr txBox="1">
              <a:spLocks noChangeArrowheads="1"/>
            </p:cNvSpPr>
            <p:nvPr/>
          </p:nvSpPr>
          <p:spPr bwMode="auto">
            <a:xfrm>
              <a:off x="6357" y="5037224"/>
              <a:ext cx="260448"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1</a:t>
              </a:r>
            </a:p>
          </p:txBody>
        </p:sp>
        <p:sp>
          <p:nvSpPr>
            <p:cNvPr id="23" name="62 CuadroTexto"/>
            <p:cNvSpPr txBox="1">
              <a:spLocks noChangeArrowheads="1"/>
            </p:cNvSpPr>
            <p:nvPr/>
          </p:nvSpPr>
          <p:spPr bwMode="auto">
            <a:xfrm>
              <a:off x="2292091" y="2707528"/>
              <a:ext cx="14318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Atención ambulatoria</a:t>
              </a:r>
            </a:p>
          </p:txBody>
        </p:sp>
        <p:sp>
          <p:nvSpPr>
            <p:cNvPr id="24" name="63 CuadroTexto"/>
            <p:cNvSpPr txBox="1">
              <a:spLocks noChangeArrowheads="1"/>
            </p:cNvSpPr>
            <p:nvPr/>
          </p:nvSpPr>
          <p:spPr bwMode="auto">
            <a:xfrm>
              <a:off x="7016576" y="2680545"/>
              <a:ext cx="1366553"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Atención hospitalaria</a:t>
              </a:r>
            </a:p>
          </p:txBody>
        </p:sp>
        <p:cxnSp>
          <p:nvCxnSpPr>
            <p:cNvPr id="25" name="24 Conector recto"/>
            <p:cNvCxnSpPr>
              <a:stCxn id="7" idx="2"/>
              <a:endCxn id="6" idx="0"/>
            </p:cNvCxnSpPr>
            <p:nvPr/>
          </p:nvCxnSpPr>
          <p:spPr>
            <a:xfrm>
              <a:off x="4147789" y="1739154"/>
              <a:ext cx="0" cy="199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25 Rectángulo"/>
            <p:cNvSpPr/>
            <p:nvPr/>
          </p:nvSpPr>
          <p:spPr>
            <a:xfrm>
              <a:off x="3101119" y="6573737"/>
              <a:ext cx="3316634" cy="2752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s-MX" sz="1000" b="1" dirty="0" smtClean="0">
                  <a:solidFill>
                    <a:schemeClr val="tx1"/>
                  </a:solidFill>
                  <a:cs typeface="Calibri" pitchFamily="34" charset="0"/>
                </a:rPr>
                <a:t>En 2011 Pasamos </a:t>
              </a:r>
              <a:r>
                <a:rPr lang="es-MX" sz="1000" b="1" dirty="0">
                  <a:solidFill>
                    <a:schemeClr val="tx1"/>
                  </a:solidFill>
                  <a:cs typeface="Calibri" pitchFamily="34" charset="0"/>
                </a:rPr>
                <a:t>de 11 a </a:t>
              </a:r>
              <a:r>
                <a:rPr lang="es-MX" sz="1000" b="1" dirty="0" smtClean="0">
                  <a:solidFill>
                    <a:schemeClr val="tx1"/>
                  </a:solidFill>
                  <a:cs typeface="Calibri" pitchFamily="34" charset="0"/>
                </a:rPr>
                <a:t>17 Indicadores</a:t>
              </a:r>
              <a:endParaRPr lang="es-MX" sz="1000" b="1" dirty="0">
                <a:solidFill>
                  <a:schemeClr val="tx1"/>
                </a:solidFill>
                <a:cs typeface="Calibri" pitchFamily="34" charset="0"/>
              </a:endParaRPr>
            </a:p>
          </p:txBody>
        </p:sp>
        <p:sp>
          <p:nvSpPr>
            <p:cNvPr id="27" name="66 CuadroTexto"/>
            <p:cNvSpPr txBox="1">
              <a:spLocks noChangeArrowheads="1"/>
            </p:cNvSpPr>
            <p:nvPr/>
          </p:nvSpPr>
          <p:spPr bwMode="auto">
            <a:xfrm>
              <a:off x="2336689" y="2110211"/>
              <a:ext cx="260448" cy="27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3</a:t>
              </a:r>
            </a:p>
          </p:txBody>
        </p:sp>
        <p:sp>
          <p:nvSpPr>
            <p:cNvPr id="28" name="67 CuadroTexto"/>
            <p:cNvSpPr txBox="1">
              <a:spLocks noChangeArrowheads="1"/>
            </p:cNvSpPr>
            <p:nvPr/>
          </p:nvSpPr>
          <p:spPr bwMode="auto">
            <a:xfrm>
              <a:off x="2336663" y="1297827"/>
              <a:ext cx="2604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MX" sz="1000">
                  <a:latin typeface="Calibri" pitchFamily="34" charset="0"/>
                  <a:cs typeface="Calibri" pitchFamily="34" charset="0"/>
                </a:rPr>
                <a:t>1</a:t>
              </a:r>
            </a:p>
          </p:txBody>
        </p:sp>
        <p:cxnSp>
          <p:nvCxnSpPr>
            <p:cNvPr id="29" name="28 Conector recto"/>
            <p:cNvCxnSpPr>
              <a:stCxn id="8" idx="2"/>
              <a:endCxn id="11" idx="0"/>
            </p:cNvCxnSpPr>
            <p:nvPr/>
          </p:nvCxnSpPr>
          <p:spPr>
            <a:xfrm>
              <a:off x="786998" y="4077564"/>
              <a:ext cx="0" cy="2208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a:stCxn id="9" idx="2"/>
              <a:endCxn id="12" idx="0"/>
            </p:cNvCxnSpPr>
            <p:nvPr/>
          </p:nvCxnSpPr>
          <p:spPr>
            <a:xfrm>
              <a:off x="3724214" y="4296679"/>
              <a:ext cx="0" cy="185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30 Conector recto"/>
            <p:cNvCxnSpPr>
              <a:stCxn id="10" idx="2"/>
              <a:endCxn id="13" idx="0"/>
            </p:cNvCxnSpPr>
            <p:nvPr/>
          </p:nvCxnSpPr>
          <p:spPr>
            <a:xfrm>
              <a:off x="6990151" y="3891753"/>
              <a:ext cx="0" cy="182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angular"/>
            <p:cNvCxnSpPr>
              <a:stCxn id="9" idx="0"/>
              <a:endCxn id="6" idx="2"/>
            </p:cNvCxnSpPr>
            <p:nvPr/>
          </p:nvCxnSpPr>
          <p:spPr>
            <a:xfrm rot="5400000" flipH="1" flipV="1">
              <a:off x="3728280" y="2592271"/>
              <a:ext cx="415445" cy="42357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32 Rectángulo"/>
            <p:cNvSpPr/>
            <p:nvPr/>
          </p:nvSpPr>
          <p:spPr>
            <a:xfrm>
              <a:off x="5675272" y="1148415"/>
              <a:ext cx="2160391" cy="5451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dirty="0">
                  <a:solidFill>
                    <a:schemeClr val="tx1"/>
                  </a:solidFill>
                  <a:cs typeface="Calibri" pitchFamily="34" charset="0"/>
                </a:rPr>
                <a:t>  </a:t>
              </a:r>
              <a:r>
                <a:rPr lang="es-MX" sz="1000" i="1" dirty="0">
                  <a:solidFill>
                    <a:schemeClr val="tx1">
                      <a:lumMod val="50000"/>
                      <a:lumOff val="50000"/>
                    </a:schemeClr>
                  </a:solidFill>
                  <a:latin typeface="Arial" pitchFamily="34" charset="0"/>
                  <a:cs typeface="Arial" pitchFamily="34" charset="0"/>
                </a:rPr>
                <a:t>Contribuir a satisfacer la demanda de servicios especializados de salud de la población</a:t>
              </a:r>
            </a:p>
          </p:txBody>
        </p:sp>
        <p:sp>
          <p:nvSpPr>
            <p:cNvPr id="34" name="33 Rectángulo"/>
            <p:cNvSpPr/>
            <p:nvPr/>
          </p:nvSpPr>
          <p:spPr>
            <a:xfrm>
              <a:off x="5676907" y="1919705"/>
              <a:ext cx="2160392" cy="6538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7313" indent="-87313" fontAlgn="auto">
                <a:spcBef>
                  <a:spcPts val="0"/>
                </a:spcBef>
                <a:spcAft>
                  <a:spcPts val="0"/>
                </a:spcAft>
                <a:defRPr/>
              </a:pPr>
              <a:r>
                <a:rPr lang="es-MX" sz="1000" dirty="0">
                  <a:solidFill>
                    <a:schemeClr val="tx1"/>
                  </a:solidFill>
                  <a:cs typeface="Calibri" pitchFamily="34" charset="0"/>
                </a:rPr>
                <a:t>  </a:t>
              </a:r>
              <a:r>
                <a:rPr lang="es-MX" sz="1000" i="1" dirty="0">
                  <a:solidFill>
                    <a:schemeClr val="tx1">
                      <a:lumMod val="50000"/>
                      <a:lumOff val="50000"/>
                    </a:schemeClr>
                  </a:solidFill>
                  <a:latin typeface="Arial" pitchFamily="34" charset="0"/>
                  <a:cs typeface="Arial" pitchFamily="34" charset="0"/>
                </a:rPr>
                <a:t>La demanda a la comisión sobre servicios especializados de salud es atendida</a:t>
              </a:r>
            </a:p>
          </p:txBody>
        </p:sp>
        <p:sp>
          <p:nvSpPr>
            <p:cNvPr id="35" name="34 Rectángulo"/>
            <p:cNvSpPr/>
            <p:nvPr/>
          </p:nvSpPr>
          <p:spPr>
            <a:xfrm>
              <a:off x="1387198" y="2999511"/>
              <a:ext cx="1187316" cy="872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La población se beneficia de una organización para la prestación de servicios ordenada</a:t>
              </a:r>
            </a:p>
          </p:txBody>
        </p:sp>
        <p:sp>
          <p:nvSpPr>
            <p:cNvPr id="36" name="35 Rectángulo"/>
            <p:cNvSpPr/>
            <p:nvPr/>
          </p:nvSpPr>
          <p:spPr>
            <a:xfrm>
              <a:off x="4514123" y="3197592"/>
              <a:ext cx="1493139" cy="823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La población recibe atención ambulatoria especializada</a:t>
              </a:r>
            </a:p>
          </p:txBody>
        </p:sp>
        <p:sp>
          <p:nvSpPr>
            <p:cNvPr id="37" name="36 Rectángulo"/>
            <p:cNvSpPr/>
            <p:nvPr/>
          </p:nvSpPr>
          <p:spPr>
            <a:xfrm>
              <a:off x="7770246" y="2999511"/>
              <a:ext cx="1316515" cy="872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La población recibe atención hospitalaria</a:t>
              </a:r>
            </a:p>
          </p:txBody>
        </p:sp>
        <p:sp>
          <p:nvSpPr>
            <p:cNvPr id="38" name="37 Rectángulo"/>
            <p:cNvSpPr/>
            <p:nvPr/>
          </p:nvSpPr>
          <p:spPr>
            <a:xfrm>
              <a:off x="1387198" y="5018887"/>
              <a:ext cx="1187316" cy="4540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Abastecimiento de insumos médicos</a:t>
              </a:r>
            </a:p>
          </p:txBody>
        </p:sp>
        <p:sp>
          <p:nvSpPr>
            <p:cNvPr id="39" name="38 Rectángulo"/>
            <p:cNvSpPr/>
            <p:nvPr/>
          </p:nvSpPr>
          <p:spPr>
            <a:xfrm>
              <a:off x="4537019" y="4417632"/>
              <a:ext cx="1496410" cy="510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Otorgamiento de consulta externa especializada</a:t>
              </a:r>
            </a:p>
          </p:txBody>
        </p:sp>
        <p:sp>
          <p:nvSpPr>
            <p:cNvPr id="40" name="39 Rectángulo"/>
            <p:cNvSpPr/>
            <p:nvPr/>
          </p:nvSpPr>
          <p:spPr>
            <a:xfrm>
              <a:off x="4537019" y="5772647"/>
              <a:ext cx="1496410" cy="708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auxiliares y de diagnóstico a pacientes ambulatorios</a:t>
              </a:r>
            </a:p>
          </p:txBody>
        </p:sp>
        <p:sp>
          <p:nvSpPr>
            <p:cNvPr id="41" name="40 Rectángulo"/>
            <p:cNvSpPr/>
            <p:nvPr/>
          </p:nvSpPr>
          <p:spPr>
            <a:xfrm>
              <a:off x="4525571" y="5094264"/>
              <a:ext cx="1496411" cy="4645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de laboratorio a pacientes ambulatorios</a:t>
              </a:r>
            </a:p>
          </p:txBody>
        </p:sp>
        <p:sp>
          <p:nvSpPr>
            <p:cNvPr id="42" name="41 Rectángulo"/>
            <p:cNvSpPr/>
            <p:nvPr/>
          </p:nvSpPr>
          <p:spPr>
            <a:xfrm>
              <a:off x="7789871" y="4110869"/>
              <a:ext cx="1316515" cy="371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Hospitalización de pacientes</a:t>
              </a:r>
            </a:p>
          </p:txBody>
        </p:sp>
        <p:sp>
          <p:nvSpPr>
            <p:cNvPr id="43" name="42 Rectángulo"/>
            <p:cNvSpPr/>
            <p:nvPr/>
          </p:nvSpPr>
          <p:spPr>
            <a:xfrm>
              <a:off x="7789871" y="4582408"/>
              <a:ext cx="1334504" cy="10342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de laboratorio para el diagnóstico de  pacientes hospitalizados</a:t>
              </a:r>
            </a:p>
          </p:txBody>
        </p:sp>
        <p:sp>
          <p:nvSpPr>
            <p:cNvPr id="44" name="43 Rectángulo"/>
            <p:cNvSpPr/>
            <p:nvPr/>
          </p:nvSpPr>
          <p:spPr>
            <a:xfrm>
              <a:off x="7809496" y="5730577"/>
              <a:ext cx="1334504" cy="9816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s-MX" sz="900" i="1" dirty="0">
                  <a:solidFill>
                    <a:schemeClr val="tx1">
                      <a:lumMod val="50000"/>
                      <a:lumOff val="50000"/>
                    </a:schemeClr>
                  </a:solidFill>
                  <a:latin typeface="Arial" pitchFamily="34" charset="0"/>
                  <a:cs typeface="Arial" pitchFamily="34" charset="0"/>
                </a:rPr>
                <a:t>Realización de estudios de imagenología para el diagnóstico de  pacientes hospitalizados</a:t>
              </a:r>
            </a:p>
          </p:txBody>
        </p:sp>
      </p:grpSp>
      <p:sp>
        <p:nvSpPr>
          <p:cNvPr id="45" name="1 Título"/>
          <p:cNvSpPr txBox="1">
            <a:spLocks/>
          </p:cNvSpPr>
          <p:nvPr/>
        </p:nvSpPr>
        <p:spPr>
          <a:xfrm>
            <a:off x="1475656" y="38976"/>
            <a:ext cx="6449144" cy="413247"/>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46" name="Imagen 45"/>
          <p:cNvPicPr/>
          <p:nvPr/>
        </p:nvPicPr>
        <p:blipFill>
          <a:blip r:embed="rId2">
            <a:extLst>
              <a:ext uri="{28A0092B-C50C-407E-A947-70E740481C1C}">
                <a14:useLocalDpi xmlns:a14="http://schemas.microsoft.com/office/drawing/2010/main" val="0"/>
              </a:ext>
            </a:extLst>
          </a:blip>
          <a:stretch>
            <a:fillRect/>
          </a:stretch>
        </p:blipFill>
        <p:spPr>
          <a:xfrm>
            <a:off x="6372003" y="304023"/>
            <a:ext cx="1943100" cy="609600"/>
          </a:xfrm>
          <a:prstGeom prst="rect">
            <a:avLst/>
          </a:prstGeom>
        </p:spPr>
      </p:pic>
      <p:pic>
        <p:nvPicPr>
          <p:cNvPr id="47" name="Imagen 4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9404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Matriz de Indicadores</a:t>
            </a:r>
            <a:endParaRPr lang="es-MX" sz="1200" b="1" dirty="0">
              <a:latin typeface="Arial" panose="020B0604020202020204" pitchFamily="34" charset="0"/>
              <a:cs typeface="Arial" panose="020B0604020202020204" pitchFamily="34" charset="0"/>
            </a:endParaRPr>
          </a:p>
        </p:txBody>
      </p:sp>
      <p:sp>
        <p:nvSpPr>
          <p:cNvPr id="4" name="3 CuadroTexto"/>
          <p:cNvSpPr txBox="1"/>
          <p:nvPr/>
        </p:nvSpPr>
        <p:spPr>
          <a:xfrm>
            <a:off x="755576" y="1484784"/>
            <a:ext cx="734481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b="1" dirty="0">
                <a:latin typeface="Arial" panose="020B0604020202020204" pitchFamily="34" charset="0"/>
                <a:cs typeface="Arial" panose="020B0604020202020204" pitchFamily="34" charset="0"/>
              </a:rPr>
              <a:t>1. FIN </a:t>
            </a:r>
            <a:endParaRPr lang="es-MX" sz="1200" dirty="0">
              <a:latin typeface="Arial" panose="020B0604020202020204" pitchFamily="34" charset="0"/>
              <a:cs typeface="Arial" panose="020B0604020202020204" pitchFamily="34" charset="0"/>
            </a:endParaRPr>
          </a:p>
          <a:p>
            <a:r>
              <a:rPr lang="es-ES" sz="1200" b="1" dirty="0">
                <a:latin typeface="Arial" panose="020B0604020202020204" pitchFamily="34" charset="0"/>
                <a:cs typeface="Arial" panose="020B0604020202020204" pitchFamily="34" charset="0"/>
              </a:rPr>
              <a:t>Contribuir a mejorar las condiciones de salud de la población atendiendo la demanda de servicios de salud en los Institutos Nacionales de Salud y Hospitales de Alta Especialidad. </a:t>
            </a:r>
            <a:endParaRPr lang="es-MX" sz="1200" dirty="0">
              <a:latin typeface="Arial" panose="020B0604020202020204" pitchFamily="34" charset="0"/>
              <a:cs typeface="Arial" panose="020B0604020202020204" pitchFamily="34" charset="0"/>
            </a:endParaRPr>
          </a:p>
        </p:txBody>
      </p:sp>
      <p:sp>
        <p:nvSpPr>
          <p:cNvPr id="5" name="4 CuadroTexto"/>
          <p:cNvSpPr txBox="1"/>
          <p:nvPr/>
        </p:nvSpPr>
        <p:spPr>
          <a:xfrm>
            <a:off x="755577" y="2420888"/>
            <a:ext cx="734481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b="1" dirty="0">
                <a:latin typeface="Arial" panose="020B0604020202020204" pitchFamily="34" charset="0"/>
                <a:cs typeface="Arial" panose="020B0604020202020204" pitchFamily="34" charset="0"/>
              </a:rPr>
              <a:t>11. PROPÓSITO </a:t>
            </a:r>
            <a:endParaRPr lang="es-MX" sz="1200" dirty="0">
              <a:latin typeface="Arial" panose="020B0604020202020204" pitchFamily="34" charset="0"/>
              <a:cs typeface="Arial" panose="020B0604020202020204" pitchFamily="34" charset="0"/>
            </a:endParaRPr>
          </a:p>
          <a:p>
            <a:r>
              <a:rPr lang="es-ES" sz="1200" b="1" dirty="0">
                <a:latin typeface="Arial" panose="020B0604020202020204" pitchFamily="34" charset="0"/>
                <a:cs typeface="Arial" panose="020B0604020202020204" pitchFamily="34" charset="0"/>
              </a:rPr>
              <a:t>Los problemas prioritarios de salud de la población con padecimientos de alta complejidad son atendidos en los Institutos Nacionales de Salud y Hospitales de Alta Especialidad. </a:t>
            </a:r>
            <a:endParaRPr lang="es-MX" sz="1200" dirty="0">
              <a:latin typeface="Arial" panose="020B0604020202020204" pitchFamily="34" charset="0"/>
              <a:cs typeface="Arial" panose="020B0604020202020204" pitchFamily="34" charset="0"/>
            </a:endParaRPr>
          </a:p>
        </p:txBody>
      </p:sp>
      <p:sp>
        <p:nvSpPr>
          <p:cNvPr id="8" name="7 CuadroTexto"/>
          <p:cNvSpPr txBox="1"/>
          <p:nvPr/>
        </p:nvSpPr>
        <p:spPr>
          <a:xfrm>
            <a:off x="814265" y="3346325"/>
            <a:ext cx="171142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MX" sz="1200" dirty="0">
                <a:latin typeface="Arial" panose="020B0604020202020204" pitchFamily="34" charset="0"/>
                <a:cs typeface="Arial" panose="020B0604020202020204" pitchFamily="34" charset="0"/>
              </a:rPr>
              <a:t>111. COMPONENTE </a:t>
            </a:r>
          </a:p>
          <a:p>
            <a:pPr algn="just"/>
            <a:r>
              <a:rPr lang="es-ES" sz="1200" dirty="0">
                <a:latin typeface="Arial" panose="020B0604020202020204" pitchFamily="34" charset="0"/>
                <a:cs typeface="Arial" panose="020B0604020202020204" pitchFamily="34" charset="0"/>
              </a:rPr>
              <a:t>Servicios hospitalarios ofrecidos a la población. </a:t>
            </a:r>
            <a:endParaRPr lang="es-MX" sz="1200" dirty="0">
              <a:latin typeface="Arial" panose="020B0604020202020204" pitchFamily="34" charset="0"/>
              <a:cs typeface="Arial" panose="020B0604020202020204" pitchFamily="34" charset="0"/>
            </a:endParaRPr>
          </a:p>
        </p:txBody>
      </p:sp>
      <p:sp>
        <p:nvSpPr>
          <p:cNvPr id="16" name="15 CuadroTexto"/>
          <p:cNvSpPr txBox="1"/>
          <p:nvPr/>
        </p:nvSpPr>
        <p:spPr>
          <a:xfrm>
            <a:off x="814265" y="4797418"/>
            <a:ext cx="1711423"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1111. ACTIVIDAD </a:t>
            </a:r>
          </a:p>
          <a:p>
            <a:r>
              <a:rPr lang="es-MX" sz="1200" dirty="0">
                <a:latin typeface="Arial" panose="020B0604020202020204" pitchFamily="34" charset="0"/>
                <a:cs typeface="Arial" panose="020B0604020202020204" pitchFamily="34" charset="0"/>
              </a:rPr>
              <a:t>Ingresos hospitalarios</a:t>
            </a:r>
            <a:r>
              <a:rPr lang="es-MX" sz="1200" dirty="0" smtClean="0">
                <a:latin typeface="Arial" panose="020B0604020202020204" pitchFamily="34" charset="0"/>
                <a:cs typeface="Arial" panose="020B0604020202020204" pitchFamily="34" charset="0"/>
              </a:rPr>
              <a:t>.</a:t>
            </a:r>
            <a:endParaRPr lang="es-MX" sz="1200" dirty="0">
              <a:latin typeface="Arial" panose="020B0604020202020204" pitchFamily="34" charset="0"/>
              <a:cs typeface="Arial" panose="020B0604020202020204" pitchFamily="34" charset="0"/>
            </a:endParaRPr>
          </a:p>
        </p:txBody>
      </p:sp>
      <p:sp>
        <p:nvSpPr>
          <p:cNvPr id="17" name="16 CuadroTexto"/>
          <p:cNvSpPr txBox="1"/>
          <p:nvPr/>
        </p:nvSpPr>
        <p:spPr>
          <a:xfrm>
            <a:off x="2668352" y="4797418"/>
            <a:ext cx="171142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1121. ACTIVIDAD </a:t>
            </a:r>
          </a:p>
          <a:p>
            <a:r>
              <a:rPr lang="es-MX" sz="1200" dirty="0">
                <a:latin typeface="Arial" panose="020B0604020202020204" pitchFamily="34" charset="0"/>
                <a:cs typeface="Arial" panose="020B0604020202020204" pitchFamily="34" charset="0"/>
              </a:rPr>
              <a:t>Otorgar consultas de valoración. </a:t>
            </a:r>
          </a:p>
        </p:txBody>
      </p:sp>
      <p:sp>
        <p:nvSpPr>
          <p:cNvPr id="18" name="17 CuadroTexto"/>
          <p:cNvSpPr txBox="1"/>
          <p:nvPr/>
        </p:nvSpPr>
        <p:spPr>
          <a:xfrm>
            <a:off x="4519712" y="4800221"/>
            <a:ext cx="1711423"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1131. ACTIVIDAD </a:t>
            </a:r>
          </a:p>
          <a:p>
            <a:r>
              <a:rPr lang="es-ES" sz="1200" dirty="0">
                <a:latin typeface="Arial" panose="020B0604020202020204" pitchFamily="34" charset="0"/>
                <a:cs typeface="Arial" panose="020B0604020202020204" pitchFamily="34" charset="0"/>
              </a:rPr>
              <a:t>Realizar estudios de diagnóstico y </a:t>
            </a:r>
            <a:r>
              <a:rPr lang="es-ES" sz="1200" dirty="0" smtClean="0">
                <a:latin typeface="Arial" panose="020B0604020202020204" pitchFamily="34" charset="0"/>
                <a:cs typeface="Arial" panose="020B0604020202020204" pitchFamily="34" charset="0"/>
              </a:rPr>
              <a:t>tratamiento.</a:t>
            </a:r>
            <a:endParaRPr lang="es-MX" sz="1200" dirty="0">
              <a:latin typeface="Arial" panose="020B0604020202020204" pitchFamily="34" charset="0"/>
              <a:cs typeface="Arial" panose="020B0604020202020204" pitchFamily="34" charset="0"/>
            </a:endParaRPr>
          </a:p>
        </p:txBody>
      </p:sp>
      <p:sp>
        <p:nvSpPr>
          <p:cNvPr id="19" name="18 CuadroTexto"/>
          <p:cNvSpPr txBox="1"/>
          <p:nvPr/>
        </p:nvSpPr>
        <p:spPr>
          <a:xfrm>
            <a:off x="6388969" y="4789601"/>
            <a:ext cx="171142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1141. ACTIVIDAD </a:t>
            </a:r>
          </a:p>
          <a:p>
            <a:r>
              <a:rPr lang="es-ES" sz="1200" dirty="0">
                <a:latin typeface="Arial" panose="020B0604020202020204" pitchFamily="34" charset="0"/>
                <a:cs typeface="Arial" panose="020B0604020202020204" pitchFamily="34" charset="0"/>
              </a:rPr>
              <a:t>Otorgar sesiones de rehabilitación a pacientes que lo requieran. </a:t>
            </a:r>
            <a:endParaRPr lang="es-MX" sz="1200" dirty="0">
              <a:latin typeface="Arial" panose="020B0604020202020204" pitchFamily="34" charset="0"/>
              <a:cs typeface="Arial" panose="020B0604020202020204" pitchFamily="34" charset="0"/>
            </a:endParaRPr>
          </a:p>
        </p:txBody>
      </p:sp>
      <p:sp>
        <p:nvSpPr>
          <p:cNvPr id="20" name="19 CuadroTexto"/>
          <p:cNvSpPr txBox="1"/>
          <p:nvPr/>
        </p:nvSpPr>
        <p:spPr>
          <a:xfrm>
            <a:off x="2656520" y="3334519"/>
            <a:ext cx="16931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112. </a:t>
            </a:r>
            <a:r>
              <a:rPr lang="es-MX" sz="1200" dirty="0" smtClean="0">
                <a:latin typeface="Arial" panose="020B0604020202020204" pitchFamily="34" charset="0"/>
                <a:cs typeface="Arial" panose="020B0604020202020204" pitchFamily="34" charset="0"/>
              </a:rPr>
              <a:t>COMPONENTE </a:t>
            </a:r>
            <a:endParaRPr lang="es-MX" sz="1200" dirty="0">
              <a:latin typeface="Arial" panose="020B0604020202020204" pitchFamily="34" charset="0"/>
              <a:cs typeface="Arial" panose="020B0604020202020204" pitchFamily="34" charset="0"/>
            </a:endParaRPr>
          </a:p>
          <a:p>
            <a:r>
              <a:rPr lang="es-ES" sz="1200" dirty="0">
                <a:latin typeface="Arial" panose="020B0604020202020204" pitchFamily="34" charset="0"/>
                <a:cs typeface="Arial" panose="020B0604020202020204" pitchFamily="34" charset="0"/>
              </a:rPr>
              <a:t>Tratamiento: Servicios ambulatorios ofrecidos a la población. </a:t>
            </a:r>
            <a:endParaRPr lang="es-MX" sz="1200" dirty="0">
              <a:latin typeface="Arial" panose="020B0604020202020204" pitchFamily="34" charset="0"/>
              <a:cs typeface="Arial" panose="020B0604020202020204" pitchFamily="34" charset="0"/>
            </a:endParaRPr>
          </a:p>
        </p:txBody>
      </p:sp>
      <p:sp>
        <p:nvSpPr>
          <p:cNvPr id="21" name="20 CuadroTexto"/>
          <p:cNvSpPr txBox="1"/>
          <p:nvPr/>
        </p:nvSpPr>
        <p:spPr>
          <a:xfrm>
            <a:off x="4499992" y="3309119"/>
            <a:ext cx="171142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113. COMPONENTE </a:t>
            </a:r>
          </a:p>
          <a:p>
            <a:r>
              <a:rPr lang="es-ES" sz="1200" dirty="0">
                <a:latin typeface="Arial" panose="020B0604020202020204" pitchFamily="34" charset="0"/>
                <a:cs typeface="Arial" panose="020B0604020202020204" pitchFamily="34" charset="0"/>
              </a:rPr>
              <a:t>Servicios auxiliares de diagnóstico y tratamiento ofrecidos a la población. </a:t>
            </a:r>
            <a:r>
              <a:rPr lang="es-ES" sz="1200" dirty="0" smtClean="0">
                <a:latin typeface="Arial" panose="020B0604020202020204" pitchFamily="34" charset="0"/>
                <a:cs typeface="Arial" panose="020B0604020202020204" pitchFamily="34" charset="0"/>
              </a:rPr>
              <a:t>. </a:t>
            </a:r>
            <a:endParaRPr lang="es-MX" sz="1200" dirty="0">
              <a:latin typeface="Arial" panose="020B0604020202020204" pitchFamily="34" charset="0"/>
              <a:cs typeface="Arial" panose="020B0604020202020204" pitchFamily="34" charset="0"/>
            </a:endParaRPr>
          </a:p>
        </p:txBody>
      </p:sp>
      <p:sp>
        <p:nvSpPr>
          <p:cNvPr id="22" name="21 CuadroTexto"/>
          <p:cNvSpPr txBox="1"/>
          <p:nvPr/>
        </p:nvSpPr>
        <p:spPr>
          <a:xfrm>
            <a:off x="6381914" y="3309901"/>
            <a:ext cx="171142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200" dirty="0">
                <a:latin typeface="Arial" panose="020B0604020202020204" pitchFamily="34" charset="0"/>
                <a:cs typeface="Arial" panose="020B0604020202020204" pitchFamily="34" charset="0"/>
              </a:rPr>
              <a:t>114. COMPONENTE </a:t>
            </a:r>
          </a:p>
          <a:p>
            <a:r>
              <a:rPr lang="es-ES" sz="1200" dirty="0">
                <a:latin typeface="Arial" panose="020B0604020202020204" pitchFamily="34" charset="0"/>
                <a:cs typeface="Arial" panose="020B0604020202020204" pitchFamily="34" charset="0"/>
              </a:rPr>
              <a:t>Servicios de rehabilitación otorgados a la población. </a:t>
            </a:r>
            <a:endParaRPr lang="es-MX" sz="1200" dirty="0">
              <a:latin typeface="Arial" panose="020B0604020202020204" pitchFamily="34" charset="0"/>
              <a:cs typeface="Arial" panose="020B0604020202020204" pitchFamily="34" charset="0"/>
            </a:endParaRPr>
          </a:p>
        </p:txBody>
      </p:sp>
      <p:sp>
        <p:nvSpPr>
          <p:cNvPr id="24" name="23 Flecha arriba"/>
          <p:cNvSpPr/>
          <p:nvPr/>
        </p:nvSpPr>
        <p:spPr>
          <a:xfrm>
            <a:off x="4427984" y="2203123"/>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6" name="25 Flecha arriba"/>
          <p:cNvSpPr/>
          <p:nvPr/>
        </p:nvSpPr>
        <p:spPr>
          <a:xfrm>
            <a:off x="1619672" y="3139227"/>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7" name="26 Flecha arriba"/>
          <p:cNvSpPr/>
          <p:nvPr/>
        </p:nvSpPr>
        <p:spPr>
          <a:xfrm>
            <a:off x="1619672"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8" name="27 Flecha arriba"/>
          <p:cNvSpPr/>
          <p:nvPr/>
        </p:nvSpPr>
        <p:spPr>
          <a:xfrm>
            <a:off x="3544168"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9" name="28 Flecha arriba"/>
          <p:cNvSpPr/>
          <p:nvPr/>
        </p:nvSpPr>
        <p:spPr>
          <a:xfrm>
            <a:off x="3563888" y="3140968"/>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0" name="29 Flecha arriba"/>
          <p:cNvSpPr/>
          <p:nvPr/>
        </p:nvSpPr>
        <p:spPr>
          <a:xfrm>
            <a:off x="5292080" y="3140968"/>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1" name="30 Flecha arriba"/>
          <p:cNvSpPr/>
          <p:nvPr/>
        </p:nvSpPr>
        <p:spPr>
          <a:xfrm>
            <a:off x="7236296" y="3140968"/>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2" name="31 Flecha arriba"/>
          <p:cNvSpPr/>
          <p:nvPr/>
        </p:nvSpPr>
        <p:spPr>
          <a:xfrm>
            <a:off x="7236296"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33" name="32 Flecha arriba"/>
          <p:cNvSpPr/>
          <p:nvPr/>
        </p:nvSpPr>
        <p:spPr>
          <a:xfrm>
            <a:off x="5364088" y="4507379"/>
            <a:ext cx="91728" cy="145757"/>
          </a:xfrm>
          <a:prstGeom prst="upArrow">
            <a:avLst/>
          </a:prstGeom>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92D050"/>
              </a:solidFill>
            </a:endParaRPr>
          </a:p>
        </p:txBody>
      </p:sp>
      <p:sp>
        <p:nvSpPr>
          <p:cNvPr id="25"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23" name="Imagen 22"/>
          <p:cNvPicPr/>
          <p:nvPr/>
        </p:nvPicPr>
        <p:blipFill>
          <a:blip r:embed="rId2">
            <a:extLst>
              <a:ext uri="{28A0092B-C50C-407E-A947-70E740481C1C}">
                <a14:useLocalDpi xmlns:a14="http://schemas.microsoft.com/office/drawing/2010/main" val="0"/>
              </a:ext>
            </a:extLst>
          </a:blip>
          <a:stretch>
            <a:fillRect/>
          </a:stretch>
        </p:blipFill>
        <p:spPr>
          <a:xfrm>
            <a:off x="6176005" y="715947"/>
            <a:ext cx="1943100" cy="609600"/>
          </a:xfrm>
          <a:prstGeom prst="rect">
            <a:avLst/>
          </a:prstGeom>
        </p:spPr>
      </p:pic>
      <p:pic>
        <p:nvPicPr>
          <p:cNvPr id="3" name="Imagen 2"/>
          <p:cNvPicPr>
            <a:picLocks noChangeAspect="1"/>
          </p:cNvPicPr>
          <p:nvPr/>
        </p:nvPicPr>
        <p:blipFill>
          <a:blip r:embed="rId3"/>
          <a:stretch>
            <a:fillRect/>
          </a:stretch>
        </p:blipFill>
        <p:spPr>
          <a:xfrm>
            <a:off x="611560" y="5846110"/>
            <a:ext cx="1447800" cy="657225"/>
          </a:xfrm>
          <a:prstGeom prst="rect">
            <a:avLst/>
          </a:prstGeom>
        </p:spPr>
      </p:pic>
      <p:pic>
        <p:nvPicPr>
          <p:cNvPr id="7" name="Imagen 6"/>
          <p:cNvPicPr>
            <a:picLocks noChangeAspect="1"/>
          </p:cNvPicPr>
          <p:nvPr/>
        </p:nvPicPr>
        <p:blipFill>
          <a:blip r:embed="rId4"/>
          <a:stretch>
            <a:fillRect/>
          </a:stretch>
        </p:blipFill>
        <p:spPr>
          <a:xfrm>
            <a:off x="2136650" y="6174178"/>
            <a:ext cx="3438525" cy="285750"/>
          </a:xfrm>
          <a:prstGeom prst="rect">
            <a:avLst/>
          </a:prstGeom>
        </p:spPr>
      </p:pic>
      <p:pic>
        <p:nvPicPr>
          <p:cNvPr id="34" name="Imagen 33"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8979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r>
              <a:rPr lang="es-MX" sz="1200" b="1" dirty="0" smtClean="0">
                <a:latin typeface="Arial" panose="020B0604020202020204" pitchFamily="34" charset="0"/>
                <a:cs typeface="Arial" panose="020B0604020202020204" pitchFamily="34" charset="0"/>
              </a:rPr>
              <a:t>Matriz de Indicadores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104256"/>
            <a:ext cx="7467600" cy="3196952"/>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Como resultado del análisis realizado se considera que las actividades descritas son necesarias en su totalidad, pero ninguna es suficiente para reproducir por si sola el Componente al que están asignadas. Debe tenerse presente que las Actividades del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a:t>
            </a:r>
            <a:r>
              <a:rPr lang="es-ES" sz="1200" dirty="0">
                <a:solidFill>
                  <a:schemeClr val="tx1">
                    <a:lumMod val="65000"/>
                    <a:lumOff val="35000"/>
                  </a:schemeClr>
                </a:solidFill>
                <a:latin typeface="Arial" panose="020B0604020202020204" pitchFamily="34" charset="0"/>
                <a:cs typeface="Arial" panose="020B0604020202020204" pitchFamily="34" charset="0"/>
              </a:rPr>
              <a:t>: son las principales tareas que se deben cumplir (realizar) para el logro de cada uno de los componentes del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programa. </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Para las cuatro actividades se recomienda, con base en la MML, cambiar la redacción e incorporar actividades adicionales que, en conjunto con éstas, permitan cumplir con los objetivos de cada Componente. </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7" name="Grupo 6"/>
          <p:cNvGrpSpPr/>
          <p:nvPr/>
        </p:nvGrpSpPr>
        <p:grpSpPr>
          <a:xfrm>
            <a:off x="611560" y="5846110"/>
            <a:ext cx="5807930" cy="657225"/>
            <a:chOff x="611560" y="5846110"/>
            <a:chExt cx="5807930" cy="657225"/>
          </a:xfrm>
        </p:grpSpPr>
        <p:pic>
          <p:nvPicPr>
            <p:cNvPr id="4" name="Imagen 3"/>
            <p:cNvPicPr>
              <a:picLocks noChangeAspect="1"/>
            </p:cNvPicPr>
            <p:nvPr/>
          </p:nvPicPr>
          <p:blipFill>
            <a:blip r:embed="rId2"/>
            <a:stretch>
              <a:fillRect/>
            </a:stretch>
          </p:blipFill>
          <p:spPr>
            <a:xfrm>
              <a:off x="2980965" y="6021288"/>
              <a:ext cx="3438525" cy="285750"/>
            </a:xfrm>
            <a:prstGeom prst="rect">
              <a:avLst/>
            </a:prstGeom>
          </p:spPr>
        </p:pic>
        <p:pic>
          <p:nvPicPr>
            <p:cNvPr id="6" name="Imagen 5"/>
            <p:cNvPicPr>
              <a:picLocks noChangeAspect="1"/>
            </p:cNvPicPr>
            <p:nvPr/>
          </p:nvPicPr>
          <p:blipFill>
            <a:blip r:embed="rId3"/>
            <a:stretch>
              <a:fillRect/>
            </a:stretch>
          </p:blipFill>
          <p:spPr>
            <a:xfrm>
              <a:off x="611560" y="5846110"/>
              <a:ext cx="1447800" cy="657225"/>
            </a:xfrm>
            <a:prstGeom prst="rect">
              <a:avLst/>
            </a:prstGeom>
          </p:spPr>
        </p:pic>
      </p:grpSp>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942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6808" y="908720"/>
            <a:ext cx="7467600" cy="1143000"/>
          </a:xfrm>
        </p:spPr>
        <p:txBody>
          <a:bodyPr>
            <a:normAutofit/>
          </a:bodyPr>
          <a:lstStyle/>
          <a:p>
            <a:r>
              <a:rPr lang="es-MX" sz="1200" b="1" dirty="0" smtClean="0">
                <a:latin typeface="Arial" panose="020B0604020202020204" pitchFamily="34" charset="0"/>
                <a:cs typeface="Arial" panose="020B0604020202020204" pitchFamily="34" charset="0"/>
              </a:rPr>
              <a:t>Contenido</a:t>
            </a:r>
            <a:endParaRPr lang="es-MX" sz="1200" b="1" dirty="0">
              <a:latin typeface="Arial" panose="020B0604020202020204" pitchFamily="34" charset="0"/>
              <a:cs typeface="Arial" panose="020B0604020202020204" pitchFamily="34" charset="0"/>
            </a:endParaRPr>
          </a:p>
        </p:txBody>
      </p:sp>
      <p:sp>
        <p:nvSpPr>
          <p:cNvPr id="4" name="Rectangle 3"/>
          <p:cNvSpPr>
            <a:spLocks noGrp="1" noChangeArrowheads="1"/>
          </p:cNvSpPr>
          <p:nvPr>
            <p:ph sz="quarter" idx="1"/>
          </p:nvPr>
        </p:nvSpPr>
        <p:spPr bwMode="auto">
          <a:xfrm>
            <a:off x="1352872" y="2204864"/>
            <a:ext cx="7467600" cy="28083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Antecedentes e importancia</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¿En qué consistió la evaluación?</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¿Qué se hizo?</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¿Qué se encontró?</a:t>
            </a:r>
          </a:p>
          <a:p>
            <a:pPr algn="just">
              <a:lnSpc>
                <a:spcPct val="150000"/>
              </a:lnSpc>
            </a:pPr>
            <a:r>
              <a:rPr lang="es-ES_tradnl" sz="1200" dirty="0">
                <a:solidFill>
                  <a:schemeClr val="tx1">
                    <a:lumMod val="65000"/>
                    <a:lumOff val="35000"/>
                  </a:schemeClr>
                </a:solidFill>
                <a:latin typeface="Arial" panose="020B0604020202020204" pitchFamily="34" charset="0"/>
                <a:cs typeface="Arial" panose="020B0604020202020204" pitchFamily="34" charset="0"/>
              </a:rPr>
              <a:t>¿Qué sigue?</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1115616" y="5445224"/>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36612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Matriz de Indicadores</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992832" y="1600200"/>
            <a:ext cx="6963544" cy="4873752"/>
          </a:xfrm>
        </p:spPr>
        <p:txBody>
          <a:bodyPr>
            <a:normAutofit/>
          </a:bodyPr>
          <a:lstStyle/>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De forma general y con base en el Árbol de Objetivos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propuesto, </a:t>
            </a:r>
            <a:r>
              <a:rPr lang="es-ES" sz="1200" dirty="0">
                <a:solidFill>
                  <a:schemeClr val="tx1">
                    <a:lumMod val="65000"/>
                    <a:lumOff val="35000"/>
                  </a:schemeClr>
                </a:solidFill>
                <a:latin typeface="Arial" panose="020B0604020202020204" pitchFamily="34" charset="0"/>
                <a:cs typeface="Arial" panose="020B0604020202020204" pitchFamily="34" charset="0"/>
              </a:rPr>
              <a:t>se sugiere considerar la adición de los siguientes tipos de actividades: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0" indent="0" algn="just">
              <a:lnSpc>
                <a:spcPct val="150000"/>
              </a:lnSpc>
              <a:buNone/>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smtClean="0">
                <a:solidFill>
                  <a:schemeClr val="tx1">
                    <a:lumMod val="65000"/>
                    <a:lumOff val="35000"/>
                  </a:schemeClr>
                </a:solidFill>
                <a:latin typeface="Arial" panose="020B0604020202020204" pitchFamily="34" charset="0"/>
                <a:cs typeface="Arial" panose="020B0604020202020204" pitchFamily="34" charset="0"/>
              </a:rPr>
              <a:t>Aplicación </a:t>
            </a:r>
            <a:r>
              <a:rPr lang="es-ES" sz="1200" i="1" dirty="0">
                <a:solidFill>
                  <a:schemeClr val="tx1">
                    <a:lumMod val="65000"/>
                    <a:lumOff val="35000"/>
                  </a:schemeClr>
                </a:solidFill>
                <a:latin typeface="Arial" panose="020B0604020202020204" pitchFamily="34" charset="0"/>
                <a:cs typeface="Arial" panose="020B0604020202020204" pitchFamily="34" charset="0"/>
              </a:rPr>
              <a:t>de procesos de atención protocolizados.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smtClean="0">
                <a:solidFill>
                  <a:schemeClr val="tx1">
                    <a:lumMod val="65000"/>
                    <a:lumOff val="35000"/>
                  </a:schemeClr>
                </a:solidFill>
                <a:latin typeface="Arial" panose="020B0604020202020204" pitchFamily="34" charset="0"/>
                <a:cs typeface="Arial" panose="020B0604020202020204" pitchFamily="34" charset="0"/>
              </a:rPr>
              <a:t>Utilización </a:t>
            </a:r>
            <a:r>
              <a:rPr lang="es-ES" sz="1200" i="1" dirty="0">
                <a:solidFill>
                  <a:schemeClr val="tx1">
                    <a:lumMod val="65000"/>
                    <a:lumOff val="35000"/>
                  </a:schemeClr>
                </a:solidFill>
                <a:latin typeface="Arial" panose="020B0604020202020204" pitchFamily="34" charset="0"/>
                <a:cs typeface="Arial" panose="020B0604020202020204" pitchFamily="34" charset="0"/>
              </a:rPr>
              <a:t>de criterios de elegibilidad de los usuarios.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smtClean="0">
                <a:solidFill>
                  <a:schemeClr val="tx1">
                    <a:lumMod val="65000"/>
                    <a:lumOff val="35000"/>
                  </a:schemeClr>
                </a:solidFill>
                <a:latin typeface="Arial" panose="020B0604020202020204" pitchFamily="34" charset="0"/>
                <a:cs typeface="Arial" panose="020B0604020202020204" pitchFamily="34" charset="0"/>
              </a:rPr>
              <a:t>Operación </a:t>
            </a:r>
            <a:r>
              <a:rPr lang="es-ES" sz="1200" i="1" dirty="0">
                <a:solidFill>
                  <a:schemeClr val="tx1">
                    <a:lumMod val="65000"/>
                    <a:lumOff val="35000"/>
                  </a:schemeClr>
                </a:solidFill>
                <a:latin typeface="Arial" panose="020B0604020202020204" pitchFamily="34" charset="0"/>
                <a:cs typeface="Arial" panose="020B0604020202020204" pitchFamily="34" charset="0"/>
              </a:rPr>
              <a:t>de mecanismos de referencia y contra-referencia.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MX" sz="1200" i="1" dirty="0" smtClean="0">
                <a:solidFill>
                  <a:schemeClr val="tx1">
                    <a:lumMod val="65000"/>
                    <a:lumOff val="35000"/>
                  </a:schemeClr>
                </a:solidFill>
                <a:latin typeface="Arial" panose="020B0604020202020204" pitchFamily="34" charset="0"/>
                <a:cs typeface="Arial" panose="020B0604020202020204" pitchFamily="34" charset="0"/>
              </a:rPr>
              <a:t>Gestión </a:t>
            </a:r>
            <a:r>
              <a:rPr lang="es-MX" sz="1200" i="1" dirty="0">
                <a:solidFill>
                  <a:schemeClr val="tx1">
                    <a:lumMod val="65000"/>
                    <a:lumOff val="35000"/>
                  </a:schemeClr>
                </a:solidFill>
                <a:latin typeface="Arial" panose="020B0604020202020204" pitchFamily="34" charset="0"/>
                <a:cs typeface="Arial" panose="020B0604020202020204" pitchFamily="34" charset="0"/>
              </a:rPr>
              <a:t>de especialistas médicos, equipamiento, consultorios, camas e insumos médicos. </a:t>
            </a:r>
            <a:endParaRPr lang="es-MX" sz="1200" i="1" dirty="0" smtClean="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MX" sz="1200" i="1" dirty="0">
                <a:solidFill>
                  <a:schemeClr val="tx1">
                    <a:lumMod val="65000"/>
                    <a:lumOff val="35000"/>
                  </a:schemeClr>
                </a:solidFill>
                <a:latin typeface="Arial" panose="020B0604020202020204" pitchFamily="34" charset="0"/>
                <a:cs typeface="Arial" panose="020B0604020202020204" pitchFamily="34" charset="0"/>
              </a:rPr>
              <a:t>Otorgamiento de consulta externa especializada.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i="1" dirty="0">
                <a:solidFill>
                  <a:schemeClr val="tx1">
                    <a:lumMod val="65000"/>
                    <a:lumOff val="35000"/>
                  </a:schemeClr>
                </a:solidFill>
                <a:latin typeface="Arial" panose="020B0604020202020204" pitchFamily="34" charset="0"/>
                <a:cs typeface="Arial" panose="020B0604020202020204" pitchFamily="34" charset="0"/>
              </a:rPr>
              <a:t>Realización de estudios auxiliares de diagnóstico ambulatorio y hospitalario. </a:t>
            </a: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MX" sz="1200" i="1" dirty="0">
                <a:solidFill>
                  <a:schemeClr val="tx1">
                    <a:lumMod val="65000"/>
                    <a:lumOff val="35000"/>
                  </a:schemeClr>
                </a:solidFill>
                <a:latin typeface="Arial" panose="020B0604020202020204" pitchFamily="34" charset="0"/>
                <a:cs typeface="Arial" panose="020B0604020202020204" pitchFamily="34" charset="0"/>
              </a:rPr>
              <a:t>Realización de intervenciones quirúrgicas.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7" name="Grupo 6"/>
          <p:cNvGrpSpPr/>
          <p:nvPr/>
        </p:nvGrpSpPr>
        <p:grpSpPr>
          <a:xfrm>
            <a:off x="611560" y="5846110"/>
            <a:ext cx="5807930" cy="657225"/>
            <a:chOff x="611560" y="5846110"/>
            <a:chExt cx="5807930" cy="657225"/>
          </a:xfrm>
        </p:grpSpPr>
        <p:pic>
          <p:nvPicPr>
            <p:cNvPr id="8" name="Imagen 7"/>
            <p:cNvPicPr>
              <a:picLocks noChangeAspect="1"/>
            </p:cNvPicPr>
            <p:nvPr/>
          </p:nvPicPr>
          <p:blipFill>
            <a:blip r:embed="rId2"/>
            <a:stretch>
              <a:fillRect/>
            </a:stretch>
          </p:blipFill>
          <p:spPr>
            <a:xfrm>
              <a:off x="2980965" y="6021288"/>
              <a:ext cx="3438525" cy="285750"/>
            </a:xfrm>
            <a:prstGeom prst="rect">
              <a:avLst/>
            </a:prstGeom>
          </p:spPr>
        </p:pic>
        <p:pic>
          <p:nvPicPr>
            <p:cNvPr id="9" name="Imagen 8"/>
            <p:cNvPicPr>
              <a:picLocks noChangeAspect="1"/>
            </p:cNvPicPr>
            <p:nvPr/>
          </p:nvPicPr>
          <p:blipFill>
            <a:blip r:embed="rId3"/>
            <a:stretch>
              <a:fillRect/>
            </a:stretch>
          </p:blipFill>
          <p:spPr>
            <a:xfrm>
              <a:off x="611560" y="5846110"/>
              <a:ext cx="1447800" cy="657225"/>
            </a:xfrm>
            <a:prstGeom prst="rect">
              <a:avLst/>
            </a:prstGeom>
          </p:spPr>
        </p:pic>
      </p:grpSp>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1397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p:cNvGrpSpPr/>
          <p:nvPr/>
        </p:nvGrpSpPr>
        <p:grpSpPr>
          <a:xfrm>
            <a:off x="395536" y="6228159"/>
            <a:ext cx="4752528" cy="441201"/>
            <a:chOff x="611560" y="5846110"/>
            <a:chExt cx="5807930" cy="657225"/>
          </a:xfrm>
        </p:grpSpPr>
        <p:pic>
          <p:nvPicPr>
            <p:cNvPr id="7" name="Imagen 6"/>
            <p:cNvPicPr>
              <a:picLocks noChangeAspect="1"/>
            </p:cNvPicPr>
            <p:nvPr/>
          </p:nvPicPr>
          <p:blipFill>
            <a:blip r:embed="rId2"/>
            <a:stretch>
              <a:fillRect/>
            </a:stretch>
          </p:blipFill>
          <p:spPr>
            <a:xfrm>
              <a:off x="2980965" y="6021288"/>
              <a:ext cx="3438525" cy="285750"/>
            </a:xfrm>
            <a:prstGeom prst="rect">
              <a:avLst/>
            </a:prstGeom>
          </p:spPr>
        </p:pic>
        <p:pic>
          <p:nvPicPr>
            <p:cNvPr id="8" name="Imagen 7"/>
            <p:cNvPicPr>
              <a:picLocks noChangeAspect="1"/>
            </p:cNvPicPr>
            <p:nvPr/>
          </p:nvPicPr>
          <p:blipFill>
            <a:blip r:embed="rId3"/>
            <a:stretch>
              <a:fillRect/>
            </a:stretch>
          </p:blipFill>
          <p:spPr>
            <a:xfrm>
              <a:off x="611560" y="5846110"/>
              <a:ext cx="1447800" cy="657225"/>
            </a:xfrm>
            <a:prstGeom prst="rect">
              <a:avLst/>
            </a:prstGeom>
          </p:spPr>
        </p:pic>
      </p:gr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2968920939"/>
              </p:ext>
            </p:extLst>
          </p:nvPr>
        </p:nvGraphicFramePr>
        <p:xfrm>
          <a:off x="179512" y="836712"/>
          <a:ext cx="8640959" cy="5184576"/>
        </p:xfrm>
        <a:graphic>
          <a:graphicData uri="http://schemas.openxmlformats.org/drawingml/2006/table">
            <a:tbl>
              <a:tblPr firstRow="1" bandRow="1">
                <a:tableStyleId>{5C22544A-7EE6-4342-B048-85BDC9FD1C3A}</a:tableStyleId>
              </a:tblPr>
              <a:tblGrid>
                <a:gridCol w="960107"/>
                <a:gridCol w="960107"/>
                <a:gridCol w="960106"/>
                <a:gridCol w="648072"/>
                <a:gridCol w="938546"/>
                <a:gridCol w="1025198"/>
                <a:gridCol w="1228610"/>
                <a:gridCol w="968244"/>
                <a:gridCol w="951969"/>
              </a:tblGrid>
              <a:tr h="336750">
                <a:tc>
                  <a:txBody>
                    <a:bodyPr/>
                    <a:lstStyle/>
                    <a:p>
                      <a:pPr algn="ctr"/>
                      <a:r>
                        <a:rPr lang="es-MX" sz="800" dirty="0" smtClean="0"/>
                        <a:t>NIVEL</a:t>
                      </a:r>
                      <a:endParaRPr lang="es-MX" sz="800" b="1" dirty="0"/>
                    </a:p>
                  </a:txBody>
                  <a:tcPr anchor="ctr"/>
                </a:tc>
                <a:tc>
                  <a:txBody>
                    <a:bodyPr/>
                    <a:lstStyle/>
                    <a:p>
                      <a:pPr algn="ctr"/>
                      <a:r>
                        <a:rPr lang="es-MX" sz="800" dirty="0" smtClean="0"/>
                        <a:t>NUMERO DE INDICADOR</a:t>
                      </a:r>
                      <a:endParaRPr lang="es-MX" sz="800" b="1" dirty="0"/>
                    </a:p>
                  </a:txBody>
                  <a:tcPr anchor="ctr"/>
                </a:tc>
                <a:tc>
                  <a:txBody>
                    <a:bodyPr/>
                    <a:lstStyle/>
                    <a:p>
                      <a:pPr algn="ctr"/>
                      <a:r>
                        <a:rPr lang="es-MX" sz="800" dirty="0" smtClean="0"/>
                        <a:t>NOMBRE</a:t>
                      </a:r>
                      <a:endParaRPr lang="es-MX" sz="800" b="1" dirty="0"/>
                    </a:p>
                  </a:txBody>
                  <a:tcPr anchor="ctr"/>
                </a:tc>
                <a:tc>
                  <a:txBody>
                    <a:bodyPr/>
                    <a:lstStyle/>
                    <a:p>
                      <a:pPr algn="ctr"/>
                      <a:r>
                        <a:rPr lang="es-MX" sz="800" dirty="0" smtClean="0"/>
                        <a:t>CLARO</a:t>
                      </a:r>
                      <a:endParaRPr lang="es-MX" sz="800" b="1" dirty="0"/>
                    </a:p>
                  </a:txBody>
                  <a:tcPr anchor="ctr"/>
                </a:tc>
                <a:tc>
                  <a:txBody>
                    <a:bodyPr/>
                    <a:lstStyle/>
                    <a:p>
                      <a:pPr algn="ctr"/>
                      <a:r>
                        <a:rPr lang="es-MX" sz="800" dirty="0" smtClean="0"/>
                        <a:t>RELEVANTE</a:t>
                      </a:r>
                      <a:endParaRPr lang="es-MX" sz="800" b="1" dirty="0"/>
                    </a:p>
                  </a:txBody>
                  <a:tcPr anchor="ctr"/>
                </a:tc>
                <a:tc>
                  <a:txBody>
                    <a:bodyPr/>
                    <a:lstStyle/>
                    <a:p>
                      <a:pPr algn="ctr"/>
                      <a:r>
                        <a:rPr lang="es-MX" sz="800" dirty="0" smtClean="0"/>
                        <a:t>ECONOMICO</a:t>
                      </a:r>
                      <a:endParaRPr lang="es-MX" sz="800" b="1" dirty="0"/>
                    </a:p>
                  </a:txBody>
                  <a:tcPr anchor="ctr"/>
                </a:tc>
                <a:tc>
                  <a:txBody>
                    <a:bodyPr/>
                    <a:lstStyle/>
                    <a:p>
                      <a:pPr algn="ctr"/>
                      <a:r>
                        <a:rPr lang="es-MX" sz="800" dirty="0" smtClean="0"/>
                        <a:t>MONITOREABLE</a:t>
                      </a:r>
                      <a:endParaRPr lang="es-MX" sz="800" b="1" dirty="0"/>
                    </a:p>
                  </a:txBody>
                  <a:tcPr anchor="ctr"/>
                </a:tc>
                <a:tc>
                  <a:txBody>
                    <a:bodyPr/>
                    <a:lstStyle/>
                    <a:p>
                      <a:pPr algn="ctr"/>
                      <a:r>
                        <a:rPr lang="es-MX" sz="800" dirty="0" smtClean="0"/>
                        <a:t>ADECUADO</a:t>
                      </a:r>
                      <a:endParaRPr lang="es-MX" sz="800" b="1" dirty="0"/>
                    </a:p>
                  </a:txBody>
                  <a:tcPr anchor="ctr"/>
                </a:tc>
                <a:tc>
                  <a:txBody>
                    <a:bodyPr/>
                    <a:lstStyle/>
                    <a:p>
                      <a:pPr algn="ctr"/>
                      <a:r>
                        <a:rPr lang="es-MX" sz="800" dirty="0" smtClean="0"/>
                        <a:t>CALIFICACIÓN</a:t>
                      </a:r>
                      <a:endParaRPr lang="es-MX" sz="800" b="1" dirty="0"/>
                    </a:p>
                  </a:txBody>
                  <a:tcPr anchor="ctr"/>
                </a:tc>
              </a:tr>
              <a:tr h="2399554">
                <a:tc>
                  <a:txBody>
                    <a:bodyPr/>
                    <a:lstStyle/>
                    <a:p>
                      <a:pPr algn="ctr"/>
                      <a:r>
                        <a:rPr kumimoji="0" lang="es-MX" sz="900" u="none" strike="noStrike" kern="1200" baseline="0" dirty="0" smtClean="0"/>
                        <a:t>FIN </a:t>
                      </a:r>
                    </a:p>
                    <a:p>
                      <a:pPr algn="ctr"/>
                      <a:r>
                        <a:rPr kumimoji="0" lang="es-ES" sz="900" u="none" strike="noStrike" kern="1200" baseline="0" dirty="0" smtClean="0"/>
                        <a:t>Contribuir a mejorar las condiciones de salud de la población atendiendo la demanda de servicios de salud en los Institutos Nacionales de Salud y Hospitales de Alta Especialidad</a:t>
                      </a:r>
                      <a:endParaRPr lang="es-MX" sz="900" b="1" dirty="0"/>
                    </a:p>
                  </a:txBody>
                  <a:tcPr anchor="ctr"/>
                </a:tc>
                <a:tc>
                  <a:txBody>
                    <a:bodyPr/>
                    <a:lstStyle/>
                    <a:p>
                      <a:pPr algn="ctr"/>
                      <a:r>
                        <a:rPr lang="es-MX" sz="800" b="1" dirty="0" smtClean="0"/>
                        <a:t>1.1</a:t>
                      </a:r>
                      <a:endParaRPr lang="es-MX" sz="8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u="none" strike="noStrike" kern="1200" baseline="0" dirty="0" smtClean="0"/>
                        <a:t>Cobertura de atención hospitalaria de alta especialidad por parte de la </a:t>
                      </a:r>
                      <a:r>
                        <a:rPr kumimoji="0" lang="es-ES" sz="900" u="none" strike="noStrike" kern="1200" baseline="0" dirty="0" smtClean="0"/>
                        <a:t>CCINSHAE</a:t>
                      </a:r>
                      <a:r>
                        <a:rPr kumimoji="0" lang="es-ES" sz="1000" u="none" strike="noStrike" kern="1200" baseline="0" dirty="0" smtClean="0"/>
                        <a:t> 	</a:t>
                      </a:r>
                    </a:p>
                    <a:p>
                      <a:pPr algn="ctr"/>
                      <a:endParaRPr lang="es-MX" sz="2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1</a:t>
                      </a:r>
                      <a:endParaRPr lang="es-MX" sz="1000" b="1" dirty="0"/>
                    </a:p>
                  </a:txBody>
                  <a:tcPr anchor="ctr"/>
                </a:tc>
                <a:tc>
                  <a:txBody>
                    <a:bodyPr/>
                    <a:lstStyle/>
                    <a:p>
                      <a:pPr algn="ctr"/>
                      <a:r>
                        <a:rPr lang="es-MX" sz="1000" dirty="0" smtClean="0"/>
                        <a:t>0</a:t>
                      </a:r>
                      <a:endParaRPr lang="es-MX" sz="1000" b="1" dirty="0"/>
                    </a:p>
                  </a:txBody>
                  <a:tcPr anchor="ctr"/>
                </a:tc>
                <a:tc>
                  <a:txBody>
                    <a:bodyPr/>
                    <a:lstStyle/>
                    <a:p>
                      <a:pPr algn="ctr"/>
                      <a:r>
                        <a:rPr lang="es-MX" sz="1000" dirty="0" smtClean="0"/>
                        <a:t>80%</a:t>
                      </a:r>
                      <a:endParaRPr lang="es-MX" sz="1000" b="1" dirty="0"/>
                    </a:p>
                  </a:txBody>
                  <a:tcPr anchor="ctr"/>
                </a:tc>
              </a:tr>
              <a:tr h="2448272">
                <a:tc>
                  <a:txBody>
                    <a:bodyPr/>
                    <a:lstStyle/>
                    <a:p>
                      <a:r>
                        <a:rPr kumimoji="0" lang="es-MX" sz="900" b="1" i="0" u="none" strike="noStrike" kern="1200" baseline="0" dirty="0" smtClean="0">
                          <a:solidFill>
                            <a:schemeClr val="dk1"/>
                          </a:solidFill>
                          <a:latin typeface="+mn-lt"/>
                          <a:ea typeface="+mn-ea"/>
                          <a:cs typeface="+mn-cs"/>
                        </a:rPr>
                        <a:t>PROPÓSITO </a:t>
                      </a:r>
                      <a:endParaRPr kumimoji="0" lang="es-MX" sz="900" b="0" i="0" u="none" strike="noStrike" kern="1200" baseline="0" dirty="0" smtClean="0">
                        <a:solidFill>
                          <a:schemeClr val="dk1"/>
                        </a:solidFill>
                        <a:latin typeface="+mn-lt"/>
                        <a:ea typeface="+mn-ea"/>
                        <a:cs typeface="+mn-cs"/>
                      </a:endParaRPr>
                    </a:p>
                    <a:p>
                      <a:r>
                        <a:rPr kumimoji="0" lang="es-ES" sz="900" b="0" i="0" u="none" strike="noStrike" kern="1200" baseline="0" dirty="0" smtClean="0">
                          <a:solidFill>
                            <a:schemeClr val="dk1"/>
                          </a:solidFill>
                          <a:latin typeface="+mn-lt"/>
                          <a:ea typeface="+mn-ea"/>
                          <a:cs typeface="+mn-cs"/>
                        </a:rPr>
                        <a:t>Los problemas prioritarios de salud de la población con padecimientos de alta complejidad son atendidos en los Institutos Nacionales de Salud y Hospitales de Alta Responsabilidad </a:t>
                      </a:r>
                      <a:endParaRPr lang="es-MX" sz="900" b="1" dirty="0"/>
                    </a:p>
                  </a:txBody>
                  <a:tcPr anchor="ctr"/>
                </a:tc>
                <a:tc>
                  <a:txBody>
                    <a:bodyPr/>
                    <a:lstStyle/>
                    <a:p>
                      <a:pPr algn="ctr"/>
                      <a:r>
                        <a:rPr lang="es-MX" sz="1000" b="1" dirty="0" smtClean="0"/>
                        <a:t>11.1</a:t>
                      </a:r>
                      <a:endParaRPr lang="es-MX" sz="10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egresos hospitalarios por mejoría en las instituciones de la CCINSHAE </a:t>
                      </a:r>
                      <a:r>
                        <a:rPr kumimoji="0" lang="es-ES" sz="1800" b="0" i="0" u="none" strike="noStrike" kern="1200" baseline="0" dirty="0" smtClean="0">
                          <a:solidFill>
                            <a:schemeClr val="dk1"/>
                          </a:solidFill>
                          <a:latin typeface="+mn-lt"/>
                          <a:ea typeface="+mn-ea"/>
                          <a:cs typeface="+mn-cs"/>
                        </a:rPr>
                        <a:t>	</a:t>
                      </a:r>
                    </a:p>
                    <a:p>
                      <a:pPr algn="ct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a:t>
                      </a:r>
                      <a:endParaRPr lang="es-MX" sz="1000" b="1" dirty="0"/>
                    </a:p>
                  </a:txBody>
                  <a:tcPr anchor="ctr"/>
                </a:tc>
                <a:tc>
                  <a:txBody>
                    <a:bodyPr/>
                    <a:lstStyle/>
                    <a:p>
                      <a:pPr algn="ctr"/>
                      <a:r>
                        <a:rPr lang="es-MX" sz="1000" b="1" dirty="0" smtClean="0"/>
                        <a:t>100%</a:t>
                      </a:r>
                      <a:endParaRPr lang="es-MX" sz="1000" b="1" dirty="0"/>
                    </a:p>
                  </a:txBody>
                  <a:tcPr anchor="ctr"/>
                </a:tc>
              </a:tr>
            </a:tbl>
          </a:graphicData>
        </a:graphic>
      </p:graphicFrame>
      <p:sp>
        <p:nvSpPr>
          <p:cNvPr id="2" name="1 Título"/>
          <p:cNvSpPr>
            <a:spLocks noGrp="1"/>
          </p:cNvSpPr>
          <p:nvPr>
            <p:ph type="title"/>
          </p:nvPr>
        </p:nvSpPr>
        <p:spPr>
          <a:xfrm>
            <a:off x="251520" y="188640"/>
            <a:ext cx="7467600" cy="652934"/>
          </a:xfrm>
        </p:spPr>
        <p:txBody>
          <a:bodyPr>
            <a:normAutofit/>
          </a:bodyPr>
          <a:lstStyle/>
          <a:p>
            <a:r>
              <a:rPr lang="es-MX" sz="1200" dirty="0" smtClean="0">
                <a:latin typeface="Arial" panose="020B0604020202020204" pitchFamily="34" charset="0"/>
                <a:cs typeface="Arial" panose="020B0604020202020204" pitchFamily="34" charset="0"/>
              </a:rPr>
              <a:t>Características de los Indicadores</a:t>
            </a:r>
            <a:endParaRPr lang="es-MX" sz="1200" dirty="0">
              <a:latin typeface="Arial" panose="020B0604020202020204" pitchFamily="34" charset="0"/>
              <a:cs typeface="Arial" panose="020B0604020202020204" pitchFamily="34" charset="0"/>
            </a:endParaRPr>
          </a:p>
        </p:txBody>
      </p:sp>
      <p:sp>
        <p:nvSpPr>
          <p:cNvPr id="4"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9" name="Imagen 8"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60601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395536" y="6309320"/>
            <a:ext cx="4752528" cy="441201"/>
            <a:chOff x="611560" y="5846110"/>
            <a:chExt cx="5807930" cy="657225"/>
          </a:xfrm>
        </p:grpSpPr>
        <p:pic>
          <p:nvPicPr>
            <p:cNvPr id="8" name="Imagen 7"/>
            <p:cNvPicPr>
              <a:picLocks noChangeAspect="1"/>
            </p:cNvPicPr>
            <p:nvPr/>
          </p:nvPicPr>
          <p:blipFill>
            <a:blip r:embed="rId2"/>
            <a:stretch>
              <a:fillRect/>
            </a:stretch>
          </p:blipFill>
          <p:spPr>
            <a:xfrm>
              <a:off x="2980965" y="6021288"/>
              <a:ext cx="3438525" cy="285750"/>
            </a:xfrm>
            <a:prstGeom prst="rect">
              <a:avLst/>
            </a:prstGeom>
          </p:spPr>
        </p:pic>
        <p:pic>
          <p:nvPicPr>
            <p:cNvPr id="9" name="Imagen 8"/>
            <p:cNvPicPr>
              <a:picLocks noChangeAspect="1"/>
            </p:cNvPicPr>
            <p:nvPr/>
          </p:nvPicPr>
          <p:blipFill>
            <a:blip r:embed="rId3"/>
            <a:stretch>
              <a:fillRect/>
            </a:stretch>
          </p:blipFill>
          <p:spPr>
            <a:xfrm>
              <a:off x="611560" y="5846110"/>
              <a:ext cx="1447800" cy="657225"/>
            </a:xfrm>
            <a:prstGeom prst="rect">
              <a:avLst/>
            </a:prstGeom>
          </p:spPr>
        </p:pic>
      </p:gr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528257955"/>
              </p:ext>
            </p:extLst>
          </p:nvPr>
        </p:nvGraphicFramePr>
        <p:xfrm>
          <a:off x="179512" y="1124744"/>
          <a:ext cx="8496945" cy="5068416"/>
        </p:xfrm>
        <a:graphic>
          <a:graphicData uri="http://schemas.openxmlformats.org/drawingml/2006/table">
            <a:tbl>
              <a:tblPr firstRow="1" bandRow="1">
                <a:tableStyleId>{5C22544A-7EE6-4342-B048-85BDC9FD1C3A}</a:tableStyleId>
              </a:tblPr>
              <a:tblGrid>
                <a:gridCol w="944105"/>
                <a:gridCol w="944105"/>
                <a:gridCol w="944105"/>
                <a:gridCol w="944105"/>
                <a:gridCol w="944105"/>
                <a:gridCol w="944105"/>
                <a:gridCol w="944105"/>
                <a:gridCol w="944105"/>
                <a:gridCol w="944105"/>
              </a:tblGrid>
              <a:tr h="370840">
                <a:tc>
                  <a:txBody>
                    <a:bodyPr/>
                    <a:lstStyle/>
                    <a:p>
                      <a:pPr algn="ctr"/>
                      <a:r>
                        <a:rPr lang="es-MX" sz="800" dirty="0" smtClean="0"/>
                        <a:t>NIVEL</a:t>
                      </a:r>
                      <a:endParaRPr lang="es-MX" sz="800" b="1" dirty="0"/>
                    </a:p>
                  </a:txBody>
                  <a:tcPr anchor="ctr"/>
                </a:tc>
                <a:tc>
                  <a:txBody>
                    <a:bodyPr/>
                    <a:lstStyle/>
                    <a:p>
                      <a:pPr algn="ctr"/>
                      <a:r>
                        <a:rPr lang="es-MX" sz="800" dirty="0" smtClean="0"/>
                        <a:t>NUMERO DE INDICADOR</a:t>
                      </a:r>
                      <a:endParaRPr lang="es-MX" sz="800" b="1" dirty="0"/>
                    </a:p>
                  </a:txBody>
                  <a:tcPr anchor="ctr"/>
                </a:tc>
                <a:tc>
                  <a:txBody>
                    <a:bodyPr/>
                    <a:lstStyle/>
                    <a:p>
                      <a:pPr algn="ctr"/>
                      <a:r>
                        <a:rPr lang="es-MX" sz="800" dirty="0" smtClean="0"/>
                        <a:t>NOMBRE</a:t>
                      </a:r>
                      <a:endParaRPr lang="es-MX" sz="800" b="1" dirty="0"/>
                    </a:p>
                  </a:txBody>
                  <a:tcPr anchor="ctr"/>
                </a:tc>
                <a:tc>
                  <a:txBody>
                    <a:bodyPr/>
                    <a:lstStyle/>
                    <a:p>
                      <a:pPr algn="ctr"/>
                      <a:r>
                        <a:rPr lang="es-MX" sz="800" dirty="0" smtClean="0"/>
                        <a:t>CLARO</a:t>
                      </a:r>
                      <a:endParaRPr lang="es-MX" sz="800" b="1" dirty="0"/>
                    </a:p>
                  </a:txBody>
                  <a:tcPr anchor="ctr"/>
                </a:tc>
                <a:tc>
                  <a:txBody>
                    <a:bodyPr/>
                    <a:lstStyle/>
                    <a:p>
                      <a:pPr algn="ctr"/>
                      <a:r>
                        <a:rPr lang="es-MX" sz="800" dirty="0" smtClean="0"/>
                        <a:t>RELEVANTE</a:t>
                      </a:r>
                      <a:endParaRPr lang="es-MX" sz="800" b="1" dirty="0"/>
                    </a:p>
                  </a:txBody>
                  <a:tcPr anchor="ctr"/>
                </a:tc>
                <a:tc>
                  <a:txBody>
                    <a:bodyPr/>
                    <a:lstStyle/>
                    <a:p>
                      <a:pPr algn="ctr"/>
                      <a:r>
                        <a:rPr lang="es-MX" sz="800" dirty="0" smtClean="0"/>
                        <a:t>ECONOMICO</a:t>
                      </a:r>
                      <a:endParaRPr lang="es-MX" sz="800" b="1" dirty="0"/>
                    </a:p>
                  </a:txBody>
                  <a:tcPr anchor="ctr"/>
                </a:tc>
                <a:tc>
                  <a:txBody>
                    <a:bodyPr/>
                    <a:lstStyle/>
                    <a:p>
                      <a:pPr algn="ctr"/>
                      <a:r>
                        <a:rPr lang="es-MX" sz="800" dirty="0" smtClean="0"/>
                        <a:t>MONITOREABLE</a:t>
                      </a:r>
                      <a:endParaRPr lang="es-MX" sz="800" b="1" dirty="0"/>
                    </a:p>
                  </a:txBody>
                  <a:tcPr anchor="ctr"/>
                </a:tc>
                <a:tc>
                  <a:txBody>
                    <a:bodyPr/>
                    <a:lstStyle/>
                    <a:p>
                      <a:pPr algn="ctr"/>
                      <a:r>
                        <a:rPr lang="es-MX" sz="800" dirty="0" smtClean="0"/>
                        <a:t>ADECUADO</a:t>
                      </a:r>
                      <a:endParaRPr lang="es-MX" sz="800" b="1" dirty="0"/>
                    </a:p>
                  </a:txBody>
                  <a:tcPr anchor="ctr"/>
                </a:tc>
                <a:tc>
                  <a:txBody>
                    <a:bodyPr/>
                    <a:lstStyle/>
                    <a:p>
                      <a:pPr algn="ctr"/>
                      <a:r>
                        <a:rPr lang="es-MX" sz="800" dirty="0" smtClean="0"/>
                        <a:t>CALIFICACIÓN</a:t>
                      </a:r>
                      <a:endParaRPr lang="es-MX" sz="800" b="1" dirty="0"/>
                    </a:p>
                  </a:txBody>
                  <a:tcPr anchor="ctr"/>
                </a:tc>
              </a:tr>
              <a:tr h="370840">
                <a:tc rowSpan="2">
                  <a:txBody>
                    <a:bodyPr/>
                    <a:lstStyle/>
                    <a:p>
                      <a:pPr algn="ctr"/>
                      <a:r>
                        <a:rPr kumimoji="0" lang="es-MX" sz="700" b="1" i="0" u="none" strike="noStrike" kern="1200" baseline="0" dirty="0" smtClean="0">
                          <a:solidFill>
                            <a:schemeClr val="dk1"/>
                          </a:solidFill>
                          <a:latin typeface="+mn-lt"/>
                          <a:ea typeface="+mn-ea"/>
                          <a:cs typeface="+mn-cs"/>
                        </a:rPr>
                        <a:t>COMPONENTE </a:t>
                      </a:r>
                      <a:endParaRPr kumimoji="0" lang="es-MX" sz="1000" b="0" i="0" u="none" strike="noStrike" kern="1200" baseline="0" dirty="0" smtClean="0">
                        <a:solidFill>
                          <a:schemeClr val="dk1"/>
                        </a:solidFill>
                        <a:latin typeface="+mn-lt"/>
                        <a:ea typeface="+mn-ea"/>
                        <a:cs typeface="+mn-cs"/>
                      </a:endParaRPr>
                    </a:p>
                    <a:p>
                      <a:pPr algn="ctr"/>
                      <a:r>
                        <a:rPr kumimoji="0" lang="es-ES" sz="1000" b="0" i="0" u="none" strike="noStrike" kern="1200" baseline="0" dirty="0" smtClean="0">
                          <a:solidFill>
                            <a:schemeClr val="dk1"/>
                          </a:solidFill>
                          <a:latin typeface="+mn-lt"/>
                          <a:ea typeface="+mn-ea"/>
                          <a:cs typeface="+mn-cs"/>
                        </a:rPr>
                        <a:t>Servicios hospitalarios ofrecidos a la población 	</a:t>
                      </a:r>
                    </a:p>
                  </a:txBody>
                  <a:tcPr anchor="ctr"/>
                </a:tc>
                <a:tc>
                  <a:txBody>
                    <a:bodyPr/>
                    <a:lstStyle/>
                    <a:p>
                      <a:pPr algn="ctr"/>
                      <a:r>
                        <a:rPr lang="es-MX" sz="1000" dirty="0" smtClean="0"/>
                        <a:t>111.1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Porcentaje de ocupación hospitalaria</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719936">
                <a:tc vMerge="1">
                  <a:txBody>
                    <a:bodyPr/>
                    <a:lstStyle/>
                    <a:p>
                      <a:endParaRPr lang="es-MX" dirty="0"/>
                    </a:p>
                  </a:txBody>
                  <a:tcPr/>
                </a:tc>
                <a:tc>
                  <a:txBody>
                    <a:bodyPr/>
                    <a:lstStyle/>
                    <a:p>
                      <a:pPr algn="ctr"/>
                      <a:r>
                        <a:rPr lang="es-MX" sz="1000" dirty="0" smtClean="0"/>
                        <a:t>111.2</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ocupación de cuidados intensivos </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0</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80%</a:t>
                      </a:r>
                      <a:endParaRPr lang="es-MX" sz="1000" dirty="0"/>
                    </a:p>
                  </a:txBody>
                  <a:tcPr anchor="ctr"/>
                </a:tc>
              </a:tr>
              <a:tr h="370840">
                <a:tc>
                  <a:txBody>
                    <a:bodyPr/>
                    <a:lstStyle/>
                    <a:p>
                      <a:r>
                        <a:rPr kumimoji="0" lang="es-MX" sz="700" b="1" i="0" u="none" strike="noStrike" kern="1200" baseline="0" dirty="0" smtClean="0">
                          <a:solidFill>
                            <a:schemeClr val="dk1"/>
                          </a:solidFill>
                          <a:latin typeface="+mn-lt"/>
                          <a:ea typeface="+mn-ea"/>
                          <a:cs typeface="+mn-cs"/>
                        </a:rPr>
                        <a:t>COMPONENTE </a:t>
                      </a:r>
                      <a:endParaRPr kumimoji="0" lang="es-MX" sz="700" b="0" i="0" u="none" strike="noStrike" kern="1200" baseline="0" dirty="0" smtClean="0">
                        <a:solidFill>
                          <a:schemeClr val="dk1"/>
                        </a:solidFill>
                        <a:latin typeface="+mn-lt"/>
                        <a:ea typeface="+mn-ea"/>
                        <a:cs typeface="+mn-cs"/>
                      </a:endParaRPr>
                    </a:p>
                    <a:p>
                      <a:r>
                        <a:rPr kumimoji="0" lang="es-ES" sz="1000" b="0" i="0" u="none" strike="noStrike" kern="1200" baseline="0" dirty="0" smtClean="0">
                          <a:solidFill>
                            <a:schemeClr val="dk1"/>
                          </a:solidFill>
                          <a:latin typeface="+mn-lt"/>
                          <a:ea typeface="+mn-ea"/>
                          <a:cs typeface="+mn-cs"/>
                        </a:rPr>
                        <a:t>Tratamiento. Servicios ambulatorios ofrecidos a la población </a:t>
                      </a:r>
                      <a:endParaRPr lang="es-MX" sz="1000" dirty="0"/>
                    </a:p>
                  </a:txBody>
                  <a:tcPr anchor="ctr"/>
                </a:tc>
                <a:tc>
                  <a:txBody>
                    <a:bodyPr/>
                    <a:lstStyle/>
                    <a:p>
                      <a:pPr algn="ctr"/>
                      <a:r>
                        <a:rPr lang="es-MX" sz="1000" dirty="0" smtClean="0"/>
                        <a:t>112.1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Promedio de consultas subsecuentes 	</a:t>
                      </a:r>
                    </a:p>
                    <a:p>
                      <a:pPr algn="ct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0</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80%</a:t>
                      </a:r>
                    </a:p>
                    <a:p>
                      <a:pPr algn="ctr"/>
                      <a:endParaRPr lang="es-MX" sz="1000" dirty="0"/>
                    </a:p>
                  </a:txBody>
                  <a:tcPr anchor="ctr"/>
                </a:tc>
              </a:tr>
              <a:tr h="370840">
                <a:tc>
                  <a:txBody>
                    <a:bodyPr/>
                    <a:lstStyle/>
                    <a:p>
                      <a:r>
                        <a:rPr kumimoji="0" lang="es-MX" sz="700" b="1" i="0" u="none" strike="noStrike" kern="1200" baseline="0" dirty="0" smtClean="0">
                          <a:solidFill>
                            <a:schemeClr val="dk1"/>
                          </a:solidFill>
                          <a:latin typeface="+mn-lt"/>
                          <a:ea typeface="+mn-ea"/>
                          <a:cs typeface="+mn-cs"/>
                        </a:rPr>
                        <a:t>COMPONENTE </a:t>
                      </a:r>
                      <a:endParaRPr kumimoji="0" lang="es-MX" sz="700" b="0" i="0" u="none" strike="noStrike" kern="1200" baseline="0" dirty="0" smtClean="0">
                        <a:solidFill>
                          <a:schemeClr val="dk1"/>
                        </a:solidFill>
                        <a:latin typeface="+mn-lt"/>
                        <a:ea typeface="+mn-ea"/>
                        <a:cs typeface="+mn-cs"/>
                      </a:endParaRPr>
                    </a:p>
                    <a:p>
                      <a:r>
                        <a:rPr kumimoji="0" lang="es-ES" sz="1000" b="0" i="0" u="none" strike="noStrike" kern="1200" baseline="0" dirty="0" smtClean="0">
                          <a:solidFill>
                            <a:schemeClr val="dk1"/>
                          </a:solidFill>
                          <a:latin typeface="+mn-lt"/>
                          <a:ea typeface="+mn-ea"/>
                          <a:cs typeface="+mn-cs"/>
                        </a:rPr>
                        <a:t>Servicios auxiliares de diagnóstico y tratamiento ofrecidos a la población </a:t>
                      </a:r>
                      <a:endParaRPr lang="es-MX" sz="1000" dirty="0"/>
                    </a:p>
                  </a:txBody>
                  <a:tcPr anchor="ctr"/>
                </a:tc>
                <a:tc>
                  <a:txBody>
                    <a:bodyPr/>
                    <a:lstStyle/>
                    <a:p>
                      <a:pPr algn="ctr"/>
                      <a:r>
                        <a:rPr lang="es-MX" sz="1000" dirty="0" smtClean="0"/>
                        <a:t>113.1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Promedio de exámenes de laboratorio de egreso hospitalario 	</a:t>
                      </a:r>
                    </a:p>
                    <a:p>
                      <a:pPr algn="ct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700" b="0" i="0" u="none" strike="noStrike" kern="1200" baseline="0" dirty="0" smtClean="0">
                          <a:solidFill>
                            <a:schemeClr val="dk1"/>
                          </a:solidFill>
                          <a:latin typeface="+mn-lt"/>
                          <a:ea typeface="+mn-ea"/>
                          <a:cs typeface="+mn-cs"/>
                        </a:rPr>
                        <a:t>COMPONENTE </a:t>
                      </a:r>
                    </a:p>
                    <a:p>
                      <a:r>
                        <a:rPr kumimoji="0" lang="es-ES" sz="1000" b="0" i="0" u="none" strike="noStrike" kern="1200" baseline="0" dirty="0" smtClean="0">
                          <a:solidFill>
                            <a:schemeClr val="dk1"/>
                          </a:solidFill>
                          <a:latin typeface="+mn-lt"/>
                          <a:ea typeface="+mn-ea"/>
                          <a:cs typeface="+mn-cs"/>
                        </a:rPr>
                        <a:t>Servicios de rehabilitación otorgados a la población </a:t>
                      </a:r>
                      <a:endParaRPr lang="es-MX" sz="1000" dirty="0"/>
                    </a:p>
                  </a:txBody>
                  <a:tcPr anchor="ctr"/>
                </a:tc>
                <a:tc>
                  <a:txBody>
                    <a:bodyPr/>
                    <a:lstStyle/>
                    <a:p>
                      <a:pPr algn="ctr"/>
                      <a:r>
                        <a:rPr lang="es-MX" sz="1000" dirty="0" smtClean="0"/>
                        <a:t>114.1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Promedio de sesiones de rehabilitación por paciente 	</a:t>
                      </a:r>
                    </a:p>
                    <a:p>
                      <a:pPr algn="ct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bl>
          </a:graphicData>
        </a:graphic>
      </p:graphicFrame>
      <p:sp>
        <p:nvSpPr>
          <p:cNvPr id="5" name="1 Título"/>
          <p:cNvSpPr>
            <a:spLocks noGrp="1"/>
          </p:cNvSpPr>
          <p:nvPr>
            <p:ph type="title"/>
          </p:nvPr>
        </p:nvSpPr>
        <p:spPr>
          <a:xfrm>
            <a:off x="251520" y="476672"/>
            <a:ext cx="7467600" cy="652934"/>
          </a:xfrm>
        </p:spPr>
        <p:txBody>
          <a:bodyPr>
            <a:normAutofit/>
          </a:bodyPr>
          <a:lstStyle/>
          <a:p>
            <a:r>
              <a:rPr lang="es-MX" sz="1200" dirty="0" smtClean="0">
                <a:latin typeface="Arial" panose="020B0604020202020204" pitchFamily="34" charset="0"/>
                <a:cs typeface="Arial" panose="020B0604020202020204" pitchFamily="34" charset="0"/>
              </a:rPr>
              <a:t>Características de los Indicadores</a:t>
            </a:r>
            <a:endParaRPr lang="es-MX" sz="1200"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943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sz="quarter" idx="1"/>
            <p:extLst>
              <p:ext uri="{D42A27DB-BD31-4B8C-83A1-F6EECF244321}">
                <p14:modId xmlns:p14="http://schemas.microsoft.com/office/powerpoint/2010/main" val="3787447403"/>
              </p:ext>
            </p:extLst>
          </p:nvPr>
        </p:nvGraphicFramePr>
        <p:xfrm>
          <a:off x="179514" y="1556792"/>
          <a:ext cx="8640954" cy="4656048"/>
        </p:xfrm>
        <a:graphic>
          <a:graphicData uri="http://schemas.openxmlformats.org/drawingml/2006/table">
            <a:tbl>
              <a:tblPr firstRow="1" bandRow="1">
                <a:tableStyleId>{5C22544A-7EE6-4342-B048-85BDC9FD1C3A}</a:tableStyleId>
              </a:tblPr>
              <a:tblGrid>
                <a:gridCol w="960106"/>
                <a:gridCol w="960106"/>
                <a:gridCol w="960106"/>
                <a:gridCol w="960106"/>
                <a:gridCol w="960106"/>
                <a:gridCol w="960106"/>
                <a:gridCol w="960106"/>
                <a:gridCol w="960106"/>
                <a:gridCol w="960106"/>
              </a:tblGrid>
              <a:tr h="414248">
                <a:tc>
                  <a:txBody>
                    <a:bodyPr/>
                    <a:lstStyle/>
                    <a:p>
                      <a:pPr algn="ctr"/>
                      <a:r>
                        <a:rPr lang="es-MX" sz="800" dirty="0" smtClean="0"/>
                        <a:t>NIVEL</a:t>
                      </a:r>
                      <a:endParaRPr lang="es-MX" sz="800" b="1" dirty="0"/>
                    </a:p>
                  </a:txBody>
                  <a:tcPr anchor="ctr"/>
                </a:tc>
                <a:tc>
                  <a:txBody>
                    <a:bodyPr/>
                    <a:lstStyle/>
                    <a:p>
                      <a:pPr algn="ctr"/>
                      <a:r>
                        <a:rPr lang="es-MX" sz="800" dirty="0" smtClean="0"/>
                        <a:t>NUMERO DE INDICADOR</a:t>
                      </a:r>
                      <a:endParaRPr lang="es-MX" sz="800" b="1" dirty="0"/>
                    </a:p>
                  </a:txBody>
                  <a:tcPr anchor="ctr"/>
                </a:tc>
                <a:tc>
                  <a:txBody>
                    <a:bodyPr/>
                    <a:lstStyle/>
                    <a:p>
                      <a:pPr algn="ctr"/>
                      <a:r>
                        <a:rPr lang="es-MX" sz="800" dirty="0" smtClean="0"/>
                        <a:t>NOMBRE</a:t>
                      </a:r>
                      <a:endParaRPr lang="es-MX" sz="800" b="1" dirty="0"/>
                    </a:p>
                  </a:txBody>
                  <a:tcPr anchor="ctr"/>
                </a:tc>
                <a:tc>
                  <a:txBody>
                    <a:bodyPr/>
                    <a:lstStyle/>
                    <a:p>
                      <a:pPr algn="ctr"/>
                      <a:r>
                        <a:rPr lang="es-MX" sz="800" dirty="0" smtClean="0"/>
                        <a:t>CLARO</a:t>
                      </a:r>
                      <a:endParaRPr lang="es-MX" sz="800" b="1" dirty="0"/>
                    </a:p>
                  </a:txBody>
                  <a:tcPr anchor="ctr"/>
                </a:tc>
                <a:tc>
                  <a:txBody>
                    <a:bodyPr/>
                    <a:lstStyle/>
                    <a:p>
                      <a:pPr algn="ctr"/>
                      <a:r>
                        <a:rPr lang="es-MX" sz="800" dirty="0" smtClean="0"/>
                        <a:t>RELEVANTE</a:t>
                      </a:r>
                      <a:endParaRPr lang="es-MX" sz="800" b="1" dirty="0"/>
                    </a:p>
                  </a:txBody>
                  <a:tcPr anchor="ctr"/>
                </a:tc>
                <a:tc>
                  <a:txBody>
                    <a:bodyPr/>
                    <a:lstStyle/>
                    <a:p>
                      <a:pPr algn="ctr"/>
                      <a:r>
                        <a:rPr lang="es-MX" sz="800" dirty="0" smtClean="0"/>
                        <a:t>ECONOMICO</a:t>
                      </a:r>
                      <a:endParaRPr lang="es-MX" sz="800" b="1" dirty="0"/>
                    </a:p>
                  </a:txBody>
                  <a:tcPr anchor="ctr"/>
                </a:tc>
                <a:tc>
                  <a:txBody>
                    <a:bodyPr/>
                    <a:lstStyle/>
                    <a:p>
                      <a:pPr algn="ctr"/>
                      <a:r>
                        <a:rPr lang="es-MX" sz="800" dirty="0" smtClean="0"/>
                        <a:t>MONITOREABLE</a:t>
                      </a:r>
                      <a:endParaRPr lang="es-MX" sz="800" b="1" dirty="0"/>
                    </a:p>
                  </a:txBody>
                  <a:tcPr anchor="ctr"/>
                </a:tc>
                <a:tc>
                  <a:txBody>
                    <a:bodyPr/>
                    <a:lstStyle/>
                    <a:p>
                      <a:pPr algn="ctr"/>
                      <a:r>
                        <a:rPr lang="es-MX" sz="800" dirty="0" smtClean="0"/>
                        <a:t>ADECUADO</a:t>
                      </a:r>
                      <a:endParaRPr lang="es-MX" sz="800" b="1" dirty="0"/>
                    </a:p>
                  </a:txBody>
                  <a:tcPr anchor="ctr"/>
                </a:tc>
                <a:tc>
                  <a:txBody>
                    <a:bodyPr/>
                    <a:lstStyle/>
                    <a:p>
                      <a:pPr algn="ctr"/>
                      <a:r>
                        <a:rPr lang="es-MX" sz="800" dirty="0" smtClean="0"/>
                        <a:t>CALIFICACIÓN</a:t>
                      </a:r>
                      <a:endParaRPr lang="es-MX" sz="800" b="1"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MX" sz="900" b="0" i="0" u="none" strike="noStrike" kern="1200" baseline="0" dirty="0" smtClean="0">
                          <a:solidFill>
                            <a:schemeClr val="dk1"/>
                          </a:solidFill>
                          <a:latin typeface="+mn-lt"/>
                          <a:ea typeface="+mn-ea"/>
                          <a:cs typeface="+mn-cs"/>
                        </a:rPr>
                        <a:t>Ingresos hospitalarios </a:t>
                      </a:r>
                      <a:endParaRPr lang="es-MX" sz="900" dirty="0"/>
                    </a:p>
                  </a:txBody>
                  <a:tcPr/>
                </a:tc>
                <a:tc>
                  <a:txBody>
                    <a:bodyPr/>
                    <a:lstStyle/>
                    <a:p>
                      <a:pPr algn="ctr"/>
                      <a:r>
                        <a:rPr lang="es-MX" sz="1000" dirty="0" smtClean="0"/>
                        <a:t>1111.1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baseline="0" dirty="0" smtClean="0">
                          <a:solidFill>
                            <a:schemeClr val="dk1"/>
                          </a:solidFill>
                          <a:latin typeface="+mn-lt"/>
                          <a:ea typeface="+mn-ea"/>
                          <a:cs typeface="+mn-cs"/>
                        </a:rPr>
                        <a:t>Porcentaje de ingresos hospitalarios programados </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MX" sz="900" b="0" i="0" u="none" strike="noStrike" kern="1200" baseline="0" dirty="0" smtClean="0">
                          <a:solidFill>
                            <a:schemeClr val="dk1"/>
                          </a:solidFill>
                          <a:latin typeface="+mn-lt"/>
                          <a:ea typeface="+mn-ea"/>
                          <a:cs typeface="+mn-cs"/>
                        </a:rPr>
                        <a:t>Otorgar consultas de valoración </a:t>
                      </a:r>
                      <a:endParaRPr lang="es-MX" sz="900" dirty="0"/>
                    </a:p>
                  </a:txBody>
                  <a:tcPr/>
                </a:tc>
                <a:tc>
                  <a:txBody>
                    <a:bodyPr/>
                    <a:lstStyle/>
                    <a:p>
                      <a:pPr algn="ctr"/>
                      <a:r>
                        <a:rPr lang="es-MX" sz="1000" dirty="0" smtClean="0"/>
                        <a:t>1121.1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pacientes aceptados en pre consulta por la institución</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ES" sz="900" b="0" i="0" u="none" strike="noStrike" kern="1200" baseline="0" dirty="0" smtClean="0">
                          <a:solidFill>
                            <a:schemeClr val="dk1"/>
                          </a:solidFill>
                          <a:latin typeface="+mn-lt"/>
                          <a:ea typeface="+mn-ea"/>
                          <a:cs typeface="+mn-cs"/>
                        </a:rPr>
                        <a:t>Realizar estudios de diagnóstico y tratamiento </a:t>
                      </a:r>
                      <a:endParaRPr lang="es-MX" sz="900" dirty="0"/>
                    </a:p>
                  </a:txBody>
                  <a:tcPr/>
                </a:tc>
                <a:tc>
                  <a:txBody>
                    <a:bodyPr/>
                    <a:lstStyle/>
                    <a:p>
                      <a:pPr algn="ctr"/>
                      <a:r>
                        <a:rPr lang="es-MX" sz="1000" dirty="0" smtClean="0"/>
                        <a:t>1131.1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estudios de laboratorio realizados </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a:txBody>
                    <a:bodyPr/>
                    <a:lstStyle/>
                    <a:p>
                      <a:r>
                        <a:rPr kumimoji="0" lang="es-MX" sz="900" b="1" i="0" u="none" strike="noStrike" kern="1200" baseline="0" dirty="0" smtClean="0">
                          <a:solidFill>
                            <a:schemeClr val="dk1"/>
                          </a:solidFill>
                          <a:latin typeface="+mn-lt"/>
                          <a:ea typeface="+mn-ea"/>
                          <a:cs typeface="+mn-cs"/>
                        </a:rPr>
                        <a:t>ACTIVIDAD </a:t>
                      </a:r>
                      <a:endParaRPr kumimoji="0" lang="es-MX" sz="900" b="0" i="0" u="none" strike="noStrike" kern="1200" baseline="0" dirty="0" smtClean="0">
                        <a:solidFill>
                          <a:schemeClr val="dk1"/>
                        </a:solidFill>
                        <a:latin typeface="+mn-lt"/>
                        <a:ea typeface="+mn-ea"/>
                        <a:cs typeface="+mn-cs"/>
                      </a:endParaRPr>
                    </a:p>
                    <a:p>
                      <a:r>
                        <a:rPr kumimoji="0" lang="es-ES" sz="900" b="0" i="0" u="none" strike="noStrike" kern="1200" baseline="0" dirty="0" smtClean="0">
                          <a:solidFill>
                            <a:schemeClr val="dk1"/>
                          </a:solidFill>
                          <a:latin typeface="+mn-lt"/>
                          <a:ea typeface="+mn-ea"/>
                          <a:cs typeface="+mn-cs"/>
                        </a:rPr>
                        <a:t>Otorgar sesiones de rehabilitación a pacientes que lo requieren </a:t>
                      </a:r>
                      <a:endParaRPr lang="es-MX" sz="900" dirty="0"/>
                    </a:p>
                  </a:txBody>
                  <a:tcPr/>
                </a:tc>
                <a:tc>
                  <a:txBody>
                    <a:bodyPr/>
                    <a:lstStyle/>
                    <a:p>
                      <a:pPr algn="ctr"/>
                      <a:r>
                        <a:rPr lang="es-MX" sz="1000" dirty="0" smtClean="0"/>
                        <a:t>1141.1</a:t>
                      </a:r>
                      <a:endParaRPr lang="es-MX" sz="1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s-ES" sz="1000" b="0" i="0" u="none" strike="noStrike" kern="1200" baseline="0" dirty="0" smtClean="0">
                          <a:solidFill>
                            <a:schemeClr val="dk1"/>
                          </a:solidFill>
                          <a:latin typeface="+mn-lt"/>
                          <a:ea typeface="+mn-ea"/>
                          <a:cs typeface="+mn-cs"/>
                        </a:rPr>
                        <a:t>Porcentaje de sesiones de rehabilitación realizadas respecto a las programadas</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a:t>
                      </a:r>
                      <a:endParaRPr lang="es-MX" sz="1000" dirty="0"/>
                    </a:p>
                  </a:txBody>
                  <a:tcPr anchor="ctr"/>
                </a:tc>
                <a:tc>
                  <a:txBody>
                    <a:bodyPr/>
                    <a:lstStyle/>
                    <a:p>
                      <a:pPr algn="ctr"/>
                      <a:r>
                        <a:rPr lang="es-MX" sz="1000" dirty="0" smtClean="0"/>
                        <a:t>100%</a:t>
                      </a:r>
                      <a:endParaRPr lang="es-MX" sz="1000" dirty="0"/>
                    </a:p>
                  </a:txBody>
                  <a:tcPr anchor="ctr"/>
                </a:tc>
              </a:tr>
              <a:tr h="370840">
                <a:tc gridSpan="8">
                  <a:txBody>
                    <a:bodyPr/>
                    <a:lstStyle/>
                    <a:p>
                      <a:r>
                        <a:rPr lang="es-MX" dirty="0" smtClean="0"/>
                        <a:t>Promedio global</a:t>
                      </a:r>
                      <a:endParaRPr lang="es-MX" dirty="0"/>
                    </a:p>
                  </a:txBody>
                  <a:tcP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hMerge="1">
                  <a:txBody>
                    <a:bodyPr/>
                    <a:lstStyle/>
                    <a:p>
                      <a:pPr algn="ctr"/>
                      <a:endParaRPr lang="es-MX" sz="1000" dirty="0"/>
                    </a:p>
                  </a:txBody>
                  <a:tcPr anchor="ctr"/>
                </a:tc>
                <a:tc>
                  <a:txBody>
                    <a:bodyPr/>
                    <a:lstStyle/>
                    <a:p>
                      <a:pPr algn="ctr"/>
                      <a:r>
                        <a:rPr lang="es-MX" sz="1000" dirty="0" smtClean="0"/>
                        <a:t>95%</a:t>
                      </a:r>
                      <a:endParaRPr lang="es-MX" sz="1000" dirty="0"/>
                    </a:p>
                  </a:txBody>
                  <a:tcPr anchor="ctr"/>
                </a:tc>
              </a:tr>
            </a:tbl>
          </a:graphicData>
        </a:graphic>
      </p:graphicFrame>
      <p:sp>
        <p:nvSpPr>
          <p:cNvPr id="5" name="1 Título"/>
          <p:cNvSpPr txBox="1">
            <a:spLocks/>
          </p:cNvSpPr>
          <p:nvPr/>
        </p:nvSpPr>
        <p:spPr>
          <a:xfrm>
            <a:off x="251520" y="476672"/>
            <a:ext cx="7467600" cy="65293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s-MX" sz="1200" dirty="0" smtClean="0">
                <a:latin typeface="Arial" panose="020B0604020202020204" pitchFamily="34" charset="0"/>
                <a:cs typeface="Arial" panose="020B0604020202020204" pitchFamily="34" charset="0"/>
              </a:rPr>
              <a:t>Características de los Indicadores</a:t>
            </a:r>
            <a:endParaRPr lang="es-MX" sz="1200" dirty="0">
              <a:latin typeface="Arial" panose="020B0604020202020204" pitchFamily="34" charset="0"/>
              <a:cs typeface="Arial" panose="020B0604020202020204" pitchFamily="34" charset="0"/>
            </a:endParaRPr>
          </a:p>
        </p:txBody>
      </p:sp>
      <p:sp>
        <p:nvSpPr>
          <p:cNvPr id="6" name="1 Título"/>
          <p:cNvSpPr txBox="1">
            <a:spLocks/>
          </p:cNvSpPr>
          <p:nvPr/>
        </p:nvSpPr>
        <p:spPr>
          <a:xfrm>
            <a:off x="1475656" y="38976"/>
            <a:ext cx="6449144" cy="437696"/>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7" name="Grupo 6"/>
          <p:cNvGrpSpPr/>
          <p:nvPr/>
        </p:nvGrpSpPr>
        <p:grpSpPr>
          <a:xfrm>
            <a:off x="395536" y="6228159"/>
            <a:ext cx="4752528" cy="441201"/>
            <a:chOff x="611560" y="5846110"/>
            <a:chExt cx="5807930" cy="657225"/>
          </a:xfrm>
        </p:grpSpPr>
        <p:pic>
          <p:nvPicPr>
            <p:cNvPr id="8" name="Imagen 7"/>
            <p:cNvPicPr>
              <a:picLocks noChangeAspect="1"/>
            </p:cNvPicPr>
            <p:nvPr/>
          </p:nvPicPr>
          <p:blipFill>
            <a:blip r:embed="rId2"/>
            <a:stretch>
              <a:fillRect/>
            </a:stretch>
          </p:blipFill>
          <p:spPr>
            <a:xfrm>
              <a:off x="2980965" y="6021288"/>
              <a:ext cx="3438525" cy="285750"/>
            </a:xfrm>
            <a:prstGeom prst="rect">
              <a:avLst/>
            </a:prstGeom>
          </p:spPr>
        </p:pic>
        <p:pic>
          <p:nvPicPr>
            <p:cNvPr id="9" name="Imagen 8"/>
            <p:cNvPicPr>
              <a:picLocks noChangeAspect="1"/>
            </p:cNvPicPr>
            <p:nvPr/>
          </p:nvPicPr>
          <p:blipFill>
            <a:blip r:embed="rId3"/>
            <a:stretch>
              <a:fillRect/>
            </a:stretch>
          </p:blipFill>
          <p:spPr>
            <a:xfrm>
              <a:off x="611560" y="5846110"/>
              <a:ext cx="1447800" cy="657225"/>
            </a:xfrm>
            <a:prstGeom prst="rect">
              <a:avLst/>
            </a:prstGeom>
          </p:spPr>
        </p:pic>
      </p:grpSp>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101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467600" cy="1143000"/>
          </a:xfrm>
        </p:spPr>
        <p:txBody>
          <a:bodyPr>
            <a:normAutofit/>
          </a:bodyPr>
          <a:lstStyle/>
          <a:p>
            <a:r>
              <a:rPr lang="es-MX" sz="1200" b="1" dirty="0" smtClean="0">
                <a:latin typeface="Arial" panose="020B0604020202020204" pitchFamily="34" charset="0"/>
                <a:cs typeface="Arial" panose="020B0604020202020204" pitchFamily="34" charset="0"/>
              </a:rPr>
              <a:t>Recomendaciones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196752"/>
            <a:ext cx="7467600" cy="2952328"/>
          </a:xfrm>
        </p:spPr>
        <p:txBody>
          <a:bodyPr>
            <a:no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Al tratarse de un programa cuyo peso en el presupuesto, al interior del Ramo 12, es solo inferior al del Seguro Popular, el reto fundamental radica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 mejorar </a:t>
            </a:r>
            <a:r>
              <a:rPr lang="es-ES" sz="1200" dirty="0">
                <a:solidFill>
                  <a:schemeClr val="tx1">
                    <a:lumMod val="65000"/>
                    <a:lumOff val="35000"/>
                  </a:schemeClr>
                </a:solidFill>
                <a:latin typeface="Arial" panose="020B0604020202020204" pitchFamily="34" charset="0"/>
                <a:cs typeface="Arial" panose="020B0604020202020204" pitchFamily="34" charset="0"/>
              </a:rPr>
              <a:t>su operación, lo cual implica hacer un uso cada vez mas eficiente de los recursos que se le otorgan, logrando que se traduzcan en la mejoría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la </a:t>
            </a:r>
            <a:r>
              <a:rPr lang="es-ES" sz="1200" dirty="0">
                <a:solidFill>
                  <a:schemeClr val="tx1">
                    <a:lumMod val="65000"/>
                    <a:lumOff val="35000"/>
                  </a:schemeClr>
                </a:solidFill>
                <a:latin typeface="Arial" panose="020B0604020202020204" pitchFamily="34" charset="0"/>
                <a:cs typeface="Arial" panose="020B0604020202020204" pitchFamily="34" charset="0"/>
              </a:rPr>
              <a:t>salud de la población que atiende en las unidades de alta especialidad bajo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coordinación </a:t>
            </a:r>
            <a:r>
              <a:rPr lang="es-ES" sz="1200" dirty="0">
                <a:solidFill>
                  <a:schemeClr val="tx1">
                    <a:lumMod val="65000"/>
                    <a:lumOff val="35000"/>
                  </a:schemeClr>
                </a:solidFill>
                <a:latin typeface="Arial" panose="020B0604020202020204" pitchFamily="34" charset="0"/>
                <a:cs typeface="Arial" panose="020B0604020202020204" pitchFamily="34" charset="0"/>
              </a:rPr>
              <a:t>del programa. No obstante, como una contribución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operación </a:t>
            </a:r>
            <a:r>
              <a:rPr lang="es-ES" sz="1200" dirty="0">
                <a:solidFill>
                  <a:schemeClr val="tx1">
                    <a:lumMod val="65000"/>
                    <a:lumOff val="35000"/>
                  </a:schemeClr>
                </a:solidFill>
                <a:latin typeface="Arial" panose="020B0604020202020204" pitchFamily="34" charset="0"/>
                <a:cs typeface="Arial" panose="020B0604020202020204" pitchFamily="34" charset="0"/>
              </a:rPr>
              <a:t>resulta necesario seguir trabajando en la definición de sus poblaciones y de los indicadores adecuados, es decir, aquellos que le sirvan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al programa </a:t>
            </a:r>
            <a:r>
              <a:rPr lang="es-ES" sz="1200" dirty="0">
                <a:solidFill>
                  <a:schemeClr val="tx1">
                    <a:lumMod val="65000"/>
                    <a:lumOff val="35000"/>
                  </a:schemeClr>
                </a:solidFill>
                <a:latin typeface="Arial" panose="020B0604020202020204" pitchFamily="34" charset="0"/>
                <a:cs typeface="Arial" panose="020B0604020202020204" pitchFamily="34" charset="0"/>
              </a:rPr>
              <a:t>no solo para medir sus resultados, sino para mejorarlos; trascendiendo con ello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práctica </a:t>
            </a:r>
            <a:r>
              <a:rPr lang="es-ES" sz="1200" dirty="0">
                <a:solidFill>
                  <a:schemeClr val="tx1">
                    <a:lumMod val="65000"/>
                    <a:lumOff val="35000"/>
                  </a:schemeClr>
                </a:solidFill>
                <a:latin typeface="Arial" panose="020B0604020202020204" pitchFamily="34" charset="0"/>
                <a:cs typeface="Arial" panose="020B0604020202020204" pitchFamily="34" charset="0"/>
              </a:rPr>
              <a:t>de un reporte de resultados que se limita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cubrir </a:t>
            </a:r>
            <a:r>
              <a:rPr lang="es-MX" sz="1200" dirty="0" smtClean="0">
                <a:solidFill>
                  <a:schemeClr val="tx1">
                    <a:lumMod val="65000"/>
                    <a:lumOff val="35000"/>
                  </a:schemeClr>
                </a:solidFill>
                <a:latin typeface="Arial" panose="020B0604020202020204" pitchFamily="34" charset="0"/>
                <a:cs typeface="Arial" panose="020B0604020202020204" pitchFamily="34" charset="0"/>
              </a:rPr>
              <a:t>requerimientos </a:t>
            </a:r>
            <a:r>
              <a:rPr lang="es-MX" sz="1200" dirty="0">
                <a:solidFill>
                  <a:schemeClr val="tx1">
                    <a:lumMod val="65000"/>
                    <a:lumOff val="35000"/>
                  </a:schemeClr>
                </a:solidFill>
                <a:latin typeface="Arial" panose="020B0604020202020204" pitchFamily="34" charset="0"/>
                <a:cs typeface="Arial" panose="020B0604020202020204" pitchFamily="34" charset="0"/>
              </a:rPr>
              <a:t>administrativos</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a:stretch>
            <a:fillRect/>
          </a:stretch>
        </p:blipFill>
        <p:spPr>
          <a:xfrm>
            <a:off x="2627784" y="3478551"/>
            <a:ext cx="4320480" cy="3209935"/>
          </a:xfrm>
          <a:prstGeom prst="rect">
            <a:avLst/>
          </a:prstGeom>
        </p:spPr>
      </p:pic>
      <p:pic>
        <p:nvPicPr>
          <p:cNvPr id="9" name="Imagen 8"/>
          <p:cNvPicPr>
            <a:picLocks noChangeAspect="1"/>
          </p:cNvPicPr>
          <p:nvPr/>
        </p:nvPicPr>
        <p:blipFill>
          <a:blip r:embed="rId3"/>
          <a:stretch>
            <a:fillRect/>
          </a:stretch>
        </p:blipFill>
        <p:spPr>
          <a:xfrm>
            <a:off x="2221036" y="6617048"/>
            <a:ext cx="5133975" cy="142875"/>
          </a:xfrm>
          <a:prstGeom prst="rect">
            <a:avLst/>
          </a:prstGeom>
        </p:spPr>
      </p:pic>
      <p:pic>
        <p:nvPicPr>
          <p:cNvPr id="10" name="Imagen 9"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2398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773832"/>
            <a:ext cx="7467600" cy="1143000"/>
          </a:xfrm>
        </p:spPr>
        <p:txBody>
          <a:bodyPr>
            <a:normAutofit/>
          </a:bodyPr>
          <a:lstStyle/>
          <a:p>
            <a:r>
              <a:rPr lang="es-MX" sz="1200" b="1" dirty="0" smtClean="0">
                <a:latin typeface="Arial" panose="020B0604020202020204" pitchFamily="34" charset="0"/>
                <a:cs typeface="Arial" panose="020B0604020202020204" pitchFamily="34" charset="0"/>
              </a:rPr>
              <a:t>Recomendaciones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04800" y="2104256"/>
            <a:ext cx="7467600" cy="2476872"/>
          </a:xfrm>
        </p:spPr>
        <p:txBody>
          <a:bodyPr>
            <a:norm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2</a:t>
            </a:r>
            <a:r>
              <a:rPr lang="es-ES" sz="1200" dirty="0">
                <a:solidFill>
                  <a:schemeClr val="tx1">
                    <a:lumMod val="65000"/>
                    <a:lumOff val="35000"/>
                  </a:schemeClr>
                </a:solidFill>
                <a:latin typeface="Arial" panose="020B0604020202020204" pitchFamily="34" charset="0"/>
                <a:cs typeface="Arial" panose="020B0604020202020204" pitchFamily="34" charset="0"/>
              </a:rPr>
              <a:t>. Un reto importante del programa consiste en la construcción de definiciones y métodos de cálculo de sus poblaciones, tomando en cuenta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las debilidades </a:t>
            </a:r>
            <a:r>
              <a:rPr lang="es-ES" sz="1200" dirty="0">
                <a:solidFill>
                  <a:schemeClr val="tx1">
                    <a:lumMod val="65000"/>
                    <a:lumOff val="35000"/>
                  </a:schemeClr>
                </a:solidFill>
                <a:latin typeface="Arial" panose="020B0604020202020204" pitchFamily="34" charset="0"/>
                <a:cs typeface="Arial" panose="020B0604020202020204" pitchFamily="34" charset="0"/>
              </a:rPr>
              <a:t>en los registros de información de las unidades que participan en el programa, así como la inexistencia de expediente clínico en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atención de </a:t>
            </a:r>
            <a:r>
              <a:rPr lang="es-ES" sz="1200" dirty="0">
                <a:solidFill>
                  <a:schemeClr val="tx1">
                    <a:lumMod val="65000"/>
                    <a:lumOff val="35000"/>
                  </a:schemeClr>
                </a:solidFill>
                <a:latin typeface="Arial" panose="020B0604020202020204" pitchFamily="34" charset="0"/>
                <a:cs typeface="Arial" panose="020B0604020202020204" pitchFamily="34" charset="0"/>
              </a:rPr>
              <a:t>urgencias y de consultas por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convenio</a:t>
            </a:r>
            <a:r>
              <a:rPr lang="es-ES" sz="1200" dirty="0">
                <a:solidFill>
                  <a:schemeClr val="tx1">
                    <a:lumMod val="65000"/>
                    <a:lumOff val="35000"/>
                  </a:schemeClr>
                </a:solidFill>
                <a:latin typeface="Arial" panose="020B0604020202020204" pitchFamily="34" charset="0"/>
                <a:cs typeface="Arial" panose="020B0604020202020204" pitchFamily="34" charset="0"/>
              </a:rPr>
              <a:t>. Resulta en este sentido necesario lograr uniformar la cuantificación ya sea en términos de "número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atenciones</a:t>
            </a:r>
            <a:r>
              <a:rPr lang="es-ES" sz="1200" dirty="0">
                <a:solidFill>
                  <a:schemeClr val="tx1">
                    <a:lumMod val="65000"/>
                    <a:lumOff val="35000"/>
                  </a:schemeClr>
                </a:solidFill>
                <a:latin typeface="Arial" panose="020B0604020202020204" pitchFamily="34" charset="0"/>
                <a:cs typeface="Arial" panose="020B0604020202020204" pitchFamily="34" charset="0"/>
              </a:rPr>
              <a:t>" o "número de personas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tendidas</a:t>
            </a:r>
            <a:r>
              <a:rPr lang="es-ES" sz="1200" dirty="0">
                <a:solidFill>
                  <a:schemeClr val="tx1">
                    <a:lumMod val="65000"/>
                    <a:lumOff val="35000"/>
                  </a:schemeClr>
                </a:solidFill>
                <a:latin typeface="Arial" panose="020B0604020202020204" pitchFamily="34" charset="0"/>
                <a:cs typeface="Arial" panose="020B0604020202020204" pitchFamily="34" charset="0"/>
              </a:rPr>
              <a:t>", mientras se trabaja en la mejora de los registros de información al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anterior </a:t>
            </a:r>
            <a:r>
              <a:rPr lang="es-ES" sz="1200" dirty="0">
                <a:solidFill>
                  <a:schemeClr val="tx1">
                    <a:lumMod val="65000"/>
                    <a:lumOff val="35000"/>
                  </a:schemeClr>
                </a:solidFill>
                <a:latin typeface="Arial" panose="020B0604020202020204" pitchFamily="34" charset="0"/>
                <a:cs typeface="Arial" panose="020B0604020202020204" pitchFamily="34" charset="0"/>
              </a:rPr>
              <a:t>de todo el sistema de salud.</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219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9816"/>
            <a:ext cx="7467600" cy="1143000"/>
          </a:xfrm>
        </p:spPr>
        <p:txBody>
          <a:bodyPr>
            <a:normAutofit/>
          </a:bodyPr>
          <a:lstStyle/>
          <a:p>
            <a:r>
              <a:rPr lang="es-MX" sz="1200" b="1" dirty="0" smtClean="0">
                <a:latin typeface="Arial" panose="020B0604020202020204" pitchFamily="34" charset="0"/>
                <a:cs typeface="Arial" panose="020B0604020202020204" pitchFamily="34" charset="0"/>
              </a:rPr>
              <a:t>Marco Normativo</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04800" y="2032248"/>
            <a:ext cx="7467600" cy="254888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1. Este programa alineó, el objetivo de fin de su Matriz de Indicadores para Resultado </a:t>
            </a:r>
            <a:r>
              <a:rPr lang="es-ES" sz="1200" dirty="0" smtClean="0">
                <a:solidFill>
                  <a:schemeClr val="tx1">
                    <a:lumMod val="65000"/>
                    <a:lumOff val="35000"/>
                  </a:schemeClr>
                </a:solidFill>
                <a:latin typeface="Arial" panose="020B0604020202020204" pitchFamily="34" charset="0"/>
                <a:cs typeface="Arial" panose="020B0604020202020204" pitchFamily="34" charset="0"/>
              </a:rPr>
              <a:t>2013 </a:t>
            </a:r>
            <a:r>
              <a:rPr lang="es-ES" sz="1200" dirty="0">
                <a:solidFill>
                  <a:schemeClr val="tx1">
                    <a:lumMod val="65000"/>
                    <a:lumOff val="35000"/>
                  </a:schemeClr>
                </a:solidFill>
                <a:latin typeface="Arial" panose="020B0604020202020204" pitchFamily="34" charset="0"/>
                <a:cs typeface="Arial" panose="020B0604020202020204" pitchFamily="34" charset="0"/>
              </a:rPr>
              <a:t>al objetivo 2 del Programa Sectorial de Salud 2013-2018</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Asegurar el acceso efectivo a servicios de salud con calidad".</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2. Se encuentra en proceso de edición el programa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a:t>
            </a:r>
            <a:r>
              <a:rPr lang="es-ES" sz="1200" dirty="0">
                <a:solidFill>
                  <a:schemeClr val="tx1">
                    <a:lumMod val="65000"/>
                    <a:lumOff val="35000"/>
                  </a:schemeClr>
                </a:solidFill>
                <a:latin typeface="Arial" panose="020B0604020202020204" pitchFamily="34" charset="0"/>
                <a:cs typeface="Arial" panose="020B0604020202020204" pitchFamily="34" charset="0"/>
              </a:rPr>
              <a:t>acción específico 2013-2018 concerniente a la Medicina de Alta Especialidad, mismo que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alinea también </a:t>
            </a:r>
            <a:r>
              <a:rPr lang="es-ES" sz="1200" dirty="0">
                <a:solidFill>
                  <a:schemeClr val="tx1">
                    <a:lumMod val="65000"/>
                    <a:lumOff val="35000"/>
                  </a:schemeClr>
                </a:solidFill>
                <a:latin typeface="Arial" panose="020B0604020202020204" pitchFamily="34" charset="0"/>
                <a:cs typeface="Arial" panose="020B0604020202020204" pitchFamily="34" charset="0"/>
              </a:rPr>
              <a:t>al Programa Sectorial de Salud </a:t>
            </a:r>
            <a:r>
              <a:rPr lang="es-ES" sz="1200" dirty="0" smtClean="0">
                <a:solidFill>
                  <a:schemeClr val="tx1">
                    <a:lumMod val="65000"/>
                    <a:lumOff val="35000"/>
                  </a:schemeClr>
                </a:solidFill>
                <a:latin typeface="Arial" panose="020B0604020202020204" pitchFamily="34" charset="0"/>
                <a:cs typeface="Arial" panose="020B0604020202020204" pitchFamily="34" charset="0"/>
              </a:rPr>
              <a:t>2013-2018.</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763688" y="3791138"/>
            <a:ext cx="1599431" cy="2098844"/>
          </a:xfrm>
          <a:prstGeom prst="rect">
            <a:avLst/>
          </a:prstGeom>
        </p:spPr>
      </p:pic>
      <p:pic>
        <p:nvPicPr>
          <p:cNvPr id="4" name="Imagen 3"/>
          <p:cNvPicPr>
            <a:picLocks noChangeAspect="1"/>
          </p:cNvPicPr>
          <p:nvPr/>
        </p:nvPicPr>
        <p:blipFill>
          <a:blip r:embed="rId3"/>
          <a:stretch>
            <a:fillRect/>
          </a:stretch>
        </p:blipFill>
        <p:spPr>
          <a:xfrm>
            <a:off x="5724128" y="3782853"/>
            <a:ext cx="2032248" cy="2969744"/>
          </a:xfrm>
          <a:prstGeom prst="rect">
            <a:avLst/>
          </a:prstGeom>
        </p:spPr>
      </p:pic>
      <p:pic>
        <p:nvPicPr>
          <p:cNvPr id="7" name="Imagen 6"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4409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953" y="2105024"/>
            <a:ext cx="7574439" cy="31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sp>
        <p:nvSpPr>
          <p:cNvPr id="6" name="1 Título"/>
          <p:cNvSpPr>
            <a:spLocks noGrp="1"/>
          </p:cNvSpPr>
          <p:nvPr>
            <p:ph type="title"/>
          </p:nvPr>
        </p:nvSpPr>
        <p:spPr>
          <a:xfrm>
            <a:off x="457200" y="274638"/>
            <a:ext cx="7467600" cy="1143000"/>
          </a:xfrm>
        </p:spPr>
        <p:txBody>
          <a:bodyPr>
            <a:normAutofit/>
          </a:bodyPr>
          <a:lstStyle/>
          <a:p>
            <a:r>
              <a:rPr lang="es-MX" sz="1200" dirty="0" smtClean="0">
                <a:latin typeface="Arial" panose="020B0604020202020204" pitchFamily="34" charset="0"/>
                <a:cs typeface="Arial" panose="020B0604020202020204" pitchFamily="34" charset="0"/>
              </a:rPr>
              <a:t>Valoración de Desempeño</a:t>
            </a:r>
            <a:endParaRPr lang="es-MX" sz="1200" dirty="0">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772818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Valoración de Desempeño</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755576" y="1670983"/>
            <a:ext cx="7467600" cy="4873752"/>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Los resultados y hallazgos de las EED 2010‐2011 se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presentan </a:t>
            </a:r>
            <a:r>
              <a:rPr lang="es-ES" sz="1200" dirty="0">
                <a:solidFill>
                  <a:schemeClr val="tx1">
                    <a:lumMod val="65000"/>
                    <a:lumOff val="35000"/>
                  </a:schemeClr>
                </a:solidFill>
                <a:latin typeface="Arial" panose="020B0604020202020204" pitchFamily="34" charset="0"/>
                <a:cs typeface="Arial" panose="020B0604020202020204" pitchFamily="34" charset="0"/>
              </a:rPr>
              <a:t>mediante un formato homogéneo. Esta evaluación muestra el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avance en </a:t>
            </a:r>
            <a:r>
              <a:rPr lang="es-ES" sz="1200" dirty="0">
                <a:solidFill>
                  <a:schemeClr val="tx1">
                    <a:lumMod val="65000"/>
                    <a:lumOff val="35000"/>
                  </a:schemeClr>
                </a:solidFill>
                <a:latin typeface="Arial" panose="020B0604020202020204" pitchFamily="34" charset="0"/>
                <a:cs typeface="Arial" panose="020B0604020202020204" pitchFamily="34" charset="0"/>
              </a:rPr>
              <a:t>el cumplimiento de sus objetivos y metas programadas, a partir de una síntesis de la información contenida en el SED y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mediante el </a:t>
            </a:r>
            <a:r>
              <a:rPr lang="es-ES" sz="1200" dirty="0">
                <a:solidFill>
                  <a:schemeClr val="tx1">
                    <a:lumMod val="65000"/>
                    <a:lumOff val="35000"/>
                  </a:schemeClr>
                </a:solidFill>
                <a:latin typeface="Arial" panose="020B0604020202020204" pitchFamily="34" charset="0"/>
                <a:cs typeface="Arial" panose="020B0604020202020204" pitchFamily="34" charset="0"/>
              </a:rPr>
              <a:t>análisis de indicadores de resultados, de servicios y de gestión. Los criterios de valoración dan una calificación a los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siguientes </a:t>
            </a:r>
            <a:r>
              <a:rPr lang="es-MX" sz="1200" dirty="0" smtClean="0">
                <a:solidFill>
                  <a:schemeClr val="tx1">
                    <a:lumMod val="65000"/>
                    <a:lumOff val="35000"/>
                  </a:schemeClr>
                </a:solidFill>
                <a:latin typeface="Arial" panose="020B0604020202020204" pitchFamily="34" charset="0"/>
                <a:cs typeface="Arial" panose="020B0604020202020204" pitchFamily="34" charset="0"/>
              </a:rPr>
              <a:t>temas </a:t>
            </a:r>
            <a:r>
              <a:rPr lang="es-MX" sz="1200" dirty="0">
                <a:solidFill>
                  <a:schemeClr val="tx1">
                    <a:lumMod val="65000"/>
                    <a:lumOff val="35000"/>
                  </a:schemeClr>
                </a:solidFill>
                <a:latin typeface="Arial" panose="020B0604020202020204" pitchFamily="34" charset="0"/>
                <a:cs typeface="Arial" panose="020B0604020202020204" pitchFamily="34" charset="0"/>
              </a:rPr>
              <a:t>de cada evaluación:</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Efectos atribuibles al programa</a:t>
            </a:r>
          </a:p>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 Hallazgos de Fin y de Propósito</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Hallazgos Relevantes</a:t>
            </a:r>
          </a:p>
          <a:p>
            <a:pPr marL="0" indent="0" algn="just">
              <a:lnSpc>
                <a:spcPct val="150000"/>
              </a:lnSpc>
              <a:buNone/>
            </a:pPr>
            <a:r>
              <a:rPr lang="es-ES" sz="1200" dirty="0">
                <a:solidFill>
                  <a:schemeClr val="tx1">
                    <a:lumMod val="65000"/>
                    <a:lumOff val="35000"/>
                  </a:schemeClr>
                </a:solidFill>
                <a:latin typeface="Arial" panose="020B0604020202020204" pitchFamily="34" charset="0"/>
                <a:cs typeface="Arial" panose="020B0604020202020204" pitchFamily="34" charset="0"/>
              </a:rPr>
              <a:t>• Avance de Indicadores y Análisis de Metas.</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Cobertura</a:t>
            </a:r>
          </a:p>
          <a:p>
            <a:pPr marL="0" indent="0" algn="just">
              <a:lnSpc>
                <a:spcPct val="150000"/>
              </a:lnSpc>
              <a:buNone/>
            </a:pPr>
            <a:r>
              <a:rPr lang="es-MX" sz="1200" dirty="0">
                <a:solidFill>
                  <a:schemeClr val="tx1">
                    <a:lumMod val="65000"/>
                    <a:lumOff val="35000"/>
                  </a:schemeClr>
                </a:solidFill>
                <a:latin typeface="Arial" panose="020B0604020202020204" pitchFamily="34" charset="0"/>
                <a:cs typeface="Arial" panose="020B0604020202020204" pitchFamily="34" charset="0"/>
              </a:rPr>
              <a:t>• Eficiencia en Cobertura</a:t>
            </a: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grpSp>
        <p:nvGrpSpPr>
          <p:cNvPr id="8" name="Grupo 7"/>
          <p:cNvGrpSpPr/>
          <p:nvPr/>
        </p:nvGrpSpPr>
        <p:grpSpPr>
          <a:xfrm>
            <a:off x="5940152" y="3140968"/>
            <a:ext cx="1314554" cy="929732"/>
            <a:chOff x="5940152" y="3140968"/>
            <a:chExt cx="1314554" cy="929732"/>
          </a:xfrm>
        </p:grpSpPr>
        <p:pic>
          <p:nvPicPr>
            <p:cNvPr id="4" name="Imagen 3"/>
            <p:cNvPicPr>
              <a:picLocks noChangeAspect="1"/>
            </p:cNvPicPr>
            <p:nvPr/>
          </p:nvPicPr>
          <p:blipFill>
            <a:blip r:embed="rId2"/>
            <a:stretch>
              <a:fillRect/>
            </a:stretch>
          </p:blipFill>
          <p:spPr>
            <a:xfrm>
              <a:off x="5940152" y="3140968"/>
              <a:ext cx="1314554" cy="488531"/>
            </a:xfrm>
            <a:prstGeom prst="rect">
              <a:avLst/>
            </a:prstGeom>
          </p:spPr>
        </p:pic>
        <p:pic>
          <p:nvPicPr>
            <p:cNvPr id="7" name="Imagen 6"/>
            <p:cNvPicPr>
              <a:picLocks noChangeAspect="1"/>
            </p:cNvPicPr>
            <p:nvPr/>
          </p:nvPicPr>
          <p:blipFill>
            <a:blip r:embed="rId3"/>
            <a:stretch>
              <a:fillRect/>
            </a:stretch>
          </p:blipFill>
          <p:spPr>
            <a:xfrm>
              <a:off x="6005074" y="3629499"/>
              <a:ext cx="1184710" cy="441201"/>
            </a:xfrm>
            <a:prstGeom prst="rect">
              <a:avLst/>
            </a:prstGeom>
          </p:spPr>
        </p:pic>
      </p:grpSp>
      <p:pic>
        <p:nvPicPr>
          <p:cNvPr id="9" name="Imagen 8"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58576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Resultados del Programa</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600200"/>
            <a:ext cx="7467600" cy="2260848"/>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Para medir los resultados de fin se utiliza el indicador "Porcentaje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egresos hospitalarios </a:t>
            </a:r>
            <a:r>
              <a:rPr lang="es-ES" sz="1200" dirty="0">
                <a:solidFill>
                  <a:schemeClr val="tx1">
                    <a:lumMod val="65000"/>
                    <a:lumOff val="35000"/>
                  </a:schemeClr>
                </a:solidFill>
                <a:latin typeface="Arial" panose="020B0604020202020204" pitchFamily="34" charset="0"/>
                <a:cs typeface="Arial" panose="020B0604020202020204" pitchFamily="34" charset="0"/>
              </a:rPr>
              <a:t>por mejoría en las instituciones de la CCINSHAE" que mide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participación </a:t>
            </a:r>
            <a:r>
              <a:rPr lang="es-ES" sz="1200" dirty="0">
                <a:solidFill>
                  <a:schemeClr val="tx1">
                    <a:lumMod val="65000"/>
                    <a:lumOff val="35000"/>
                  </a:schemeClr>
                </a:solidFill>
                <a:latin typeface="Arial" panose="020B0604020202020204" pitchFamily="34" charset="0"/>
                <a:cs typeface="Arial" panose="020B0604020202020204" pitchFamily="34" charset="0"/>
              </a:rPr>
              <a:t>de las entidades de la CCINSHAE respecto a los egresos por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mejoría atendidos </a:t>
            </a:r>
            <a:r>
              <a:rPr lang="es-ES" sz="1200" dirty="0">
                <a:solidFill>
                  <a:schemeClr val="tx1">
                    <a:lumMod val="65000"/>
                    <a:lumOff val="35000"/>
                  </a:schemeClr>
                </a:solidFill>
                <a:latin typeface="Arial" panose="020B0604020202020204" pitchFamily="34" charset="0"/>
                <a:cs typeface="Arial" panose="020B0604020202020204" pitchFamily="34" charset="0"/>
              </a:rPr>
              <a:t>en las instituciones de la Secretaría de Salud (SS). El valor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este indicador </a:t>
            </a:r>
            <a:r>
              <a:rPr lang="es-ES" sz="1200" dirty="0">
                <a:solidFill>
                  <a:schemeClr val="tx1">
                    <a:lumMod val="65000"/>
                    <a:lumOff val="35000"/>
                  </a:schemeClr>
                </a:solidFill>
                <a:latin typeface="Arial" panose="020B0604020202020204" pitchFamily="34" charset="0"/>
                <a:cs typeface="Arial" panose="020B0604020202020204" pitchFamily="34" charset="0"/>
              </a:rPr>
              <a:t>en 2010 fue de 9%, en 2011 llegó a 7.1% y para 2012 alcanzó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solo 6.7</a:t>
            </a:r>
            <a:r>
              <a:rPr lang="es-ES" sz="1200" dirty="0">
                <a:solidFill>
                  <a:schemeClr val="tx1">
                    <a:lumMod val="65000"/>
                    <a:lumOff val="35000"/>
                  </a:schemeClr>
                </a:solidFill>
                <a:latin typeface="Arial" panose="020B0604020202020204" pitchFamily="34" charset="0"/>
                <a:cs typeface="Arial" panose="020B0604020202020204" pitchFamily="34" charset="0"/>
              </a:rPr>
              <a:t>%, cuando la meta se había fijado en 7.6%, sin embargo, las variaciones 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la baja </a:t>
            </a:r>
            <a:r>
              <a:rPr lang="es-ES" sz="1200" dirty="0">
                <a:solidFill>
                  <a:schemeClr val="tx1">
                    <a:lumMod val="65000"/>
                    <a:lumOff val="35000"/>
                  </a:schemeClr>
                </a:solidFill>
                <a:latin typeface="Arial" panose="020B0604020202020204" pitchFamily="34" charset="0"/>
                <a:cs typeface="Arial" panose="020B0604020202020204" pitchFamily="34" charset="0"/>
              </a:rPr>
              <a:t>no reflejan un detrimento de la eficacia del programa, sino que obedecen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a </a:t>
            </a:r>
            <a:r>
              <a:rPr lang="es-MX" sz="1200" dirty="0" smtClean="0">
                <a:solidFill>
                  <a:schemeClr val="tx1">
                    <a:lumMod val="65000"/>
                    <a:lumOff val="35000"/>
                  </a:schemeClr>
                </a:solidFill>
                <a:latin typeface="Arial" panose="020B0604020202020204" pitchFamily="34" charset="0"/>
                <a:cs typeface="Arial" panose="020B0604020202020204" pitchFamily="34" charset="0"/>
              </a:rPr>
              <a:t>fluctuaciones </a:t>
            </a:r>
            <a:r>
              <a:rPr lang="es-MX" sz="1200" dirty="0">
                <a:solidFill>
                  <a:schemeClr val="tx1">
                    <a:lumMod val="65000"/>
                    <a:lumOff val="35000"/>
                  </a:schemeClr>
                </a:solidFill>
                <a:latin typeface="Arial" panose="020B0604020202020204" pitchFamily="34" charset="0"/>
                <a:cs typeface="Arial" panose="020B0604020202020204" pitchFamily="34" charset="0"/>
              </a:rPr>
              <a:t>en la demanda</a:t>
            </a:r>
            <a:r>
              <a:rPr lang="es-MX" sz="1200" dirty="0" smtClean="0">
                <a:solidFill>
                  <a:schemeClr val="tx1">
                    <a:lumMod val="65000"/>
                    <a:lumOff val="35000"/>
                  </a:schemeClr>
                </a:solidFill>
                <a:latin typeface="Arial" panose="020B0604020202020204" pitchFamily="34" charset="0"/>
                <a:cs typeface="Arial" panose="020B0604020202020204" pitchFamily="34" charset="0"/>
              </a:rPr>
              <a:t>.</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499065" y="3861048"/>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755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ANTECEDENTES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Programa de Prestación de Servicios en los diferentes Niveles de Atención en Salud (P-PS o Programa) inicia su operación en 2008. Se propone prestar servicios de salud a personas que presenten padecimientos de alta complejidad, referentes a la consulta externa y hospitalización, o en su caso, atención de urgencias, así como los servicios de diagnóstico y tratamiento relacionados</a:t>
            </a:r>
            <a:r>
              <a:rPr lang="es-ES" sz="1200" dirty="0" smtClean="0">
                <a:solidFill>
                  <a:schemeClr val="tx1">
                    <a:lumMod val="65000"/>
                    <a:lumOff val="35000"/>
                  </a:schemeClr>
                </a:solidFill>
                <a:latin typeface="Arial" panose="020B0604020202020204" pitchFamily="34" charset="0"/>
                <a:cs typeface="Arial" panose="020B0604020202020204" pitchFamily="34" charset="0"/>
              </a:rPr>
              <a:t>.</a:t>
            </a:r>
          </a:p>
          <a:p>
            <a:pPr algn="just">
              <a:lnSpc>
                <a:spcPct val="150000"/>
              </a:lnSpc>
            </a:pPr>
            <a:endParaRPr lang="es-ES"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En el interés de la </a:t>
            </a:r>
            <a:r>
              <a:rPr lang="es-ES" sz="1200" i="1" dirty="0">
                <a:solidFill>
                  <a:schemeClr val="tx1">
                    <a:lumMod val="65000"/>
                    <a:lumOff val="35000"/>
                  </a:schemeClr>
                </a:solidFill>
                <a:latin typeface="Arial" panose="020B0604020202020204" pitchFamily="34" charset="0"/>
                <a:cs typeface="Arial" panose="020B0604020202020204" pitchFamily="34" charset="0"/>
              </a:rPr>
              <a:t>Secretaría de Salud </a:t>
            </a:r>
            <a:r>
              <a:rPr lang="es-ES" sz="1200" dirty="0">
                <a:solidFill>
                  <a:schemeClr val="tx1">
                    <a:lumMod val="65000"/>
                    <a:lumOff val="35000"/>
                  </a:schemeClr>
                </a:solidFill>
                <a:latin typeface="Arial" panose="020B0604020202020204" pitchFamily="34" charset="0"/>
                <a:cs typeface="Arial" panose="020B0604020202020204" pitchFamily="34" charset="0"/>
              </a:rPr>
              <a:t>(</a:t>
            </a:r>
            <a:r>
              <a:rPr lang="es-ES" sz="1200" i="1" dirty="0">
                <a:solidFill>
                  <a:schemeClr val="tx1">
                    <a:lumMod val="65000"/>
                    <a:lumOff val="35000"/>
                  </a:schemeClr>
                </a:solidFill>
                <a:latin typeface="Arial" panose="020B0604020202020204" pitchFamily="34" charset="0"/>
                <a:cs typeface="Arial" panose="020B0604020202020204" pitchFamily="34" charset="0"/>
              </a:rPr>
              <a:t>SSA</a:t>
            </a:r>
            <a:r>
              <a:rPr lang="es-ES" sz="1200" dirty="0">
                <a:solidFill>
                  <a:schemeClr val="tx1">
                    <a:lumMod val="65000"/>
                    <a:lumOff val="35000"/>
                  </a:schemeClr>
                </a:solidFill>
                <a:latin typeface="Arial" panose="020B0604020202020204" pitchFamily="34" charset="0"/>
                <a:cs typeface="Arial" panose="020B0604020202020204" pitchFamily="34" charset="0"/>
              </a:rPr>
              <a:t>) de evaluar el </a:t>
            </a:r>
            <a:r>
              <a:rPr lang="es-ES" sz="1200" i="1" dirty="0">
                <a:solidFill>
                  <a:schemeClr val="tx1">
                    <a:lumMod val="65000"/>
                    <a:lumOff val="35000"/>
                  </a:schemeClr>
                </a:solidFill>
                <a:latin typeface="Arial" panose="020B0604020202020204" pitchFamily="34" charset="0"/>
                <a:cs typeface="Arial" panose="020B0604020202020204" pitchFamily="34" charset="0"/>
              </a:rPr>
              <a:t>P-PS </a:t>
            </a:r>
            <a:r>
              <a:rPr lang="es-ES" sz="1200" dirty="0">
                <a:solidFill>
                  <a:schemeClr val="tx1">
                    <a:lumMod val="65000"/>
                    <a:lumOff val="35000"/>
                  </a:schemeClr>
                </a:solidFill>
                <a:latin typeface="Arial" panose="020B0604020202020204" pitchFamily="34" charset="0"/>
                <a:cs typeface="Arial" panose="020B0604020202020204" pitchFamily="34" charset="0"/>
              </a:rPr>
              <a:t>coordinado por la </a:t>
            </a:r>
            <a:r>
              <a:rPr lang="es-ES" sz="1200" i="1" dirty="0">
                <a:solidFill>
                  <a:schemeClr val="tx1">
                    <a:lumMod val="65000"/>
                    <a:lumOff val="35000"/>
                  </a:schemeClr>
                </a:solidFill>
                <a:latin typeface="Arial" panose="020B0604020202020204" pitchFamily="34" charset="0"/>
                <a:cs typeface="Arial" panose="020B0604020202020204" pitchFamily="34" charset="0"/>
              </a:rPr>
              <a:t>Comisión Coordinadora de Institutos Nacionales de Salud y Hospitales de Alta Especialidad </a:t>
            </a:r>
            <a:r>
              <a:rPr lang="es-ES" sz="1200" dirty="0">
                <a:solidFill>
                  <a:schemeClr val="tx1">
                    <a:lumMod val="65000"/>
                    <a:lumOff val="35000"/>
                  </a:schemeClr>
                </a:solidFill>
                <a:latin typeface="Arial" panose="020B0604020202020204" pitchFamily="34" charset="0"/>
                <a:cs typeface="Arial" panose="020B0604020202020204" pitchFamily="34" charset="0"/>
              </a:rPr>
              <a:t>(</a:t>
            </a:r>
            <a:r>
              <a:rPr lang="es-ES" sz="1200" i="1" dirty="0">
                <a:solidFill>
                  <a:schemeClr val="tx1">
                    <a:lumMod val="65000"/>
                    <a:lumOff val="35000"/>
                  </a:schemeClr>
                </a:solidFill>
                <a:latin typeface="Arial" panose="020B0604020202020204" pitchFamily="34" charset="0"/>
                <a:cs typeface="Arial" panose="020B0604020202020204" pitchFamily="34" charset="0"/>
              </a:rPr>
              <a:t>CCINSHAE o Comisión)</a:t>
            </a:r>
            <a:r>
              <a:rPr lang="es-ES" sz="1200" dirty="0">
                <a:solidFill>
                  <a:schemeClr val="tx1">
                    <a:lumMod val="65000"/>
                    <a:lumOff val="35000"/>
                  </a:schemeClr>
                </a:solidFill>
                <a:latin typeface="Arial" panose="020B0604020202020204" pitchFamily="34" charset="0"/>
                <a:cs typeface="Arial" panose="020B0604020202020204" pitchFamily="34" charset="0"/>
              </a:rPr>
              <a:t>, se invita a concursar con una propuesta de trabajo a </a:t>
            </a:r>
            <a:r>
              <a:rPr lang="es-ES" sz="1200" i="1" dirty="0">
                <a:solidFill>
                  <a:schemeClr val="tx1">
                    <a:lumMod val="65000"/>
                    <a:lumOff val="35000"/>
                  </a:schemeClr>
                </a:solidFill>
                <a:latin typeface="Arial" panose="020B0604020202020204" pitchFamily="34" charset="0"/>
                <a:cs typeface="Arial" panose="020B0604020202020204" pitchFamily="34" charset="0"/>
              </a:rPr>
              <a:t>Investigación en Salud y Demografía, S. C</a:t>
            </a:r>
            <a:r>
              <a:rPr lang="es-ES" sz="1200" dirty="0">
                <a:solidFill>
                  <a:schemeClr val="tx1">
                    <a:lumMod val="65000"/>
                    <a:lumOff val="35000"/>
                  </a:schemeClr>
                </a:solidFill>
                <a:latin typeface="Arial" panose="020B0604020202020204" pitchFamily="34" charset="0"/>
                <a:cs typeface="Arial" panose="020B0604020202020204" pitchFamily="34" charset="0"/>
              </a:rPr>
              <a:t>. “</a:t>
            </a:r>
            <a:r>
              <a:rPr lang="es-ES" sz="1200" b="1" i="1" dirty="0">
                <a:solidFill>
                  <a:schemeClr val="tx1">
                    <a:lumMod val="65000"/>
                    <a:lumOff val="35000"/>
                  </a:schemeClr>
                </a:solidFill>
                <a:latin typeface="Arial" panose="020B0604020202020204" pitchFamily="34" charset="0"/>
                <a:cs typeface="Arial" panose="020B0604020202020204" pitchFamily="34" charset="0"/>
              </a:rPr>
              <a:t>INSAD</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436096" y="4509120"/>
            <a:ext cx="1943100" cy="60960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1619672" y="4581710"/>
            <a:ext cx="1888490" cy="646430"/>
          </a:xfrm>
          <a:prstGeom prst="rect">
            <a:avLst/>
          </a:prstGeom>
        </p:spPr>
      </p:pic>
      <p:pic>
        <p:nvPicPr>
          <p:cNvPr id="8" name="Imagen 7"/>
          <p:cNvPicPr/>
          <p:nvPr/>
        </p:nvPicPr>
        <p:blipFill>
          <a:blip r:embed="rId4">
            <a:extLst>
              <a:ext uri="{28A0092B-C50C-407E-A947-70E740481C1C}">
                <a14:useLocalDpi xmlns:a14="http://schemas.microsoft.com/office/drawing/2010/main" val="0"/>
              </a:ext>
            </a:extLst>
          </a:blip>
          <a:stretch>
            <a:fillRect/>
          </a:stretch>
        </p:blipFill>
        <p:spPr>
          <a:xfrm>
            <a:off x="3599783" y="5597974"/>
            <a:ext cx="1828800" cy="853440"/>
          </a:xfrm>
          <a:prstGeom prst="rect">
            <a:avLst/>
          </a:prstGeom>
        </p:spPr>
      </p:pic>
      <p:sp>
        <p:nvSpPr>
          <p:cNvPr id="9" name="Igual que 8"/>
          <p:cNvSpPr/>
          <p:nvPr/>
        </p:nvSpPr>
        <p:spPr>
          <a:xfrm>
            <a:off x="3779912" y="4797152"/>
            <a:ext cx="1648671" cy="144016"/>
          </a:xfrm>
          <a:prstGeom prst="mathEqual">
            <a:avLst/>
          </a:prstGeom>
          <a:solidFill>
            <a:schemeClr val="bg1">
              <a:lumMod val="6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s-MX">
              <a:solidFill>
                <a:schemeClr val="tx1"/>
              </a:solidFill>
            </a:endParaRPr>
          </a:p>
        </p:txBody>
      </p:sp>
      <p:sp>
        <p:nvSpPr>
          <p:cNvPr id="10" name="Flecha abajo 9"/>
          <p:cNvSpPr/>
          <p:nvPr/>
        </p:nvSpPr>
        <p:spPr>
          <a:xfrm rot="3365503">
            <a:off x="5692774" y="4787566"/>
            <a:ext cx="319090" cy="1031888"/>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Flecha abajo 10"/>
          <p:cNvSpPr/>
          <p:nvPr/>
        </p:nvSpPr>
        <p:spPr>
          <a:xfrm rot="18428058">
            <a:off x="3315591" y="5087782"/>
            <a:ext cx="319090" cy="663843"/>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2" name="Imagen 11"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7051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dirty="0" smtClean="0">
                <a:latin typeface="Arial" panose="020B0604020202020204" pitchFamily="34" charset="0"/>
                <a:cs typeface="Arial" panose="020B0604020202020204" pitchFamily="34" charset="0"/>
              </a:rPr>
              <a:t>Resultados del Programa</a:t>
            </a:r>
            <a:endParaRPr lang="es-MX" sz="1200"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Autofit/>
          </a:bodyPr>
          <a:lstStyle/>
          <a:p>
            <a:pPr lvl="0" algn="just">
              <a:lnSpc>
                <a:spcPct val="150000"/>
              </a:lnSpc>
              <a:buClr>
                <a:srgbClr val="FE8637"/>
              </a:buClr>
            </a:pPr>
            <a:r>
              <a:rPr lang="es-ES" sz="1200" dirty="0">
                <a:solidFill>
                  <a:schemeClr val="tx1">
                    <a:lumMod val="65000"/>
                    <a:lumOff val="35000"/>
                  </a:schemeClr>
                </a:solidFill>
                <a:latin typeface="Arial" panose="020B0604020202020204" pitchFamily="34" charset="0"/>
                <a:cs typeface="Arial" panose="020B0604020202020204" pitchFamily="34" charset="0"/>
              </a:rPr>
              <a:t>Uno de los indicadores de propósito contabiliza el porcentaje de egresos hospitalarios por mejoría en relación al total de egresos por mejoría en las instituciones de la CCINSHAE, en 2012 se llegó a 93.4% con lo que se rebasaron las expectativas de 92%. Para otro indicador de propósito "Porcentaje de pacientes aceptados en preconsulta" se fijó como meta aceptar 64%, sin embargo, aunque dicha meta fue superada al llegar a 69%, se otorgaron 46,404 preconsultas menos de las que se habían estimado (denominador) y se atendieron158,672 nuevos pacientes en consulta externa  numerador), cuando se había estimado atender a 177,033.</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763688" y="4006356"/>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50564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Resultados</a:t>
            </a:r>
            <a:endParaRPr lang="es-MX" sz="1200" b="1" dirty="0">
              <a:latin typeface="Arial" panose="020B0604020202020204" pitchFamily="34" charset="0"/>
              <a:cs typeface="Arial" panose="020B0604020202020204" pitchFamily="34" charset="0"/>
            </a:endParaRP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47664" y="1502421"/>
            <a:ext cx="5184576" cy="497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3">
            <a:extLst>
              <a:ext uri="{28A0092B-C50C-407E-A947-70E740481C1C}">
                <a14:useLocalDpi xmlns:a14="http://schemas.microsoft.com/office/drawing/2010/main" val="0"/>
              </a:ext>
            </a:extLst>
          </a:blip>
          <a:stretch>
            <a:fillRect/>
          </a:stretch>
        </p:blipFill>
        <p:spPr>
          <a:xfrm>
            <a:off x="5760690" y="1112838"/>
            <a:ext cx="1943100" cy="609600"/>
          </a:xfrm>
          <a:prstGeom prst="rect">
            <a:avLst/>
          </a:prstGeom>
        </p:spPr>
      </p:pic>
      <p:sp>
        <p:nvSpPr>
          <p:cNvPr id="3" name="CuadroTexto 2"/>
          <p:cNvSpPr txBox="1"/>
          <p:nvPr/>
        </p:nvSpPr>
        <p:spPr>
          <a:xfrm>
            <a:off x="827584" y="6525344"/>
            <a:ext cx="1322798" cy="253916"/>
          </a:xfrm>
          <a:prstGeom prst="rect">
            <a:avLst/>
          </a:prstGeom>
          <a:noFill/>
        </p:spPr>
        <p:txBody>
          <a:bodyPr wrap="none" rtlCol="0">
            <a:spAutoFit/>
          </a:bodyPr>
          <a:lstStyle/>
          <a:p>
            <a:r>
              <a:rPr lang="es-MX" sz="1050" dirty="0" smtClean="0">
                <a:latin typeface="Arial" panose="020B0604020202020204" pitchFamily="34" charset="0"/>
                <a:cs typeface="Arial" panose="020B0604020202020204" pitchFamily="34" charset="0"/>
              </a:rPr>
              <a:t>Fuente: CONEVAL</a:t>
            </a:r>
            <a:endParaRPr lang="es-MX" sz="1050" dirty="0">
              <a:latin typeface="Arial" panose="020B0604020202020204" pitchFamily="34" charset="0"/>
              <a:cs typeface="Arial" panose="020B0604020202020204" pitchFamily="34" charset="0"/>
            </a:endParaRPr>
          </a:p>
        </p:txBody>
      </p:sp>
      <p:pic>
        <p:nvPicPr>
          <p:cNvPr id="9" name="Imagen 8"/>
          <p:cNvPicPr>
            <a:picLocks noChangeAspect="1"/>
          </p:cNvPicPr>
          <p:nvPr/>
        </p:nvPicPr>
        <p:blipFill>
          <a:blip r:embed="rId4"/>
          <a:stretch>
            <a:fillRect/>
          </a:stretch>
        </p:blipFill>
        <p:spPr>
          <a:xfrm>
            <a:off x="2150382" y="6405509"/>
            <a:ext cx="1184710" cy="441201"/>
          </a:xfrm>
          <a:prstGeom prst="rect">
            <a:avLst/>
          </a:prstGeom>
        </p:spPr>
      </p:pic>
      <p:pic>
        <p:nvPicPr>
          <p:cNvPr id="10" name="Imagen 9" descr="http://iapchiapas.org.mx/wp-content/uploads/2013/07/logopng21-300x112.png"/>
          <p:cNvPicPr/>
          <p:nvPr/>
        </p:nvPicPr>
        <p:blipFill>
          <a:blip r:embed="rId5">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00403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Conclusiones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Los avances logrados están contribuyendo de </a:t>
            </a:r>
            <a:r>
              <a:rPr lang="es-ES" sz="1200" dirty="0" smtClean="0">
                <a:solidFill>
                  <a:schemeClr val="tx1">
                    <a:lumMod val="65000"/>
                    <a:lumOff val="35000"/>
                  </a:schemeClr>
                </a:solidFill>
                <a:latin typeface="Arial" panose="020B0604020202020204" pitchFamily="34" charset="0"/>
                <a:cs typeface="Arial" panose="020B0604020202020204" pitchFamily="34" charset="0"/>
              </a:rPr>
              <a:t>manera significativa </a:t>
            </a:r>
            <a:r>
              <a:rPr lang="es-ES" sz="1200" dirty="0">
                <a:solidFill>
                  <a:schemeClr val="tx1">
                    <a:lumMod val="65000"/>
                    <a:lumOff val="35000"/>
                  </a:schemeClr>
                </a:solidFill>
                <a:latin typeface="Arial" panose="020B0604020202020204" pitchFamily="34" charset="0"/>
                <a:cs typeface="Arial" panose="020B0604020202020204" pitchFamily="34" charset="0"/>
              </a:rPr>
              <a:t>a la meta sectorial de una protección social en salud para toda la población. Es necesario definir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 instrumentar indicadores </a:t>
            </a:r>
            <a:r>
              <a:rPr lang="es-ES" sz="1200" dirty="0">
                <a:solidFill>
                  <a:schemeClr val="tx1">
                    <a:lumMod val="65000"/>
                    <a:lumOff val="35000"/>
                  </a:schemeClr>
                </a:solidFill>
                <a:latin typeface="Arial" panose="020B0604020202020204" pitchFamily="34" charset="0"/>
                <a:cs typeface="Arial" panose="020B0604020202020204" pitchFamily="34" charset="0"/>
              </a:rPr>
              <a:t>con capacidad para dar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seguimiento </a:t>
            </a:r>
            <a:r>
              <a:rPr lang="es-ES" sz="1200" dirty="0">
                <a:solidFill>
                  <a:schemeClr val="tx1">
                    <a:lumMod val="65000"/>
                    <a:lumOff val="35000"/>
                  </a:schemeClr>
                </a:solidFill>
                <a:latin typeface="Arial" panose="020B0604020202020204" pitchFamily="34" charset="0"/>
                <a:cs typeface="Arial" panose="020B0604020202020204" pitchFamily="34" charset="0"/>
              </a:rPr>
              <a:t>al acceso efectivo a los servicios de salud, así como a su impacto en los niveles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salud</a:t>
            </a:r>
            <a:r>
              <a:rPr lang="es-ES" sz="1200" dirty="0">
                <a:solidFill>
                  <a:schemeClr val="tx1">
                    <a:lumMod val="65000"/>
                    <a:lumOff val="35000"/>
                  </a:schemeClr>
                </a:solidFill>
                <a:latin typeface="Arial" panose="020B0604020202020204" pitchFamily="34" charset="0"/>
                <a:cs typeface="Arial" panose="020B0604020202020204" pitchFamily="34" charset="0"/>
              </a:rPr>
              <a:t>. En general, las metas de afiliación y gestión se están cumpliendo. La gama de servicios de atención se ha ampliado y, </a:t>
            </a:r>
            <a:r>
              <a:rPr lang="es-ES" sz="1200" dirty="0" smtClean="0">
                <a:solidFill>
                  <a:schemeClr val="tx1">
                    <a:lumMod val="65000"/>
                    <a:lumOff val="35000"/>
                  </a:schemeClr>
                </a:solidFill>
                <a:latin typeface="Arial" panose="020B0604020202020204" pitchFamily="34" charset="0"/>
                <a:cs typeface="Arial" panose="020B0604020202020204" pitchFamily="34" charset="0"/>
              </a:rPr>
              <a:t>en especial</a:t>
            </a:r>
            <a:r>
              <a:rPr lang="es-ES" sz="1200" dirty="0">
                <a:solidFill>
                  <a:schemeClr val="tx1">
                    <a:lumMod val="65000"/>
                    <a:lumOff val="35000"/>
                  </a:schemeClr>
                </a:solidFill>
                <a:latin typeface="Arial" panose="020B0604020202020204" pitchFamily="34" charset="0"/>
                <a:cs typeface="Arial" panose="020B0604020202020204" pitchFamily="34" charset="0"/>
              </a:rPr>
              <a:t>, ha permitido incrementar el número de enfermedades cubiertas por el Fondo de Protección de Gastos Catastróficos (FPGC).</a:t>
            </a: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Persisten debilidades en algunos sistemas de salud de entidades federativas en relación con la movilización de recursos líquidos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que permitan </a:t>
            </a:r>
            <a:r>
              <a:rPr lang="es-ES" sz="1200" dirty="0">
                <a:solidFill>
                  <a:schemeClr val="tx1">
                    <a:lumMod val="65000"/>
                    <a:lumOff val="35000"/>
                  </a:schemeClr>
                </a:solidFill>
                <a:latin typeface="Arial" panose="020B0604020202020204" pitchFamily="34" charset="0"/>
                <a:cs typeface="Arial" panose="020B0604020202020204" pitchFamily="34" charset="0"/>
              </a:rPr>
              <a:t>garantizar la </a:t>
            </a:r>
            <a:r>
              <a:rPr lang="es-ES" sz="1200" dirty="0" smtClean="0">
                <a:solidFill>
                  <a:schemeClr val="tx1">
                    <a:lumMod val="65000"/>
                    <a:lumOff val="35000"/>
                  </a:schemeClr>
                </a:solidFill>
                <a:latin typeface="Arial" panose="020B0604020202020204" pitchFamily="34" charset="0"/>
                <a:cs typeface="Arial" panose="020B0604020202020204" pitchFamily="34" charset="0"/>
              </a:rPr>
              <a:t> provisión </a:t>
            </a:r>
            <a:r>
              <a:rPr lang="es-ES" sz="1200" dirty="0">
                <a:solidFill>
                  <a:schemeClr val="tx1">
                    <a:lumMod val="65000"/>
                    <a:lumOff val="35000"/>
                  </a:schemeClr>
                </a:solidFill>
                <a:latin typeface="Arial" panose="020B0604020202020204" pitchFamily="34" charset="0"/>
                <a:cs typeface="Arial" panose="020B0604020202020204" pitchFamily="34" charset="0"/>
              </a:rPr>
              <a:t>de los servicios a los afiliados.</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691680" y="4365104"/>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524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Conclusiones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a:t>
            </a:r>
            <a:r>
              <a:rPr lang="es-ES" sz="1200" dirty="0" smtClean="0">
                <a:solidFill>
                  <a:schemeClr val="tx1">
                    <a:lumMod val="65000"/>
                    <a:lumOff val="35000"/>
                  </a:schemeClr>
                </a:solidFill>
                <a:latin typeface="Arial" panose="020B0604020202020204" pitchFamily="34" charset="0"/>
                <a:cs typeface="Arial" panose="020B0604020202020204" pitchFamily="34" charset="0"/>
              </a:rPr>
              <a:t>l </a:t>
            </a:r>
            <a:r>
              <a:rPr lang="es-ES" sz="1200" dirty="0">
                <a:solidFill>
                  <a:schemeClr val="tx1">
                    <a:lumMod val="65000"/>
                    <a:lumOff val="35000"/>
                  </a:schemeClr>
                </a:solidFill>
                <a:latin typeface="Arial" panose="020B0604020202020204" pitchFamily="34" charset="0"/>
                <a:cs typeface="Arial" panose="020B0604020202020204" pitchFamily="34" charset="0"/>
              </a:rPr>
              <a:t>concepto de acceso denota que la población tiene que afrontar una serie de barreras de tipo económico, geográfico, organizacional y cultural que limitan el acceso a dichos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servicios1. </a:t>
            </a:r>
            <a:r>
              <a:rPr lang="es-ES" sz="1200" dirty="0">
                <a:solidFill>
                  <a:schemeClr val="tx1">
                    <a:lumMod val="65000"/>
                    <a:lumOff val="35000"/>
                  </a:schemeClr>
                </a:solidFill>
                <a:latin typeface="Arial" panose="020B0604020202020204" pitchFamily="34" charset="0"/>
                <a:cs typeface="Arial" panose="020B0604020202020204" pitchFamily="34" charset="0"/>
              </a:rPr>
              <a:t>En consecuencia, el objetivo (Propósito) tendría que dirigirse a la resolución de esta problemática que, en su mayor parte, no constituye una atribución específica actual de la </a:t>
            </a:r>
            <a:r>
              <a:rPr lang="es-ES" sz="1200" i="1" dirty="0">
                <a:solidFill>
                  <a:schemeClr val="tx1">
                    <a:lumMod val="65000"/>
                    <a:lumOff val="35000"/>
                  </a:schemeClr>
                </a:solidFill>
                <a:latin typeface="Arial" panose="020B0604020202020204" pitchFamily="34" charset="0"/>
                <a:cs typeface="Arial" panose="020B0604020202020204" pitchFamily="34" charset="0"/>
              </a:rPr>
              <a:t>CCINSHAE</a:t>
            </a:r>
            <a:r>
              <a:rPr lang="es-ES" sz="1200" dirty="0">
                <a:solidFill>
                  <a:schemeClr val="tx1">
                    <a:lumMod val="65000"/>
                    <a:lumOff val="35000"/>
                  </a:schemeClr>
                </a:solidFill>
                <a:latin typeface="Arial" panose="020B0604020202020204" pitchFamily="34" charset="0"/>
                <a:cs typeface="Arial" panose="020B0604020202020204" pitchFamily="34" charset="0"/>
              </a:rPr>
              <a:t>. Esta observación se fortalece si, de acuerdo con la </a:t>
            </a:r>
            <a:r>
              <a:rPr lang="es-ES" sz="1200" i="1" dirty="0" smtClean="0">
                <a:solidFill>
                  <a:schemeClr val="tx1">
                    <a:lumMod val="65000"/>
                    <a:lumOff val="35000"/>
                  </a:schemeClr>
                </a:solidFill>
                <a:latin typeface="Arial" panose="020B0604020202020204" pitchFamily="34" charset="0"/>
                <a:cs typeface="Arial" panose="020B0604020202020204" pitchFamily="34" charset="0"/>
              </a:rPr>
              <a:t>MML2</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al pasar a positivo el problema para construir el objetivo, éste quedaría como “acceso ilimitado”, lo cual no sería factible de garantizar en el ámbito de responsabilidad de la </a:t>
            </a:r>
            <a:r>
              <a:rPr lang="es-ES" sz="1200" i="1" dirty="0">
                <a:solidFill>
                  <a:schemeClr val="tx1">
                    <a:lumMod val="65000"/>
                    <a:lumOff val="35000"/>
                  </a:schemeClr>
                </a:solidFill>
                <a:latin typeface="Arial" panose="020B0604020202020204" pitchFamily="34" charset="0"/>
                <a:cs typeface="Arial" panose="020B0604020202020204" pitchFamily="34" charset="0"/>
              </a:rPr>
              <a:t>CCINSHAE</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3 CuadroTexto"/>
          <p:cNvSpPr txBox="1"/>
          <p:nvPr/>
        </p:nvSpPr>
        <p:spPr>
          <a:xfrm>
            <a:off x="683569" y="6021288"/>
            <a:ext cx="7560839" cy="584775"/>
          </a:xfrm>
          <a:prstGeom prst="rect">
            <a:avLst/>
          </a:prstGeom>
          <a:noFill/>
        </p:spPr>
        <p:txBody>
          <a:bodyPr wrap="square" rtlCol="0">
            <a:spAutoFit/>
          </a:bodyPr>
          <a:lstStyle/>
          <a:p>
            <a:pPr algn="just"/>
            <a:r>
              <a:rPr lang="es-ES" sz="800" dirty="0" smtClean="0"/>
              <a:t>1 Pabón </a:t>
            </a:r>
            <a:r>
              <a:rPr lang="es-ES" sz="800" dirty="0"/>
              <a:t>Lasso Hipólito, M.D.: </a:t>
            </a:r>
            <a:r>
              <a:rPr lang="es-ES" sz="800" b="1" dirty="0"/>
              <a:t>Evaluación de los servicios de salud</a:t>
            </a:r>
            <a:r>
              <a:rPr lang="es-ES" sz="800" dirty="0"/>
              <a:t>. Universidad del Valle Facultad de salud, Departamento de Medicina Social. Cali 1985; Cap. </a:t>
            </a:r>
            <a:endParaRPr lang="es-ES" sz="800" dirty="0" smtClean="0"/>
          </a:p>
          <a:p>
            <a:pPr algn="just"/>
            <a:r>
              <a:rPr lang="es-ES" sz="800" dirty="0" smtClean="0"/>
              <a:t>2 CEPAL</a:t>
            </a:r>
            <a:r>
              <a:rPr lang="es-ES" sz="800" dirty="0"/>
              <a:t>, ILPES. Eduardo Aldunate. </a:t>
            </a:r>
            <a:r>
              <a:rPr lang="es-ES" sz="800" b="1" dirty="0"/>
              <a:t>Boletín 15, Metodología de Marco Lógico</a:t>
            </a:r>
            <a:r>
              <a:rPr lang="es-ES" sz="800" dirty="0"/>
              <a:t>. Se refiere a la etapa que consiste en convertir el Árbol del Problema con un enfoque negativo, al Árbol de Objetivos con un enfoque positivo. </a:t>
            </a:r>
            <a:endParaRPr lang="es-MX" sz="800" dirty="0"/>
          </a:p>
        </p:txBody>
      </p:sp>
      <p:sp>
        <p:nvSpPr>
          <p:cNvPr id="6"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p:cNvPicPr/>
          <p:nvPr/>
        </p:nvPicPr>
        <p:blipFill>
          <a:blip r:embed="rId2">
            <a:extLst>
              <a:ext uri="{28A0092B-C50C-407E-A947-70E740481C1C}">
                <a14:useLocalDpi xmlns:a14="http://schemas.microsoft.com/office/drawing/2010/main" val="0"/>
              </a:ext>
            </a:extLst>
          </a:blip>
          <a:stretch>
            <a:fillRect/>
          </a:stretch>
        </p:blipFill>
        <p:spPr>
          <a:xfrm>
            <a:off x="683569" y="4037076"/>
            <a:ext cx="1943100" cy="609600"/>
          </a:xfrm>
          <a:prstGeom prst="rect">
            <a:avLst/>
          </a:prstGeom>
        </p:spPr>
      </p:pic>
      <p:pic>
        <p:nvPicPr>
          <p:cNvPr id="8" name="Imagen 7"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884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Conclusiones</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2032248"/>
            <a:ext cx="7467600" cy="2908920"/>
          </a:xfrm>
        </p:spPr>
        <p:txBody>
          <a:bodyPr>
            <a:norm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De acuerdo al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de Acción Específico Medicina de Alta Especialidad </a:t>
            </a:r>
            <a:r>
              <a:rPr lang="es-ES" sz="1200" dirty="0">
                <a:solidFill>
                  <a:schemeClr val="tx1">
                    <a:lumMod val="65000"/>
                    <a:lumOff val="35000"/>
                  </a:schemeClr>
                </a:solidFill>
                <a:latin typeface="Arial" panose="020B0604020202020204" pitchFamily="34" charset="0"/>
                <a:cs typeface="Arial" panose="020B0604020202020204" pitchFamily="34" charset="0"/>
              </a:rPr>
              <a:t>de la </a:t>
            </a:r>
            <a:r>
              <a:rPr lang="es-ES" sz="1200" i="1" dirty="0">
                <a:solidFill>
                  <a:schemeClr val="tx1">
                    <a:lumMod val="65000"/>
                    <a:lumOff val="35000"/>
                  </a:schemeClr>
                </a:solidFill>
                <a:latin typeface="Arial" panose="020B0604020202020204" pitchFamily="34" charset="0"/>
                <a:cs typeface="Arial" panose="020B0604020202020204" pitchFamily="34" charset="0"/>
              </a:rPr>
              <a:t>CCINSHAE</a:t>
            </a:r>
            <a:r>
              <a:rPr lang="es-ES" sz="1200" dirty="0">
                <a:solidFill>
                  <a:schemeClr val="tx1">
                    <a:lumMod val="65000"/>
                    <a:lumOff val="35000"/>
                  </a:schemeClr>
                </a:solidFill>
                <a:latin typeface="Arial" panose="020B0604020202020204" pitchFamily="34" charset="0"/>
                <a:cs typeface="Arial" panose="020B0604020202020204" pitchFamily="34" charset="0"/>
              </a:rPr>
              <a:t>, </a:t>
            </a:r>
            <a:r>
              <a:rPr lang="es-ES" sz="1200" dirty="0" smtClean="0">
                <a:solidFill>
                  <a:schemeClr val="tx1">
                    <a:lumMod val="65000"/>
                    <a:lumOff val="35000"/>
                  </a:schemeClr>
                </a:solidFill>
                <a:latin typeface="Arial" panose="020B0604020202020204" pitchFamily="34" charset="0"/>
                <a:cs typeface="Arial" panose="020B0604020202020204" pitchFamily="34" charset="0"/>
              </a:rPr>
              <a:t>que </a:t>
            </a:r>
            <a:r>
              <a:rPr lang="es-ES" sz="1200" dirty="0">
                <a:solidFill>
                  <a:schemeClr val="tx1">
                    <a:lumMod val="65000"/>
                    <a:lumOff val="35000"/>
                  </a:schemeClr>
                </a:solidFill>
                <a:latin typeface="Arial" panose="020B0604020202020204" pitchFamily="34" charset="0"/>
                <a:cs typeface="Arial" panose="020B0604020202020204" pitchFamily="34" charset="0"/>
              </a:rPr>
              <a:t>no existe de manera explícita un diagnóstico que describa la problemática del “</a:t>
            </a:r>
            <a:r>
              <a:rPr lang="es-ES" sz="1200" i="1" dirty="0">
                <a:solidFill>
                  <a:schemeClr val="tx1">
                    <a:lumMod val="65000"/>
                    <a:lumOff val="35000"/>
                  </a:schemeClr>
                </a:solidFill>
                <a:latin typeface="Arial" panose="020B0604020202020204" pitchFamily="34" charset="0"/>
                <a:cs typeface="Arial" panose="020B0604020202020204" pitchFamily="34" charset="0"/>
              </a:rPr>
              <a:t>acceso limitado de la población abierta a servicios de salud de alta especialidad</a:t>
            </a:r>
            <a:r>
              <a:rPr lang="es-ES" sz="1200" dirty="0">
                <a:solidFill>
                  <a:schemeClr val="tx1">
                    <a:lumMod val="65000"/>
                    <a:lumOff val="35000"/>
                  </a:schemeClr>
                </a:solidFill>
                <a:latin typeface="Arial" panose="020B0604020202020204" pitchFamily="34" charset="0"/>
                <a:cs typeface="Arial" panose="020B0604020202020204" pitchFamily="34" charset="0"/>
              </a:rPr>
              <a:t>” expresado en el Árbol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de Problema. </a:t>
            </a:r>
            <a:r>
              <a:rPr lang="es-ES" sz="1200" dirty="0">
                <a:solidFill>
                  <a:schemeClr val="tx1">
                    <a:lumMod val="65000"/>
                    <a:lumOff val="35000"/>
                  </a:schemeClr>
                </a:solidFill>
                <a:latin typeface="Arial" panose="020B0604020202020204" pitchFamily="34" charset="0"/>
                <a:cs typeface="Arial" panose="020B0604020202020204" pitchFamily="34" charset="0"/>
              </a:rPr>
              <a:t>La problemática señalada en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dicho </a:t>
            </a:r>
            <a:r>
              <a:rPr lang="es-ES" sz="1200" dirty="0">
                <a:solidFill>
                  <a:schemeClr val="tx1">
                    <a:lumMod val="65000"/>
                    <a:lumOff val="35000"/>
                  </a:schemeClr>
                </a:solidFill>
                <a:latin typeface="Arial" panose="020B0604020202020204" pitchFamily="34" charset="0"/>
                <a:cs typeface="Arial" panose="020B0604020202020204" pitchFamily="34" charset="0"/>
              </a:rPr>
              <a:t>se dirige fundamentalmente a la insuficiencia en infraestructura y recursos, así como a la complejidad organizativa y gerencial. La problemática de accesibilidad se refiere como un aspecto secundario y no fundamenta lo referente a la accesibilidad geográfica, económica y cultural. Tampoco detalla la población potencial ni objetivo a quien están dirigidas las acciones (población con necesidades de atención médica especializada).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755576" y="5085184"/>
            <a:ext cx="1943100" cy="609600"/>
          </a:xfrm>
          <a:prstGeom prst="rect">
            <a:avLst/>
          </a:prstGeom>
        </p:spPr>
      </p:pic>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443860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337220"/>
            <a:ext cx="7467600" cy="1143000"/>
          </a:xfrm>
        </p:spPr>
        <p:txBody>
          <a:bodyPr>
            <a:normAutofit/>
          </a:bodyPr>
          <a:lstStyle/>
          <a:p>
            <a:r>
              <a:rPr lang="es-MX" sz="1200" b="1" dirty="0" smtClean="0">
                <a:solidFill>
                  <a:schemeClr val="accent6">
                    <a:lumMod val="50000"/>
                  </a:schemeClr>
                </a:solidFill>
                <a:latin typeface="Arial" panose="020B0604020202020204" pitchFamily="34" charset="0"/>
                <a:cs typeface="Arial" panose="020B0604020202020204" pitchFamily="34" charset="0"/>
              </a:rPr>
              <a:t>Conclusiones</a:t>
            </a:r>
            <a:endParaRPr lang="es-MX" sz="1200" b="1" dirty="0">
              <a:solidFill>
                <a:schemeClr val="accent6">
                  <a:lumMod val="50000"/>
                </a:schemeClr>
              </a:solidFill>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Con </a:t>
            </a:r>
            <a:r>
              <a:rPr lang="es-ES" sz="1200" dirty="0">
                <a:solidFill>
                  <a:schemeClr val="tx1">
                    <a:lumMod val="65000"/>
                    <a:lumOff val="35000"/>
                  </a:schemeClr>
                </a:solidFill>
                <a:latin typeface="Arial" panose="020B0604020202020204" pitchFamily="34" charset="0"/>
                <a:cs typeface="Arial" panose="020B0604020202020204" pitchFamily="34" charset="0"/>
              </a:rPr>
              <a:t>base en esta fundamentación se debe mejorar la alineación del Propósito con los </a:t>
            </a:r>
            <a:r>
              <a:rPr lang="es-ES" sz="1200" dirty="0" smtClean="0">
                <a:solidFill>
                  <a:schemeClr val="tx1">
                    <a:lumMod val="65000"/>
                    <a:lumOff val="35000"/>
                  </a:schemeClr>
                </a:solidFill>
                <a:latin typeface="Arial" panose="020B0604020202020204" pitchFamily="34" charset="0"/>
                <a:cs typeface="Arial" panose="020B0604020202020204" pitchFamily="34" charset="0"/>
              </a:rPr>
              <a:t>objetivos, </a:t>
            </a:r>
            <a:r>
              <a:rPr lang="es-ES" sz="1200" dirty="0">
                <a:solidFill>
                  <a:schemeClr val="tx1">
                    <a:lumMod val="65000"/>
                    <a:lumOff val="35000"/>
                  </a:schemeClr>
                </a:solidFill>
                <a:latin typeface="Arial" panose="020B0604020202020204" pitchFamily="34" charset="0"/>
                <a:cs typeface="Arial" panose="020B0604020202020204" pitchFamily="34" charset="0"/>
              </a:rPr>
              <a:t>que señala como: a) Fortalecer la infraestructura y equipamiento de las unidades de alta especialidad del país para brindar servicios de salud de alta calidad y favorecer el acceso. </a:t>
            </a:r>
          </a:p>
          <a:p>
            <a:pPr marL="365760" lvl="1" indent="0" algn="just">
              <a:lnSpc>
                <a:spcPct val="150000"/>
              </a:lnSpc>
              <a:buNone/>
            </a:pPr>
            <a:r>
              <a:rPr lang="es-ES" sz="1200" dirty="0" smtClean="0">
                <a:solidFill>
                  <a:schemeClr val="tx1">
                    <a:lumMod val="65000"/>
                    <a:lumOff val="35000"/>
                  </a:schemeClr>
                </a:solidFill>
                <a:latin typeface="Arial" panose="020B0604020202020204" pitchFamily="34" charset="0"/>
                <a:cs typeface="Arial" panose="020B0604020202020204" pitchFamily="34" charset="0"/>
              </a:rPr>
              <a:t>b</a:t>
            </a:r>
            <a:r>
              <a:rPr lang="es-ES" sz="1200" dirty="0">
                <a:solidFill>
                  <a:schemeClr val="tx1">
                    <a:lumMod val="65000"/>
                    <a:lumOff val="35000"/>
                  </a:schemeClr>
                </a:solidFill>
                <a:latin typeface="Arial" panose="020B0604020202020204" pitchFamily="34" charset="0"/>
                <a:cs typeface="Arial" panose="020B0604020202020204" pitchFamily="34" charset="0"/>
              </a:rPr>
              <a:t>) Impulsar la formación de recursos humanos especializados en las unidades hospitalarias de alta especialidad, considerando las proyecciones demográficas, epidemiológicas y desarrollo tecnológico que se presente en el país.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365760" lvl="1" indent="0" algn="just">
              <a:lnSpc>
                <a:spcPct val="150000"/>
              </a:lnSpc>
              <a:buNone/>
            </a:pPr>
            <a:r>
              <a:rPr lang="es-ES" sz="1200" dirty="0" smtClean="0">
                <a:solidFill>
                  <a:schemeClr val="tx1">
                    <a:lumMod val="65000"/>
                    <a:lumOff val="35000"/>
                  </a:schemeClr>
                </a:solidFill>
                <a:latin typeface="Arial" panose="020B0604020202020204" pitchFamily="34" charset="0"/>
                <a:cs typeface="Arial" panose="020B0604020202020204" pitchFamily="34" charset="0"/>
              </a:rPr>
              <a:t>c</a:t>
            </a:r>
            <a:r>
              <a:rPr lang="es-ES" sz="1200" dirty="0">
                <a:solidFill>
                  <a:schemeClr val="tx1">
                    <a:lumMod val="65000"/>
                    <a:lumOff val="35000"/>
                  </a:schemeClr>
                </a:solidFill>
                <a:latin typeface="Arial" panose="020B0604020202020204" pitchFamily="34" charset="0"/>
                <a:cs typeface="Arial" panose="020B0604020202020204" pitchFamily="34" charset="0"/>
              </a:rPr>
              <a:t>) Adoptar modelos de organización y operación innovadores, en unidades de alta especialidad, para eficientar la gestión </a:t>
            </a:r>
            <a:r>
              <a:rPr lang="es-ES" sz="1200" dirty="0" smtClean="0">
                <a:solidFill>
                  <a:schemeClr val="tx1">
                    <a:lumMod val="65000"/>
                    <a:lumOff val="35000"/>
                  </a:schemeClr>
                </a:solidFill>
                <a:latin typeface="Arial" panose="020B0604020202020204" pitchFamily="34" charset="0"/>
                <a:cs typeface="Arial" panose="020B0604020202020204" pitchFamily="34" charset="0"/>
              </a:rPr>
              <a:t>hospitalaria. </a:t>
            </a:r>
          </a:p>
          <a:p>
            <a:pPr marL="365760" lvl="1" indent="0" algn="just">
              <a:lnSpc>
                <a:spcPct val="150000"/>
              </a:lnSpc>
              <a:buNone/>
            </a:pP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r>
              <a:rPr lang="es-ES" sz="1200" dirty="0">
                <a:solidFill>
                  <a:schemeClr val="tx1">
                    <a:lumMod val="65000"/>
                    <a:lumOff val="35000"/>
                  </a:schemeClr>
                </a:solidFill>
                <a:latin typeface="Arial" panose="020B0604020202020204" pitchFamily="34" charset="0"/>
                <a:cs typeface="Arial" panose="020B0604020202020204" pitchFamily="34" charset="0"/>
              </a:rPr>
              <a:t>d) Establecer un sistema estructurado de servicios hospitalarios que haga eficiente el funcionamiento en la red de las unidades de alta especialidad, garantizando la accesibilidad a los servicios de alta especialidad. </a:t>
            </a: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365760" lvl="1"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EVALUACIÓN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1602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ALINEACIÓN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p:txBody>
          <a:bodyPr>
            <a:noAutofit/>
          </a:bodyPr>
          <a:lstStyle/>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a:t>
            </a:r>
            <a:r>
              <a:rPr lang="es-ES" sz="1200" dirty="0">
                <a:solidFill>
                  <a:schemeClr val="tx1">
                    <a:lumMod val="65000"/>
                    <a:lumOff val="35000"/>
                  </a:schemeClr>
                </a:solidFill>
                <a:latin typeface="Arial" panose="020B0604020202020204" pitchFamily="34" charset="0"/>
                <a:cs typeface="Arial" panose="020B0604020202020204" pitchFamily="34" charset="0"/>
              </a:rPr>
              <a:t>contribuye con los objetivos sectoriales y nacionales en materia de salud, a través de lograr que los problemas prioritarios de salud de alta especialidad sean atendidos; esto significa que si los institutos nacionales de salud y los hospitales federales de referencia y los regionales de alta especialidad cumplen con esta función, esto contribuiría a mejora la salud. Al cumplirse esta relación lógica se justifica claramente la contribución del </a:t>
            </a:r>
            <a:r>
              <a:rPr lang="es-ES" sz="1200" i="1" dirty="0">
                <a:solidFill>
                  <a:schemeClr val="tx1">
                    <a:lumMod val="65000"/>
                    <a:lumOff val="35000"/>
                  </a:schemeClr>
                </a:solidFill>
                <a:latin typeface="Arial" panose="020B0604020202020204" pitchFamily="34" charset="0"/>
                <a:cs typeface="Arial" panose="020B0604020202020204" pitchFamily="34" charset="0"/>
              </a:rPr>
              <a:t>P-PS </a:t>
            </a:r>
            <a:r>
              <a:rPr lang="es-ES" sz="1200" dirty="0">
                <a:solidFill>
                  <a:schemeClr val="tx1">
                    <a:lumMod val="65000"/>
                    <a:lumOff val="35000"/>
                  </a:schemeClr>
                </a:solidFill>
                <a:latin typeface="Arial" panose="020B0604020202020204" pitchFamily="34" charset="0"/>
                <a:cs typeface="Arial" panose="020B0604020202020204" pitchFamily="34" charset="0"/>
              </a:rPr>
              <a:t>al objetivo de mejorar las condiciones de salud de la población, premisa que se inscribe tanto en 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Sectorial de Salud </a:t>
            </a:r>
            <a:r>
              <a:rPr lang="es-ES" sz="1200" dirty="0">
                <a:solidFill>
                  <a:schemeClr val="tx1">
                    <a:lumMod val="65000"/>
                    <a:lumOff val="35000"/>
                  </a:schemeClr>
                </a:solidFill>
                <a:latin typeface="Arial" panose="020B0604020202020204" pitchFamily="34" charset="0"/>
                <a:cs typeface="Arial" panose="020B0604020202020204" pitchFamily="34" charset="0"/>
              </a:rPr>
              <a:t>como en el </a:t>
            </a:r>
            <a:r>
              <a:rPr lang="es-ES" sz="1200" i="1" dirty="0">
                <a:solidFill>
                  <a:schemeClr val="tx1">
                    <a:lumMod val="65000"/>
                    <a:lumOff val="35000"/>
                  </a:schemeClr>
                </a:solidFill>
                <a:latin typeface="Arial" panose="020B0604020202020204" pitchFamily="34" charset="0"/>
                <a:cs typeface="Arial" panose="020B0604020202020204" pitchFamily="34" charset="0"/>
              </a:rPr>
              <a:t>Plan Nacional de Desarrollo</a:t>
            </a:r>
            <a:r>
              <a:rPr lang="es-ES" sz="1200" dirty="0">
                <a:solidFill>
                  <a:schemeClr val="tx1">
                    <a:lumMod val="65000"/>
                    <a:lumOff val="35000"/>
                  </a:schemeClr>
                </a:solidFill>
                <a:latin typeface="Arial" panose="020B0604020202020204" pitchFamily="34" charset="0"/>
                <a:cs typeface="Arial" panose="020B0604020202020204" pitchFamily="34" charset="0"/>
              </a:rPr>
              <a:t>.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smtClean="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r>
              <a:rPr lang="es-ES" sz="1200" dirty="0">
                <a:solidFill>
                  <a:schemeClr val="tx1">
                    <a:lumMod val="65000"/>
                    <a:lumOff val="35000"/>
                  </a:schemeClr>
                </a:solidFill>
                <a:latin typeface="Arial" panose="020B0604020202020204" pitchFamily="34" charset="0"/>
                <a:cs typeface="Arial" panose="020B0604020202020204" pitchFamily="34" charset="0"/>
              </a:rPr>
              <a:t>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 </a:t>
            </a:r>
            <a:r>
              <a:rPr lang="es-ES" sz="1200" dirty="0">
                <a:solidFill>
                  <a:schemeClr val="tx1">
                    <a:lumMod val="65000"/>
                    <a:lumOff val="35000"/>
                  </a:schemeClr>
                </a:solidFill>
                <a:latin typeface="Arial" panose="020B0604020202020204" pitchFamily="34" charset="0"/>
                <a:cs typeface="Arial" panose="020B0604020202020204" pitchFamily="34" charset="0"/>
              </a:rPr>
              <a:t>tiene como finalidad el contribuir a mejorar la salud de la población atendiendo la demanda de servicios en las unidades ejecutoras. Se ubica, según la clasificación programática presupuestal, como un programa presupuestario categoría “E” de Prestación de Servicios Públicos y, en consecuencia, está sujeto a la obligatoriedad de formular la MI. </a:t>
            </a: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1979712" y="3429000"/>
            <a:ext cx="879351" cy="1221110"/>
          </a:xfrm>
          <a:prstGeom prst="rect">
            <a:avLst/>
          </a:prstGeom>
        </p:spPr>
      </p:pic>
      <p:pic>
        <p:nvPicPr>
          <p:cNvPr id="7" name="Imagen 6"/>
          <p:cNvPicPr/>
          <p:nvPr/>
        </p:nvPicPr>
        <p:blipFill>
          <a:blip r:embed="rId3">
            <a:extLst>
              <a:ext uri="{28A0092B-C50C-407E-A947-70E740481C1C}">
                <a14:useLocalDpi xmlns:a14="http://schemas.microsoft.com/office/drawing/2010/main" val="0"/>
              </a:ext>
            </a:extLst>
          </a:blip>
          <a:stretch>
            <a:fillRect/>
          </a:stretch>
        </p:blipFill>
        <p:spPr>
          <a:xfrm>
            <a:off x="3995936" y="3429000"/>
            <a:ext cx="1931665" cy="800671"/>
          </a:xfrm>
          <a:prstGeom prst="rect">
            <a:avLst/>
          </a:prstGeom>
        </p:spPr>
      </p:pic>
      <p:pic>
        <p:nvPicPr>
          <p:cNvPr id="8" name="Imagen 7" descr="http://iapchiapas.org.mx/wp-content/uploads/2013/07/logopng21-300x112.png"/>
          <p:cNvPicPr/>
          <p:nvPr/>
        </p:nvPicPr>
        <p:blipFill>
          <a:blip r:embed="rId4">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0421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5220072" y="4005063"/>
            <a:ext cx="1800200" cy="1152129"/>
          </a:xfrm>
          <a:prstGeom prst="rect">
            <a:avLst/>
          </a:prstGeom>
        </p:spPr>
      </p:pic>
      <p:sp>
        <p:nvSpPr>
          <p:cNvPr id="2" name="1 Título"/>
          <p:cNvSpPr>
            <a:spLocks noGrp="1"/>
          </p:cNvSpPr>
          <p:nvPr>
            <p:ph type="title"/>
          </p:nvPr>
        </p:nvSpPr>
        <p:spPr/>
        <p:txBody>
          <a:bodyPr>
            <a:normAutofit/>
          </a:bodyPr>
          <a:lstStyle/>
          <a:p>
            <a:r>
              <a:rPr lang="es-MX" sz="1200" b="1" dirty="0" smtClean="0">
                <a:latin typeface="Arial" panose="020B0604020202020204" pitchFamily="34" charset="0"/>
                <a:cs typeface="Arial" panose="020B0604020202020204" pitchFamily="34" charset="0"/>
              </a:rPr>
              <a:t>INTRODUCCIÓN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251520" y="1484784"/>
            <a:ext cx="7467600" cy="3096344"/>
          </a:xfrm>
        </p:spPr>
        <p:txBody>
          <a:bodyPr>
            <a:norm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Asimismo, en el marco de los </a:t>
            </a:r>
            <a:r>
              <a:rPr lang="es-ES" sz="1200" i="1" dirty="0" smtClean="0">
                <a:solidFill>
                  <a:schemeClr val="tx1">
                    <a:lumMod val="65000"/>
                    <a:lumOff val="35000"/>
                  </a:schemeClr>
                </a:solidFill>
                <a:latin typeface="Arial" panose="020B0604020202020204" pitchFamily="34" charset="0"/>
                <a:cs typeface="Arial" panose="020B0604020202020204" pitchFamily="34" charset="0"/>
              </a:rPr>
              <a:t>Lineamientos Generales para la Evaluación de los Programas Federales de la Administración Pública Federal</a:t>
            </a:r>
            <a:r>
              <a:rPr lang="es-ES" sz="1200" dirty="0" smtClean="0">
                <a:solidFill>
                  <a:schemeClr val="tx1">
                    <a:lumMod val="65000"/>
                    <a:lumOff val="35000"/>
                  </a:schemeClr>
                </a:solidFill>
                <a:latin typeface="Arial" panose="020B0604020202020204" pitchFamily="34" charset="0"/>
                <a:cs typeface="Arial" panose="020B0604020202020204" pitchFamily="34" charset="0"/>
              </a:rPr>
              <a:t>, la evaluación de diseño a la que está sujeta, tiene como propósito identificar las áreas de oportunidad en cuanto a la definición y conceptualización del problema que se busca atender y su diagnóstico correspondiente, la relación con los ordenamientos programáticos superiores, la congruencia de la MI con los lineamientos de planeación que se han establecido, las conceptualizaciones de la población en sus definiciones de potencial, objetivo y atendida; su relación con la normatividad que le aplica y los niveles de complementariedad con otros programas federales de la Administración Pública Federal (</a:t>
            </a:r>
            <a:r>
              <a:rPr lang="es-ES" sz="1200" i="1" dirty="0" smtClean="0">
                <a:solidFill>
                  <a:schemeClr val="tx1">
                    <a:lumMod val="65000"/>
                    <a:lumOff val="35000"/>
                  </a:schemeClr>
                </a:solidFill>
                <a:latin typeface="Arial" panose="020B0604020202020204" pitchFamily="34" charset="0"/>
                <a:cs typeface="Arial" panose="020B0604020202020204" pitchFamily="34" charset="0"/>
              </a:rPr>
              <a:t>APF</a:t>
            </a:r>
            <a:r>
              <a:rPr lang="es-ES" sz="1200" dirty="0" smtClean="0">
                <a:solidFill>
                  <a:schemeClr val="tx1">
                    <a:lumMod val="65000"/>
                    <a:lumOff val="35000"/>
                  </a:schemeClr>
                </a:solidFill>
                <a:latin typeface="Arial" panose="020B0604020202020204" pitchFamily="34" charset="0"/>
                <a:cs typeface="Arial" panose="020B0604020202020204" pitchFamily="34" charset="0"/>
              </a:rPr>
              <a:t>). </a:t>
            </a:r>
          </a:p>
          <a:p>
            <a:pPr algn="just">
              <a:lnSpc>
                <a:spcPct val="150000"/>
              </a:lnSpc>
            </a:pPr>
            <a:endParaRPr lang="es-ES" sz="1200" dirty="0" smtClean="0">
              <a:solidFill>
                <a:schemeClr val="tx1">
                  <a:lumMod val="65000"/>
                  <a:lumOff val="35000"/>
                </a:schemeClr>
              </a:solidFill>
              <a:latin typeface="Arial" panose="020B0604020202020204" pitchFamily="34" charset="0"/>
              <a:cs typeface="Arial" panose="020B0604020202020204" pitchFamily="34" charset="0"/>
            </a:endParaRPr>
          </a:p>
          <a:p>
            <a:pPr marL="0" indent="0" algn="just">
              <a:lnSpc>
                <a:spcPct val="150000"/>
              </a:lnSpc>
              <a:buNone/>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7" name="Imagen 6" descr="http://iapchiapas.org.mx/wp-content/uploads/2013/07/logopng21-300x112.png"/>
          <p:cNvPicPr/>
          <p:nvPr/>
        </p:nvPicPr>
        <p:blipFill>
          <a:blip r:embed="rId3">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413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7467600" cy="1143000"/>
          </a:xfrm>
        </p:spPr>
        <p:txBody>
          <a:bodyPr>
            <a:normAutofit/>
          </a:bodyPr>
          <a:lstStyle/>
          <a:p>
            <a:r>
              <a:rPr lang="es-MX" sz="1200" b="1" dirty="0" smtClean="0">
                <a:latin typeface="Arial" panose="020B0604020202020204" pitchFamily="34" charset="0"/>
                <a:cs typeface="Arial" panose="020B0604020202020204" pitchFamily="34" charset="0"/>
              </a:rPr>
              <a:t>INTRODUCCIÓN</a:t>
            </a:r>
            <a:endParaRPr lang="es-MX" sz="1200" b="1" dirty="0">
              <a:latin typeface="Arial" panose="020B0604020202020204" pitchFamily="34" charset="0"/>
              <a:cs typeface="Arial" panose="020B0604020202020204" pitchFamily="34" charset="0"/>
            </a:endParaRPr>
          </a:p>
        </p:txBody>
      </p:sp>
      <p:sp>
        <p:nvSpPr>
          <p:cNvPr id="3" name="2 Marcador de contenido"/>
          <p:cNvSpPr>
            <a:spLocks noGrp="1"/>
          </p:cNvSpPr>
          <p:nvPr>
            <p:ph sz="quarter" idx="1"/>
          </p:nvPr>
        </p:nvSpPr>
        <p:spPr>
          <a:xfrm>
            <a:off x="457200" y="1700808"/>
            <a:ext cx="7467600" cy="2376264"/>
          </a:xfrm>
        </p:spPr>
        <p:txBody>
          <a:bodyPr>
            <a:normAutofit/>
          </a:bodyPr>
          <a:lstStyle/>
          <a:p>
            <a:pPr algn="just">
              <a:lnSpc>
                <a:spcPct val="150000"/>
              </a:lnSpc>
            </a:pPr>
            <a:r>
              <a:rPr lang="es-ES" sz="1200" dirty="0" smtClean="0">
                <a:solidFill>
                  <a:schemeClr val="tx1">
                    <a:lumMod val="65000"/>
                    <a:lumOff val="35000"/>
                  </a:schemeClr>
                </a:solidFill>
                <a:latin typeface="Arial" panose="020B0604020202020204" pitchFamily="34" charset="0"/>
                <a:cs typeface="Arial" panose="020B0604020202020204" pitchFamily="34" charset="0"/>
              </a:rPr>
              <a:t>El </a:t>
            </a:r>
            <a:r>
              <a:rPr lang="es-ES" sz="1200" i="1" dirty="0">
                <a:solidFill>
                  <a:schemeClr val="tx1">
                    <a:lumMod val="65000"/>
                    <a:lumOff val="35000"/>
                  </a:schemeClr>
                </a:solidFill>
                <a:latin typeface="Arial" panose="020B0604020202020204" pitchFamily="34" charset="0"/>
                <a:cs typeface="Arial" panose="020B0604020202020204" pitchFamily="34" charset="0"/>
              </a:rPr>
              <a:t>Programa</a:t>
            </a:r>
            <a:r>
              <a:rPr lang="es-ES" sz="1200" dirty="0">
                <a:solidFill>
                  <a:schemeClr val="tx1">
                    <a:lumMod val="65000"/>
                    <a:lumOff val="35000"/>
                  </a:schemeClr>
                </a:solidFill>
                <a:latin typeface="Arial" panose="020B0604020202020204" pitchFamily="34" charset="0"/>
                <a:cs typeface="Arial" panose="020B0604020202020204" pitchFamily="34" charset="0"/>
              </a:rPr>
              <a:t>, por la naturaleza de sus beneficios, no cuenta con una focalización municipal o local; se </a:t>
            </a:r>
            <a:r>
              <a:rPr lang="es-ES" sz="1200" dirty="0" err="1">
                <a:solidFill>
                  <a:schemeClr val="tx1">
                    <a:lumMod val="65000"/>
                    <a:lumOff val="35000"/>
                  </a:schemeClr>
                </a:solidFill>
                <a:latin typeface="Arial" panose="020B0604020202020204" pitchFamily="34" charset="0"/>
                <a:cs typeface="Arial" panose="020B0604020202020204" pitchFamily="34" charset="0"/>
              </a:rPr>
              <a:t>operacionaliza</a:t>
            </a:r>
            <a:r>
              <a:rPr lang="es-ES" sz="1200" dirty="0">
                <a:solidFill>
                  <a:schemeClr val="tx1">
                    <a:lumMod val="65000"/>
                    <a:lumOff val="35000"/>
                  </a:schemeClr>
                </a:solidFill>
                <a:latin typeface="Arial" panose="020B0604020202020204" pitchFamily="34" charset="0"/>
                <a:cs typeface="Arial" panose="020B0604020202020204" pitchFamily="34" charset="0"/>
              </a:rPr>
              <a:t> a través de 23 unidades ejecutoras: diez de los doce7 institutos nacionales (</a:t>
            </a:r>
            <a:r>
              <a:rPr lang="es-ES" sz="1200" i="1" dirty="0" err="1">
                <a:solidFill>
                  <a:schemeClr val="tx1">
                    <a:lumMod val="65000"/>
                    <a:lumOff val="35000"/>
                  </a:schemeClr>
                </a:solidFill>
                <a:latin typeface="Arial" panose="020B0604020202020204" pitchFamily="34" charset="0"/>
                <a:cs typeface="Arial" panose="020B0604020202020204" pitchFamily="34" charset="0"/>
              </a:rPr>
              <a:t>INSalud</a:t>
            </a:r>
            <a:r>
              <a:rPr lang="es-ES" sz="1200" dirty="0">
                <a:solidFill>
                  <a:schemeClr val="tx1">
                    <a:lumMod val="65000"/>
                    <a:lumOff val="35000"/>
                  </a:schemeClr>
                </a:solidFill>
                <a:latin typeface="Arial" panose="020B0604020202020204" pitchFamily="34" charset="0"/>
                <a:cs typeface="Arial" panose="020B0604020202020204" pitchFamily="34" charset="0"/>
              </a:rPr>
              <a:t>) (exceptuando los institutos de Salud Pública y de Medicina Genómica); seis hospitales federales de referencia (</a:t>
            </a:r>
            <a:r>
              <a:rPr lang="es-ES" sz="1200" i="1" dirty="0">
                <a:solidFill>
                  <a:schemeClr val="tx1">
                    <a:lumMod val="65000"/>
                    <a:lumOff val="35000"/>
                  </a:schemeClr>
                </a:solidFill>
                <a:latin typeface="Arial" panose="020B0604020202020204" pitchFamily="34" charset="0"/>
                <a:cs typeface="Arial" panose="020B0604020202020204" pitchFamily="34" charset="0"/>
              </a:rPr>
              <a:t>HFR</a:t>
            </a:r>
            <a:r>
              <a:rPr lang="es-ES" sz="1200" dirty="0">
                <a:solidFill>
                  <a:schemeClr val="tx1">
                    <a:lumMod val="65000"/>
                    <a:lumOff val="35000"/>
                  </a:schemeClr>
                </a:solidFill>
                <a:latin typeface="Arial" panose="020B0604020202020204" pitchFamily="34" charset="0"/>
                <a:cs typeface="Arial" panose="020B0604020202020204" pitchFamily="34" charset="0"/>
              </a:rPr>
              <a:t>): Juárez de México, General de México, Dr. Manuel Gea González, Nacional Homeopático, de la Mujer y Juárez Centro; seis hospitales regionales de alta especialidad (</a:t>
            </a:r>
            <a:r>
              <a:rPr lang="es-ES" sz="1200" i="1" dirty="0">
                <a:solidFill>
                  <a:schemeClr val="tx1">
                    <a:lumMod val="65000"/>
                    <a:lumOff val="35000"/>
                  </a:schemeClr>
                </a:solidFill>
                <a:latin typeface="Arial" panose="020B0604020202020204" pitchFamily="34" charset="0"/>
                <a:cs typeface="Arial" panose="020B0604020202020204" pitchFamily="34" charset="0"/>
              </a:rPr>
              <a:t>HRAE</a:t>
            </a:r>
            <a:r>
              <a:rPr lang="es-ES" sz="1200" dirty="0">
                <a:solidFill>
                  <a:schemeClr val="tx1">
                    <a:lumMod val="65000"/>
                    <a:lumOff val="35000"/>
                  </a:schemeClr>
                </a:solidFill>
                <a:latin typeface="Arial" panose="020B0604020202020204" pitchFamily="34" charset="0"/>
                <a:cs typeface="Arial" panose="020B0604020202020204" pitchFamily="34" charset="0"/>
              </a:rPr>
              <a:t>): del Bajío, Oaxaca, Yucatán, Ciudad Victoria, Chiapas e Ixtapaluca y los Servicios de Atención Psiquiátricos, lugares en donde se ofrecen a los usuarios atención médica especializada, con una cuota de recuperación que está en función de un estudio socioeconómico. </a:t>
            </a:r>
            <a:endParaRPr lang="es-MX" sz="1200" dirty="0">
              <a:solidFill>
                <a:schemeClr val="tx1">
                  <a:lumMod val="65000"/>
                  <a:lumOff val="35000"/>
                </a:schemeClr>
              </a:solidFill>
              <a:latin typeface="Arial" panose="020B0604020202020204" pitchFamily="34" charset="0"/>
              <a:cs typeface="Arial" panose="020B0604020202020204" pitchFamily="34" charset="0"/>
            </a:endParaRPr>
          </a:p>
          <a:p>
            <a:pPr algn="just">
              <a:lnSpc>
                <a:spcPct val="150000"/>
              </a:lnSpc>
            </a:pPr>
            <a:endParaRPr lang="es-MX" sz="12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17" name="Imagen 16"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3275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3728678" y="836712"/>
            <a:ext cx="1943100" cy="609600"/>
          </a:xfrm>
          <a:prstGeom prst="rect">
            <a:avLst/>
          </a:prstGeom>
        </p:spPr>
      </p:pic>
      <p:grpSp>
        <p:nvGrpSpPr>
          <p:cNvPr id="17" name="Grupo 16"/>
          <p:cNvGrpSpPr/>
          <p:nvPr/>
        </p:nvGrpSpPr>
        <p:grpSpPr>
          <a:xfrm>
            <a:off x="623383" y="1682497"/>
            <a:ext cx="7618517" cy="1230238"/>
            <a:chOff x="623383" y="1682497"/>
            <a:chExt cx="7618517" cy="1230238"/>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83" y="1682497"/>
              <a:ext cx="852273" cy="1230238"/>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191" y="1794299"/>
              <a:ext cx="754976" cy="1006634"/>
            </a:xfrm>
            <a:prstGeom prst="rect">
              <a:avLst/>
            </a:prstGeom>
          </p:spPr>
        </p:pic>
        <p:pic>
          <p:nvPicPr>
            <p:cNvPr id="10" name="Imagen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73702" y="1817806"/>
              <a:ext cx="937272" cy="908496"/>
            </a:xfrm>
            <a:prstGeom prst="rect">
              <a:avLst/>
            </a:prstGeom>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4607" y="1777225"/>
              <a:ext cx="566174" cy="949077"/>
            </a:xfrm>
            <a:prstGeom prst="rect">
              <a:avLst/>
            </a:prstGeom>
          </p:spPr>
        </p:pic>
        <p:pic>
          <p:nvPicPr>
            <p:cNvPr id="12" name="Imagen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1107" y="1817791"/>
              <a:ext cx="744613" cy="981958"/>
            </a:xfrm>
            <a:prstGeom prst="rect">
              <a:avLst/>
            </a:prstGeom>
          </p:spPr>
        </p:pic>
        <p:pic>
          <p:nvPicPr>
            <p:cNvPr id="13" name="Imagen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51200" y="2101979"/>
              <a:ext cx="1790700" cy="581025"/>
            </a:xfrm>
            <a:prstGeom prst="rect">
              <a:avLst/>
            </a:prstGeom>
          </p:spPr>
        </p:pic>
      </p:grpSp>
      <p:sp>
        <p:nvSpPr>
          <p:cNvPr id="19" name="CuadroTexto 18"/>
          <p:cNvSpPr txBox="1"/>
          <p:nvPr/>
        </p:nvSpPr>
        <p:spPr>
          <a:xfrm>
            <a:off x="2549004" y="1308723"/>
            <a:ext cx="4386778" cy="369332"/>
          </a:xfrm>
          <a:prstGeom prst="rect">
            <a:avLst/>
          </a:prstGeom>
          <a:noFill/>
        </p:spPr>
        <p:txBody>
          <a:bodyPr wrap="none" rtlCol="0">
            <a:spAutoFit/>
          </a:bodyPr>
          <a:lstStyle/>
          <a:p>
            <a:r>
              <a:rPr lang="es-MX" b="1" dirty="0" smtClean="0">
                <a:latin typeface="Arial" panose="020B0604020202020204" pitchFamily="34" charset="0"/>
                <a:cs typeface="Arial" panose="020B0604020202020204" pitchFamily="34" charset="0"/>
              </a:rPr>
              <a:t>INSTITUTOS NACIONALES DE SALUD</a:t>
            </a:r>
            <a:endParaRPr lang="es-MX" b="1" dirty="0">
              <a:latin typeface="Arial" panose="020B0604020202020204" pitchFamily="34" charset="0"/>
              <a:cs typeface="Arial" panose="020B0604020202020204" pitchFamily="34" charset="0"/>
            </a:endParaRPr>
          </a:p>
        </p:txBody>
      </p:sp>
      <p:grpSp>
        <p:nvGrpSpPr>
          <p:cNvPr id="33" name="Grupo 32"/>
          <p:cNvGrpSpPr/>
          <p:nvPr/>
        </p:nvGrpSpPr>
        <p:grpSpPr>
          <a:xfrm>
            <a:off x="589273" y="2827212"/>
            <a:ext cx="7734847" cy="1169943"/>
            <a:chOff x="589273" y="2827212"/>
            <a:chExt cx="7734847" cy="1169943"/>
          </a:xfrm>
        </p:grpSpPr>
        <p:pic>
          <p:nvPicPr>
            <p:cNvPr id="14" name="Imagen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94122" y="2838588"/>
              <a:ext cx="760695" cy="1094262"/>
            </a:xfrm>
            <a:prstGeom prst="rect">
              <a:avLst/>
            </a:prstGeom>
          </p:spPr>
        </p:pic>
        <p:pic>
          <p:nvPicPr>
            <p:cNvPr id="15" name="Imagen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23215" y="3281999"/>
              <a:ext cx="2104915" cy="526229"/>
            </a:xfrm>
            <a:prstGeom prst="rect">
              <a:avLst/>
            </a:prstGeom>
          </p:spPr>
        </p:pic>
        <p:pic>
          <p:nvPicPr>
            <p:cNvPr id="16" name="Imagen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85720" y="3222508"/>
              <a:ext cx="2438400" cy="609600"/>
            </a:xfrm>
            <a:prstGeom prst="rect">
              <a:avLst/>
            </a:prstGeom>
          </p:spPr>
        </p:pic>
        <p:pic>
          <p:nvPicPr>
            <p:cNvPr id="27" name="Imagen 2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9273" y="2827212"/>
              <a:ext cx="1169943" cy="1169943"/>
            </a:xfrm>
            <a:prstGeom prst="rect">
              <a:avLst/>
            </a:prstGeom>
          </p:spPr>
        </p:pic>
      </p:grpSp>
      <p:grpSp>
        <p:nvGrpSpPr>
          <p:cNvPr id="32" name="Grupo 31"/>
          <p:cNvGrpSpPr/>
          <p:nvPr/>
        </p:nvGrpSpPr>
        <p:grpSpPr>
          <a:xfrm>
            <a:off x="682363" y="4313126"/>
            <a:ext cx="6371658" cy="1099046"/>
            <a:chOff x="682363" y="4313126"/>
            <a:chExt cx="6371658" cy="1099046"/>
          </a:xfrm>
        </p:grpSpPr>
        <p:pic>
          <p:nvPicPr>
            <p:cNvPr id="28" name="Imagen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13376" y="4500570"/>
              <a:ext cx="1440645" cy="598301"/>
            </a:xfrm>
            <a:prstGeom prst="rect">
              <a:avLst/>
            </a:prstGeom>
          </p:spPr>
        </p:pic>
        <p:pic>
          <p:nvPicPr>
            <p:cNvPr id="30" name="Imagen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363" y="4389452"/>
              <a:ext cx="2017429" cy="697122"/>
            </a:xfrm>
            <a:prstGeom prst="rect">
              <a:avLst/>
            </a:prstGeom>
          </p:spPr>
        </p:pic>
        <p:pic>
          <p:nvPicPr>
            <p:cNvPr id="31" name="Imagen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4391" y="4313126"/>
              <a:ext cx="1099046" cy="1099046"/>
            </a:xfrm>
            <a:prstGeom prst="rect">
              <a:avLst/>
            </a:prstGeom>
          </p:spPr>
        </p:pic>
      </p:grpSp>
      <p:pic>
        <p:nvPicPr>
          <p:cNvPr id="34" name="Imagen 33" descr="http://iapchiapas.org.mx/wp-content/uploads/2013/07/logopng21-300x112.png"/>
          <p:cNvPicPr/>
          <p:nvPr/>
        </p:nvPicPr>
        <p:blipFill>
          <a:blip r:embed="rId16">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55904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475656" y="38976"/>
            <a:ext cx="6449144" cy="869744"/>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s-MX" sz="1200" b="1" dirty="0" smtClean="0">
                <a:solidFill>
                  <a:schemeClr val="accent1">
                    <a:lumMod val="75000"/>
                  </a:schemeClr>
                </a:solidFill>
                <a:latin typeface="Arial" panose="020B0604020202020204" pitchFamily="34" charset="0"/>
                <a:cs typeface="Arial" panose="020B0604020202020204" pitchFamily="34" charset="0"/>
              </a:rPr>
              <a:t>EVALUACION DE DESEMPEÑO 2009-2013</a:t>
            </a:r>
            <a:endParaRPr lang="es-MX" sz="1200" b="1" dirty="0">
              <a:solidFill>
                <a:schemeClr val="accent1">
                  <a:lumMod val="75000"/>
                </a:schemeClr>
              </a:solidFill>
              <a:latin typeface="Arial" panose="020B0604020202020204" pitchFamily="34" charset="0"/>
              <a:cs typeface="Arial" panose="020B0604020202020204" pitchFamily="34" charset="0"/>
            </a:endParaRPr>
          </a:p>
        </p:txBody>
      </p:sp>
      <p:pic>
        <p:nvPicPr>
          <p:cNvPr id="8" name="Imagen 7"/>
          <p:cNvPicPr/>
          <p:nvPr/>
        </p:nvPicPr>
        <p:blipFill>
          <a:blip r:embed="rId2">
            <a:extLst>
              <a:ext uri="{28A0092B-C50C-407E-A947-70E740481C1C}">
                <a14:useLocalDpi xmlns:a14="http://schemas.microsoft.com/office/drawing/2010/main" val="0"/>
              </a:ext>
            </a:extLst>
          </a:blip>
          <a:stretch>
            <a:fillRect/>
          </a:stretch>
        </p:blipFill>
        <p:spPr>
          <a:xfrm>
            <a:off x="3728678" y="836712"/>
            <a:ext cx="1943100" cy="609600"/>
          </a:xfrm>
          <a:prstGeom prst="rect">
            <a:avLst/>
          </a:prstGeom>
        </p:spPr>
      </p:pic>
      <p:sp>
        <p:nvSpPr>
          <p:cNvPr id="20" name="CuadroTexto 19"/>
          <p:cNvSpPr txBox="1"/>
          <p:nvPr/>
        </p:nvSpPr>
        <p:spPr>
          <a:xfrm>
            <a:off x="2050558" y="1706456"/>
            <a:ext cx="5053499" cy="369332"/>
          </a:xfrm>
          <a:prstGeom prst="rect">
            <a:avLst/>
          </a:prstGeom>
          <a:noFill/>
        </p:spPr>
        <p:txBody>
          <a:bodyPr wrap="none" rtlCol="0">
            <a:spAutoFit/>
          </a:bodyPr>
          <a:lstStyle/>
          <a:p>
            <a:r>
              <a:rPr lang="es-MX" b="1" dirty="0" smtClean="0">
                <a:latin typeface="Arial" panose="020B0604020202020204" pitchFamily="34" charset="0"/>
                <a:cs typeface="Arial" panose="020B0604020202020204" pitchFamily="34" charset="0"/>
              </a:rPr>
              <a:t>HOSPITALES FEDERALES DE REFERENCIA</a:t>
            </a:r>
            <a:endParaRPr lang="es-MX" b="1" dirty="0">
              <a:latin typeface="Arial" panose="020B0604020202020204" pitchFamily="34" charset="0"/>
              <a:cs typeface="Arial" panose="020B0604020202020204" pitchFamily="34" charset="0"/>
            </a:endParaRPr>
          </a:p>
        </p:txBody>
      </p:sp>
      <p:grpSp>
        <p:nvGrpSpPr>
          <p:cNvPr id="25" name="Grupo 24"/>
          <p:cNvGrpSpPr/>
          <p:nvPr/>
        </p:nvGrpSpPr>
        <p:grpSpPr>
          <a:xfrm>
            <a:off x="1678454" y="2636912"/>
            <a:ext cx="6043547" cy="1087118"/>
            <a:chOff x="444397" y="4491339"/>
            <a:chExt cx="6043547" cy="1087118"/>
          </a:xfrm>
        </p:grpSpPr>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97" y="4509120"/>
              <a:ext cx="995539" cy="920874"/>
            </a:xfrm>
            <a:prstGeom prst="rect">
              <a:avLst/>
            </a:prstGeom>
          </p:spPr>
        </p:pic>
        <p:pic>
          <p:nvPicPr>
            <p:cNvPr id="22" name="Imagen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7322" y="4509120"/>
              <a:ext cx="884682" cy="920874"/>
            </a:xfrm>
            <a:prstGeom prst="rect">
              <a:avLst/>
            </a:prstGeom>
          </p:spPr>
        </p:pic>
        <p:pic>
          <p:nvPicPr>
            <p:cNvPr id="23" name="Imagen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1481" y="4491339"/>
              <a:ext cx="1374394" cy="1029469"/>
            </a:xfrm>
            <a:prstGeom prst="rect">
              <a:avLst/>
            </a:prstGeom>
          </p:spPr>
        </p:pic>
        <p:pic>
          <p:nvPicPr>
            <p:cNvPr id="24" name="Imagen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7694" y="4606907"/>
              <a:ext cx="2000250" cy="971550"/>
            </a:xfrm>
            <a:prstGeom prst="rect">
              <a:avLst/>
            </a:prstGeom>
          </p:spPr>
        </p:pic>
      </p:grpSp>
      <p:pic>
        <p:nvPicPr>
          <p:cNvPr id="26" name="Imagen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7864" y="4248607"/>
            <a:ext cx="1934293" cy="640408"/>
          </a:xfrm>
          <a:prstGeom prst="rect">
            <a:avLst/>
          </a:prstGeom>
        </p:spPr>
      </p:pic>
      <p:pic>
        <p:nvPicPr>
          <p:cNvPr id="31" name="Imagen 30" descr="http://iapchiapas.org.mx/wp-content/uploads/2013/07/logopng21-300x112.png"/>
          <p:cNvPicPr/>
          <p:nvPr/>
        </p:nvPicPr>
        <p:blipFill>
          <a:blip r:embed="rId8">
            <a:extLst>
              <a:ext uri="{28A0092B-C50C-407E-A947-70E740481C1C}">
                <a14:useLocalDpi xmlns:a14="http://schemas.microsoft.com/office/drawing/2010/main" val="0"/>
              </a:ext>
            </a:extLst>
          </a:blip>
          <a:srcRect/>
          <a:stretch>
            <a:fillRect/>
          </a:stretch>
        </p:blipFill>
        <p:spPr bwMode="auto">
          <a:xfrm>
            <a:off x="415639" y="212487"/>
            <a:ext cx="1319337" cy="411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0858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1002</TotalTime>
  <Words>4813</Words>
  <Application>Microsoft Office PowerPoint</Application>
  <PresentationFormat>Presentación en pantalla (4:3)</PresentationFormat>
  <Paragraphs>544</Paragraphs>
  <Slides>45</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Arial</vt:lpstr>
      <vt:lpstr>Calibri</vt:lpstr>
      <vt:lpstr>Century Schoolbook</vt:lpstr>
      <vt:lpstr>Symbol</vt:lpstr>
      <vt:lpstr>Times New Roman</vt:lpstr>
      <vt:lpstr>Wingdings</vt:lpstr>
      <vt:lpstr>Wingdings 2</vt:lpstr>
      <vt:lpstr>Mirador</vt:lpstr>
      <vt:lpstr>EVALUACION DE DESEMPEÑO 2009-2013</vt:lpstr>
      <vt:lpstr>EVALUACION DE DESEMPEÑO 2009-2013</vt:lpstr>
      <vt:lpstr>Contenido</vt:lpstr>
      <vt:lpstr>ANTECEDENTES</vt:lpstr>
      <vt:lpstr>ALINEACIÓN</vt:lpstr>
      <vt:lpstr>INTRODUCCIÓN</vt:lpstr>
      <vt:lpstr>INTRODUCCIÓN</vt:lpstr>
      <vt:lpstr>Presentación de PowerPoint</vt:lpstr>
      <vt:lpstr>Presentación de PowerPoint</vt:lpstr>
      <vt:lpstr>Presentación de PowerPoint</vt:lpstr>
      <vt:lpstr>INTRODUCCIÓN</vt:lpstr>
      <vt:lpstr>PRESUPUESTO</vt:lpstr>
      <vt:lpstr>Presentación de PowerPoint</vt:lpstr>
      <vt:lpstr>PRESUPUESTO EJERCIDO</vt:lpstr>
      <vt:lpstr>DESCRIPCIÓN DEL PROGRAMA</vt:lpstr>
      <vt:lpstr>Marco Lógico</vt:lpstr>
      <vt:lpstr>Árbol de Problemas</vt:lpstr>
      <vt:lpstr>Árbol de Objetivos</vt:lpstr>
      <vt:lpstr>Cobertura de la Población</vt:lpstr>
      <vt:lpstr>Población</vt:lpstr>
      <vt:lpstr>Cobertura de la Población</vt:lpstr>
      <vt:lpstr>Cobertura</vt:lpstr>
      <vt:lpstr>Presentación de PowerPoint</vt:lpstr>
      <vt:lpstr>Análisis del Sector</vt:lpstr>
      <vt:lpstr>Fortalezas y Oportunidades</vt:lpstr>
      <vt:lpstr>Debilidades y Amenazas</vt:lpstr>
      <vt:lpstr>MIR </vt:lpstr>
      <vt:lpstr>Matriz de Indicadores</vt:lpstr>
      <vt:lpstr>Matriz de Indicadores</vt:lpstr>
      <vt:lpstr>Matriz de Indicadores</vt:lpstr>
      <vt:lpstr>Características de los Indicadores</vt:lpstr>
      <vt:lpstr>Características de los Indicadores</vt:lpstr>
      <vt:lpstr>Presentación de PowerPoint</vt:lpstr>
      <vt:lpstr>Recomendaciones</vt:lpstr>
      <vt:lpstr>Recomendaciones</vt:lpstr>
      <vt:lpstr>Marco Normativo</vt:lpstr>
      <vt:lpstr>Valoración de Desempeño</vt:lpstr>
      <vt:lpstr>Valoración de Desempeño</vt:lpstr>
      <vt:lpstr>Resultados del Programa</vt:lpstr>
      <vt:lpstr>Resultados del Programa</vt:lpstr>
      <vt:lpstr>Resultados</vt:lpstr>
      <vt:lpstr>Conclusiones</vt:lpstr>
      <vt:lpstr>Conclusiones</vt:lpstr>
      <vt:lpstr>Conclusiones</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EVALUACION DE DESEMPEÑO 2010-2014</dc:title>
  <dc:creator>Tachony</dc:creator>
  <cp:lastModifiedBy>Cesar Alejandro Villegas Espindola</cp:lastModifiedBy>
  <cp:revision>95</cp:revision>
  <dcterms:created xsi:type="dcterms:W3CDTF">2015-04-06T17:26:55Z</dcterms:created>
  <dcterms:modified xsi:type="dcterms:W3CDTF">2015-04-12T19:53:05Z</dcterms:modified>
</cp:coreProperties>
</file>