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sldIdLst>
    <p:sldId id="261" r:id="rId2"/>
    <p:sldId id="256" r:id="rId3"/>
    <p:sldId id="257" r:id="rId4"/>
    <p:sldId id="259" r:id="rId5"/>
    <p:sldId id="258" r:id="rId6"/>
    <p:sldId id="260" r:id="rId7"/>
    <p:sldId id="263" r:id="rId8"/>
    <p:sldId id="264" r:id="rId9"/>
    <p:sldId id="262" r:id="rId10"/>
    <p:sldId id="265"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7" d="100"/>
          <a:sy n="67" d="100"/>
        </p:scale>
        <p:origin x="75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6E163-8AFE-4378-9205-BA2696DFE2D8}"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MX"/>
        </a:p>
      </dgm:t>
    </dgm:pt>
    <dgm:pt modelId="{8E89EC93-31BE-4C83-9128-E958436D9DDC}">
      <dgm:prSet phldrT="[Texto]"/>
      <dgm:spPr/>
      <dgm:t>
        <a:bodyPr/>
        <a:lstStyle/>
        <a:p>
          <a:r>
            <a:rPr lang="es-MX" dirty="0" smtClean="0"/>
            <a:t>Formulación de la política pública</a:t>
          </a:r>
          <a:endParaRPr lang="es-MX" dirty="0"/>
        </a:p>
      </dgm:t>
    </dgm:pt>
    <dgm:pt modelId="{B071855A-9AE8-4464-AB1D-D149B677E3CD}" type="parTrans" cxnId="{02361EAF-EAED-45DE-9E55-EA40C23741C7}">
      <dgm:prSet/>
      <dgm:spPr/>
      <dgm:t>
        <a:bodyPr/>
        <a:lstStyle/>
        <a:p>
          <a:endParaRPr lang="es-MX"/>
        </a:p>
      </dgm:t>
    </dgm:pt>
    <dgm:pt modelId="{69F78653-6A12-4B17-AAE4-4231928DBCBC}" type="sibTrans" cxnId="{02361EAF-EAED-45DE-9E55-EA40C23741C7}">
      <dgm:prSet/>
      <dgm:spPr/>
      <dgm:t>
        <a:bodyPr/>
        <a:lstStyle/>
        <a:p>
          <a:endParaRPr lang="es-MX"/>
        </a:p>
      </dgm:t>
    </dgm:pt>
    <dgm:pt modelId="{141AB4F3-BA6E-47CD-A7D2-147CB67EF98E}">
      <dgm:prSet phldrT="[Texto]" custT="1"/>
      <dgm:spPr/>
      <dgm:t>
        <a:bodyPr/>
        <a:lstStyle/>
        <a:p>
          <a:r>
            <a:rPr lang="es-MX" sz="1600" b="1" dirty="0" smtClean="0">
              <a:solidFill>
                <a:schemeClr val="bg1"/>
              </a:solidFill>
            </a:rPr>
            <a:t>Matriz del Marco Lógico</a:t>
          </a:r>
          <a:endParaRPr lang="es-MX" sz="1600" b="1" dirty="0">
            <a:solidFill>
              <a:schemeClr val="bg1"/>
            </a:solidFill>
          </a:endParaRPr>
        </a:p>
      </dgm:t>
    </dgm:pt>
    <dgm:pt modelId="{3819FC8B-647A-446E-8EB1-D28A1685B62D}" type="parTrans" cxnId="{CB7EBE15-CE0D-40E7-B46F-D57053A77D5D}">
      <dgm:prSet/>
      <dgm:spPr/>
      <dgm:t>
        <a:bodyPr/>
        <a:lstStyle/>
        <a:p>
          <a:endParaRPr lang="es-MX"/>
        </a:p>
      </dgm:t>
    </dgm:pt>
    <dgm:pt modelId="{18FFB506-9872-4633-A338-351F836AF2D9}" type="sibTrans" cxnId="{CB7EBE15-CE0D-40E7-B46F-D57053A77D5D}">
      <dgm:prSet/>
      <dgm:spPr/>
      <dgm:t>
        <a:bodyPr/>
        <a:lstStyle/>
        <a:p>
          <a:endParaRPr lang="es-MX"/>
        </a:p>
      </dgm:t>
    </dgm:pt>
    <dgm:pt modelId="{353156F5-E756-47A5-8DB1-4D5CDFDA492E}">
      <dgm:prSet phldrT="[Texto]"/>
      <dgm:spPr/>
      <dgm:t>
        <a:bodyPr/>
        <a:lstStyle/>
        <a:p>
          <a:r>
            <a:rPr lang="es-MX" dirty="0" smtClean="0"/>
            <a:t>Ejecución y resultados de la política pública</a:t>
          </a:r>
          <a:endParaRPr lang="es-MX" dirty="0"/>
        </a:p>
      </dgm:t>
    </dgm:pt>
    <dgm:pt modelId="{0A11FEDF-95B1-48A8-BAD6-D746EAA3EF79}" type="parTrans" cxnId="{22555552-2F10-46A9-A1D3-724E28D2103D}">
      <dgm:prSet/>
      <dgm:spPr/>
      <dgm:t>
        <a:bodyPr/>
        <a:lstStyle/>
        <a:p>
          <a:endParaRPr lang="es-MX"/>
        </a:p>
      </dgm:t>
    </dgm:pt>
    <dgm:pt modelId="{670B73C1-1C3B-4DD9-965F-22DF452E9F6F}" type="sibTrans" cxnId="{22555552-2F10-46A9-A1D3-724E28D2103D}">
      <dgm:prSet/>
      <dgm:spPr/>
      <dgm:t>
        <a:bodyPr/>
        <a:lstStyle/>
        <a:p>
          <a:endParaRPr lang="es-MX"/>
        </a:p>
      </dgm:t>
    </dgm:pt>
    <dgm:pt modelId="{E1D30205-F19F-4217-9F59-B9532E0F9728}">
      <dgm:prSet phldrT="[Texto]" custT="1"/>
      <dgm:spPr/>
      <dgm:t>
        <a:bodyPr/>
        <a:lstStyle/>
        <a:p>
          <a:r>
            <a:rPr lang="es-MX" sz="1600" b="1" dirty="0" smtClean="0">
              <a:solidFill>
                <a:schemeClr val="bg1"/>
              </a:solidFill>
            </a:rPr>
            <a:t>Fuentes primarias </a:t>
          </a:r>
          <a:endParaRPr lang="es-MX" sz="1600" b="1" dirty="0">
            <a:solidFill>
              <a:schemeClr val="bg1"/>
            </a:solidFill>
          </a:endParaRPr>
        </a:p>
      </dgm:t>
    </dgm:pt>
    <dgm:pt modelId="{66866A31-28E8-474C-AB2A-461A29974BDA}" type="parTrans" cxnId="{3C68A96A-AC21-4271-82A6-548C2D6BEA30}">
      <dgm:prSet/>
      <dgm:spPr/>
      <dgm:t>
        <a:bodyPr/>
        <a:lstStyle/>
        <a:p>
          <a:endParaRPr lang="es-MX"/>
        </a:p>
      </dgm:t>
    </dgm:pt>
    <dgm:pt modelId="{546A7272-8608-45B3-8A6F-91B32EDCF141}" type="sibTrans" cxnId="{3C68A96A-AC21-4271-82A6-548C2D6BEA30}">
      <dgm:prSet/>
      <dgm:spPr/>
      <dgm:t>
        <a:bodyPr/>
        <a:lstStyle/>
        <a:p>
          <a:endParaRPr lang="es-MX"/>
        </a:p>
      </dgm:t>
    </dgm:pt>
    <dgm:pt modelId="{A7CD0059-BF20-4E47-9E13-C43FBDCCA0A0}">
      <dgm:prSet phldrT="[Texto]" custT="1"/>
      <dgm:spPr/>
      <dgm:t>
        <a:bodyPr/>
        <a:lstStyle/>
        <a:p>
          <a:r>
            <a:rPr lang="es-MX" sz="1600" b="1" dirty="0" smtClean="0">
              <a:solidFill>
                <a:schemeClr val="bg1"/>
              </a:solidFill>
            </a:rPr>
            <a:t>Fuentes secundarias </a:t>
          </a:r>
          <a:endParaRPr lang="es-MX" sz="1600" b="1" dirty="0">
            <a:solidFill>
              <a:schemeClr val="bg1"/>
            </a:solidFill>
          </a:endParaRPr>
        </a:p>
      </dgm:t>
    </dgm:pt>
    <dgm:pt modelId="{9740642A-5C26-41B3-8259-FAD791566727}" type="parTrans" cxnId="{1F7E75C7-C7C3-4FD0-B6CD-8B26386E66A7}">
      <dgm:prSet/>
      <dgm:spPr/>
      <dgm:t>
        <a:bodyPr/>
        <a:lstStyle/>
        <a:p>
          <a:endParaRPr lang="es-MX"/>
        </a:p>
      </dgm:t>
    </dgm:pt>
    <dgm:pt modelId="{58B0D263-5FB2-4CCF-B23D-42CC29F2BF05}" type="sibTrans" cxnId="{1F7E75C7-C7C3-4FD0-B6CD-8B26386E66A7}">
      <dgm:prSet/>
      <dgm:spPr/>
      <dgm:t>
        <a:bodyPr/>
        <a:lstStyle/>
        <a:p>
          <a:endParaRPr lang="es-MX"/>
        </a:p>
      </dgm:t>
    </dgm:pt>
    <dgm:pt modelId="{A12B77C3-1D9A-465B-9839-B2ABF9094C51}" type="pres">
      <dgm:prSet presAssocID="{6346E163-8AFE-4378-9205-BA2696DFE2D8}" presName="composite" presStyleCnt="0">
        <dgm:presLayoutVars>
          <dgm:chMax val="5"/>
          <dgm:dir/>
          <dgm:animLvl val="ctr"/>
          <dgm:resizeHandles val="exact"/>
        </dgm:presLayoutVars>
      </dgm:prSet>
      <dgm:spPr/>
      <dgm:t>
        <a:bodyPr/>
        <a:lstStyle/>
        <a:p>
          <a:endParaRPr lang="es-MX"/>
        </a:p>
      </dgm:t>
    </dgm:pt>
    <dgm:pt modelId="{F51F7892-34EC-4522-9EC5-C492B0A7792B}" type="pres">
      <dgm:prSet presAssocID="{6346E163-8AFE-4378-9205-BA2696DFE2D8}" presName="cycle" presStyleCnt="0"/>
      <dgm:spPr/>
    </dgm:pt>
    <dgm:pt modelId="{5BE6E67E-ADFE-4B9D-B6A9-811078E19DF7}" type="pres">
      <dgm:prSet presAssocID="{6346E163-8AFE-4378-9205-BA2696DFE2D8}" presName="centerShape" presStyleCnt="0"/>
      <dgm:spPr/>
    </dgm:pt>
    <dgm:pt modelId="{903146C3-6924-4655-BFDD-052B0DE52E95}" type="pres">
      <dgm:prSet presAssocID="{6346E163-8AFE-4378-9205-BA2696DFE2D8}" presName="connSite" presStyleLbl="node1" presStyleIdx="0" presStyleCnt="3"/>
      <dgm:spPr/>
    </dgm:pt>
    <dgm:pt modelId="{23114286-6DB5-4EAA-A3E7-DD1D47508B47}" type="pres">
      <dgm:prSet presAssocID="{6346E163-8AFE-4378-9205-BA2696DFE2D8}" presName="visible" presStyleLbl="node1" presStyleIdx="0" presStyleCnt="3" custLinFactNeighborX="-1002" custLinFactNeighborY="810"/>
      <dgm:spPr/>
    </dgm:pt>
    <dgm:pt modelId="{A96F1E91-E664-46F8-8570-E47E37974045}" type="pres">
      <dgm:prSet presAssocID="{B071855A-9AE8-4464-AB1D-D149B677E3CD}" presName="Name25" presStyleLbl="parChTrans1D1" presStyleIdx="0" presStyleCnt="2"/>
      <dgm:spPr/>
      <dgm:t>
        <a:bodyPr/>
        <a:lstStyle/>
        <a:p>
          <a:endParaRPr lang="es-MX"/>
        </a:p>
      </dgm:t>
    </dgm:pt>
    <dgm:pt modelId="{164CCB6C-385E-4B18-BD1F-CB4DE6CAE76C}" type="pres">
      <dgm:prSet presAssocID="{8E89EC93-31BE-4C83-9128-E958436D9DDC}" presName="node" presStyleCnt="0"/>
      <dgm:spPr/>
    </dgm:pt>
    <dgm:pt modelId="{6F773092-15A3-4220-8308-3D5F762569A3}" type="pres">
      <dgm:prSet presAssocID="{8E89EC93-31BE-4C83-9128-E958436D9DDC}" presName="parentNode" presStyleLbl="node1" presStyleIdx="1" presStyleCnt="3" custLinFactNeighborX="-3006" custLinFactNeighborY="27806">
        <dgm:presLayoutVars>
          <dgm:chMax val="1"/>
          <dgm:bulletEnabled val="1"/>
        </dgm:presLayoutVars>
      </dgm:prSet>
      <dgm:spPr/>
      <dgm:t>
        <a:bodyPr/>
        <a:lstStyle/>
        <a:p>
          <a:endParaRPr lang="es-MX"/>
        </a:p>
      </dgm:t>
    </dgm:pt>
    <dgm:pt modelId="{5C41CD1C-79C9-4BC3-8A5D-C89FB960BA67}" type="pres">
      <dgm:prSet presAssocID="{8E89EC93-31BE-4C83-9128-E958436D9DDC}" presName="childNode" presStyleLbl="revTx" presStyleIdx="0" presStyleCnt="2">
        <dgm:presLayoutVars>
          <dgm:bulletEnabled val="1"/>
        </dgm:presLayoutVars>
      </dgm:prSet>
      <dgm:spPr/>
      <dgm:t>
        <a:bodyPr/>
        <a:lstStyle/>
        <a:p>
          <a:endParaRPr lang="es-MX"/>
        </a:p>
      </dgm:t>
    </dgm:pt>
    <dgm:pt modelId="{8C51B8AA-3647-4686-9FE6-3B6991D092CD}" type="pres">
      <dgm:prSet presAssocID="{0A11FEDF-95B1-48A8-BAD6-D746EAA3EF79}" presName="Name25" presStyleLbl="parChTrans1D1" presStyleIdx="1" presStyleCnt="2"/>
      <dgm:spPr/>
      <dgm:t>
        <a:bodyPr/>
        <a:lstStyle/>
        <a:p>
          <a:endParaRPr lang="es-MX"/>
        </a:p>
      </dgm:t>
    </dgm:pt>
    <dgm:pt modelId="{76F103F9-0925-47B1-9B74-0CC2D71AE690}" type="pres">
      <dgm:prSet presAssocID="{353156F5-E756-47A5-8DB1-4D5CDFDA492E}" presName="node" presStyleCnt="0"/>
      <dgm:spPr/>
    </dgm:pt>
    <dgm:pt modelId="{4F0DC169-5B42-4A81-9271-7CDB41868FAA}" type="pres">
      <dgm:prSet presAssocID="{353156F5-E756-47A5-8DB1-4D5CDFDA492E}" presName="parentNode" presStyleLbl="node1" presStyleIdx="2" presStyleCnt="3" custLinFactNeighborX="-2255" custLinFactNeighborY="-12024">
        <dgm:presLayoutVars>
          <dgm:chMax val="1"/>
          <dgm:bulletEnabled val="1"/>
        </dgm:presLayoutVars>
      </dgm:prSet>
      <dgm:spPr/>
      <dgm:t>
        <a:bodyPr/>
        <a:lstStyle/>
        <a:p>
          <a:endParaRPr lang="es-MX"/>
        </a:p>
      </dgm:t>
    </dgm:pt>
    <dgm:pt modelId="{C4131B7D-0093-43AC-8865-B75FCEC22313}" type="pres">
      <dgm:prSet presAssocID="{353156F5-E756-47A5-8DB1-4D5CDFDA492E}" presName="childNode" presStyleLbl="revTx" presStyleIdx="1" presStyleCnt="2">
        <dgm:presLayoutVars>
          <dgm:bulletEnabled val="1"/>
        </dgm:presLayoutVars>
      </dgm:prSet>
      <dgm:spPr/>
      <dgm:t>
        <a:bodyPr/>
        <a:lstStyle/>
        <a:p>
          <a:endParaRPr lang="es-MX"/>
        </a:p>
      </dgm:t>
    </dgm:pt>
  </dgm:ptLst>
  <dgm:cxnLst>
    <dgm:cxn modelId="{182788B5-21D2-4CA6-AD46-4432D5C8A52F}" type="presOf" srcId="{8E89EC93-31BE-4C83-9128-E958436D9DDC}" destId="{6F773092-15A3-4220-8308-3D5F762569A3}" srcOrd="0" destOrd="0" presId="urn:microsoft.com/office/officeart/2005/8/layout/radial2"/>
    <dgm:cxn modelId="{3C68A96A-AC21-4271-82A6-548C2D6BEA30}" srcId="{353156F5-E756-47A5-8DB1-4D5CDFDA492E}" destId="{E1D30205-F19F-4217-9F59-B9532E0F9728}" srcOrd="0" destOrd="0" parTransId="{66866A31-28E8-474C-AB2A-461A29974BDA}" sibTransId="{546A7272-8608-45B3-8A6F-91B32EDCF141}"/>
    <dgm:cxn modelId="{1F7E75C7-C7C3-4FD0-B6CD-8B26386E66A7}" srcId="{353156F5-E756-47A5-8DB1-4D5CDFDA492E}" destId="{A7CD0059-BF20-4E47-9E13-C43FBDCCA0A0}" srcOrd="1" destOrd="0" parTransId="{9740642A-5C26-41B3-8259-FAD791566727}" sibTransId="{58B0D263-5FB2-4CCF-B23D-42CC29F2BF05}"/>
    <dgm:cxn modelId="{20539E7C-46B9-4B6F-8FC2-EC1700E9694A}" type="presOf" srcId="{0A11FEDF-95B1-48A8-BAD6-D746EAA3EF79}" destId="{8C51B8AA-3647-4686-9FE6-3B6991D092CD}" srcOrd="0" destOrd="0" presId="urn:microsoft.com/office/officeart/2005/8/layout/radial2"/>
    <dgm:cxn modelId="{02361EAF-EAED-45DE-9E55-EA40C23741C7}" srcId="{6346E163-8AFE-4378-9205-BA2696DFE2D8}" destId="{8E89EC93-31BE-4C83-9128-E958436D9DDC}" srcOrd="0" destOrd="0" parTransId="{B071855A-9AE8-4464-AB1D-D149B677E3CD}" sibTransId="{69F78653-6A12-4B17-AAE4-4231928DBCBC}"/>
    <dgm:cxn modelId="{F6D7AE3B-6CBF-4365-91CC-6AD26DE7FEA1}" type="presOf" srcId="{141AB4F3-BA6E-47CD-A7D2-147CB67EF98E}" destId="{5C41CD1C-79C9-4BC3-8A5D-C89FB960BA67}" srcOrd="0" destOrd="0" presId="urn:microsoft.com/office/officeart/2005/8/layout/radial2"/>
    <dgm:cxn modelId="{22555552-2F10-46A9-A1D3-724E28D2103D}" srcId="{6346E163-8AFE-4378-9205-BA2696DFE2D8}" destId="{353156F5-E756-47A5-8DB1-4D5CDFDA492E}" srcOrd="1" destOrd="0" parTransId="{0A11FEDF-95B1-48A8-BAD6-D746EAA3EF79}" sibTransId="{670B73C1-1C3B-4DD9-965F-22DF452E9F6F}"/>
    <dgm:cxn modelId="{CB7EBE15-CE0D-40E7-B46F-D57053A77D5D}" srcId="{8E89EC93-31BE-4C83-9128-E958436D9DDC}" destId="{141AB4F3-BA6E-47CD-A7D2-147CB67EF98E}" srcOrd="0" destOrd="0" parTransId="{3819FC8B-647A-446E-8EB1-D28A1685B62D}" sibTransId="{18FFB506-9872-4633-A338-351F836AF2D9}"/>
    <dgm:cxn modelId="{3CA59162-CCE2-4C07-A27E-9570D2E19869}" type="presOf" srcId="{A7CD0059-BF20-4E47-9E13-C43FBDCCA0A0}" destId="{C4131B7D-0093-43AC-8865-B75FCEC22313}" srcOrd="0" destOrd="1" presId="urn:microsoft.com/office/officeart/2005/8/layout/radial2"/>
    <dgm:cxn modelId="{0273324B-F08A-4B96-8755-963D744C5818}" type="presOf" srcId="{E1D30205-F19F-4217-9F59-B9532E0F9728}" destId="{C4131B7D-0093-43AC-8865-B75FCEC22313}" srcOrd="0" destOrd="0" presId="urn:microsoft.com/office/officeart/2005/8/layout/radial2"/>
    <dgm:cxn modelId="{11DAE897-9494-4CBA-A15F-475CD0CC90CB}" type="presOf" srcId="{353156F5-E756-47A5-8DB1-4D5CDFDA492E}" destId="{4F0DC169-5B42-4A81-9271-7CDB41868FAA}" srcOrd="0" destOrd="0" presId="urn:microsoft.com/office/officeart/2005/8/layout/radial2"/>
    <dgm:cxn modelId="{D908B073-763C-46F5-9A88-F308B7E79E60}" type="presOf" srcId="{6346E163-8AFE-4378-9205-BA2696DFE2D8}" destId="{A12B77C3-1D9A-465B-9839-B2ABF9094C51}" srcOrd="0" destOrd="0" presId="urn:microsoft.com/office/officeart/2005/8/layout/radial2"/>
    <dgm:cxn modelId="{5A8EA937-9F5A-4466-A979-6F710E45C3E5}" type="presOf" srcId="{B071855A-9AE8-4464-AB1D-D149B677E3CD}" destId="{A96F1E91-E664-46F8-8570-E47E37974045}" srcOrd="0" destOrd="0" presId="urn:microsoft.com/office/officeart/2005/8/layout/radial2"/>
    <dgm:cxn modelId="{6C23F9AD-0CD6-44D9-B8B6-D60DEF438025}" type="presParOf" srcId="{A12B77C3-1D9A-465B-9839-B2ABF9094C51}" destId="{F51F7892-34EC-4522-9EC5-C492B0A7792B}" srcOrd="0" destOrd="0" presId="urn:microsoft.com/office/officeart/2005/8/layout/radial2"/>
    <dgm:cxn modelId="{1E806B93-72A2-4E6D-8E76-32BF74426999}" type="presParOf" srcId="{F51F7892-34EC-4522-9EC5-C492B0A7792B}" destId="{5BE6E67E-ADFE-4B9D-B6A9-811078E19DF7}" srcOrd="0" destOrd="0" presId="urn:microsoft.com/office/officeart/2005/8/layout/radial2"/>
    <dgm:cxn modelId="{A5245E37-89CD-4E40-A73C-6526FB77D201}" type="presParOf" srcId="{5BE6E67E-ADFE-4B9D-B6A9-811078E19DF7}" destId="{903146C3-6924-4655-BFDD-052B0DE52E95}" srcOrd="0" destOrd="0" presId="urn:microsoft.com/office/officeart/2005/8/layout/radial2"/>
    <dgm:cxn modelId="{B01C6702-7B70-4283-860D-B55E727B0692}" type="presParOf" srcId="{5BE6E67E-ADFE-4B9D-B6A9-811078E19DF7}" destId="{23114286-6DB5-4EAA-A3E7-DD1D47508B47}" srcOrd="1" destOrd="0" presId="urn:microsoft.com/office/officeart/2005/8/layout/radial2"/>
    <dgm:cxn modelId="{01DCCF66-3938-49F8-BA1A-3A5FF9828596}" type="presParOf" srcId="{F51F7892-34EC-4522-9EC5-C492B0A7792B}" destId="{A96F1E91-E664-46F8-8570-E47E37974045}" srcOrd="1" destOrd="0" presId="urn:microsoft.com/office/officeart/2005/8/layout/radial2"/>
    <dgm:cxn modelId="{B7E1F90A-C7FE-4E1C-92CC-0537E47F4BBE}" type="presParOf" srcId="{F51F7892-34EC-4522-9EC5-C492B0A7792B}" destId="{164CCB6C-385E-4B18-BD1F-CB4DE6CAE76C}" srcOrd="2" destOrd="0" presId="urn:microsoft.com/office/officeart/2005/8/layout/radial2"/>
    <dgm:cxn modelId="{E1A293EA-1E53-4651-AFBC-959C3B9B6B2D}" type="presParOf" srcId="{164CCB6C-385E-4B18-BD1F-CB4DE6CAE76C}" destId="{6F773092-15A3-4220-8308-3D5F762569A3}" srcOrd="0" destOrd="0" presId="urn:microsoft.com/office/officeart/2005/8/layout/radial2"/>
    <dgm:cxn modelId="{882DF78B-A442-4C59-BEEE-1C03AF78E737}" type="presParOf" srcId="{164CCB6C-385E-4B18-BD1F-CB4DE6CAE76C}" destId="{5C41CD1C-79C9-4BC3-8A5D-C89FB960BA67}" srcOrd="1" destOrd="0" presId="urn:microsoft.com/office/officeart/2005/8/layout/radial2"/>
    <dgm:cxn modelId="{AA9C2E4F-875D-444E-ACA4-742CFE7B03A9}" type="presParOf" srcId="{F51F7892-34EC-4522-9EC5-C492B0A7792B}" destId="{8C51B8AA-3647-4686-9FE6-3B6991D092CD}" srcOrd="3" destOrd="0" presId="urn:microsoft.com/office/officeart/2005/8/layout/radial2"/>
    <dgm:cxn modelId="{733B55E9-13E4-46C6-8332-1540FB159EC8}" type="presParOf" srcId="{F51F7892-34EC-4522-9EC5-C492B0A7792B}" destId="{76F103F9-0925-47B1-9B74-0CC2D71AE690}" srcOrd="4" destOrd="0" presId="urn:microsoft.com/office/officeart/2005/8/layout/radial2"/>
    <dgm:cxn modelId="{781B61CE-31F1-4A7A-90FF-82A9EE245426}" type="presParOf" srcId="{76F103F9-0925-47B1-9B74-0CC2D71AE690}" destId="{4F0DC169-5B42-4A81-9271-7CDB41868FAA}" srcOrd="0" destOrd="0" presId="urn:microsoft.com/office/officeart/2005/8/layout/radial2"/>
    <dgm:cxn modelId="{CFDD30D3-E8EC-4AEA-BA80-AAC8A9BC855F}" type="presParOf" srcId="{76F103F9-0925-47B1-9B74-0CC2D71AE690}" destId="{C4131B7D-0093-43AC-8865-B75FCEC22313}"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9553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Date Placeholder 2"/>
          <p:cNvSpPr>
            <a:spLocks noGrp="1"/>
          </p:cNvSpPr>
          <p:nvPr>
            <p:ph type="dt" sz="half" idx="10"/>
          </p:nvPr>
        </p:nvSpPr>
        <p:spPr/>
        <p:txBody>
          <a:bodyPr/>
          <a:lstStyle/>
          <a:p>
            <a:fld id="{0FCE122D-21FF-41E4-98D8-505B3981B914}" type="datetimeFigureOut">
              <a:rPr lang="es-MX" smtClean="0"/>
              <a:t>16/12/2015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194627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2493950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506567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2309205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62234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smtClean="0"/>
              <a:t>Haga clic para modificar el estilo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436929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4077064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399022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21358351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FCE122D-21FF-41E4-98D8-505B3981B914}" type="datetimeFigureOut">
              <a:rPr lang="es-MX" smtClean="0"/>
              <a:t>16/12/2015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321269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FCE122D-21FF-41E4-98D8-505B3981B914}" type="datetimeFigureOut">
              <a:rPr lang="es-MX" smtClean="0"/>
              <a:t>16/12/2015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405525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FCE122D-21FF-41E4-98D8-505B3981B914}" type="datetimeFigureOut">
              <a:rPr lang="es-MX" smtClean="0"/>
              <a:t>16/12/2015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15717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FCE122D-21FF-41E4-98D8-505B3981B914}" type="datetimeFigureOut">
              <a:rPr lang="es-MX" smtClean="0"/>
              <a:t>16/12/2015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507561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E122D-21FF-41E4-98D8-505B3981B914}" type="datetimeFigureOut">
              <a:rPr lang="es-MX" smtClean="0"/>
              <a:t>16/12/2015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4990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FCE122D-21FF-41E4-98D8-505B3981B914}" type="datetimeFigureOut">
              <a:rPr lang="es-MX" smtClean="0"/>
              <a:t>16/12/2015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4253651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FCE122D-21FF-41E4-98D8-505B3981B914}" type="datetimeFigureOut">
              <a:rPr lang="es-MX" smtClean="0"/>
              <a:t>16/12/2015</a:t>
            </a:fld>
            <a:endParaRPr lang="es-MX"/>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F85B26-6150-4D34-B4FF-27B807A78FAF}" type="slidenum">
              <a:rPr lang="es-MX" smtClean="0"/>
              <a:t>‹Nº›</a:t>
            </a:fld>
            <a:endParaRPr lang="es-MX"/>
          </a:p>
        </p:txBody>
      </p:sp>
    </p:spTree>
    <p:extLst>
      <p:ext uri="{BB962C8B-B14F-4D97-AF65-F5344CB8AC3E}">
        <p14:creationId xmlns:p14="http://schemas.microsoft.com/office/powerpoint/2010/main" val="276196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chemeClr val="accent4">
                <a:lumMod val="40000"/>
                <a:lumOff val="60000"/>
              </a:schemeClr>
            </a:gs>
            <a:gs pos="100000">
              <a:schemeClr val="accent4">
                <a:lumMod val="75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FCE122D-21FF-41E4-98D8-505B3981B914}" type="datetimeFigureOut">
              <a:rPr lang="es-MX" smtClean="0"/>
              <a:t>16/12/2015</a:t>
            </a:fld>
            <a:endParaRPr lang="es-MX"/>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s-MX"/>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F85B26-6150-4D34-B4FF-27B807A78FAF}" type="slidenum">
              <a:rPr lang="es-MX" smtClean="0"/>
              <a:t>‹Nº›</a:t>
            </a:fld>
            <a:endParaRPr lang="es-MX"/>
          </a:p>
        </p:txBody>
      </p:sp>
    </p:spTree>
    <p:extLst>
      <p:ext uri="{BB962C8B-B14F-4D97-AF65-F5344CB8AC3E}">
        <p14:creationId xmlns:p14="http://schemas.microsoft.com/office/powerpoint/2010/main" val="2862802425"/>
      </p:ext>
    </p:extLst>
  </p:cSld>
  <p:clrMap bg1="dk1" tx1="lt1" bg2="dk2" tx2="lt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 id="2147483939" r:id="rId12"/>
    <p:sldLayoutId id="2147483940" r:id="rId13"/>
    <p:sldLayoutId id="2147483941" r:id="rId14"/>
    <p:sldLayoutId id="2147483942" r:id="rId15"/>
    <p:sldLayoutId id="2147483943" r:id="rId16"/>
    <p:sldLayoutId id="214748394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upo 7"/>
          <p:cNvGrpSpPr/>
          <p:nvPr/>
        </p:nvGrpSpPr>
        <p:grpSpPr>
          <a:xfrm>
            <a:off x="4063995" y="282125"/>
            <a:ext cx="3628577" cy="1585913"/>
            <a:chOff x="8682940" y="0"/>
            <a:chExt cx="3628577" cy="1585913"/>
          </a:xfrm>
        </p:grpSpPr>
        <p:sp>
          <p:nvSpPr>
            <p:cNvPr id="7" name="Rectángulo 6"/>
            <p:cNvSpPr/>
            <p:nvPr/>
          </p:nvSpPr>
          <p:spPr>
            <a:xfrm>
              <a:off x="8715375" y="0"/>
              <a:ext cx="3476625" cy="1585913"/>
            </a:xfrm>
            <a:prstGeom prst="rect">
              <a:avLst/>
            </a:prstGeom>
            <a:noFill/>
            <a:ln>
              <a:noFill/>
            </a:ln>
            <a:effectLst/>
            <a:scene3d>
              <a:camera prst="orthographicFront">
                <a:rot lat="0" lon="0" rev="0"/>
              </a:camera>
              <a:lightRig rig="contrasting" dir="t">
                <a:rot lat="0" lon="0" rev="7800000"/>
              </a:lightRig>
            </a:scene3d>
            <a:sp3d>
              <a:bevelT w="139700" h="1397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es-MX"/>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2940" y="106513"/>
              <a:ext cx="3628577" cy="1354669"/>
            </a:xfrm>
            <a:prstGeom prst="rect">
              <a:avLst/>
            </a:prstGeom>
          </p:spPr>
        </p:pic>
      </p:grpSp>
      <p:sp>
        <p:nvSpPr>
          <p:cNvPr id="9" name="CuadroTexto 8"/>
          <p:cNvSpPr txBox="1"/>
          <p:nvPr/>
        </p:nvSpPr>
        <p:spPr>
          <a:xfrm>
            <a:off x="1664833" y="1830993"/>
            <a:ext cx="8862331" cy="400110"/>
          </a:xfrm>
          <a:prstGeom prst="rect">
            <a:avLst/>
          </a:prstGeom>
          <a:noFill/>
        </p:spPr>
        <p:txBody>
          <a:bodyPr wrap="square" rtlCol="0">
            <a:spAutoFit/>
          </a:bodyPr>
          <a:lstStyle/>
          <a:p>
            <a:pPr algn="ctr"/>
            <a:r>
              <a:rPr lang="es-MX" sz="2000" b="1" dirty="0" smtClean="0"/>
              <a:t>MAESTRÍA EN ADMINISTRACIÓN Y POLÍTICAS PÚBLICAS</a:t>
            </a:r>
            <a:endParaRPr lang="es-MX" sz="2000" b="1" dirty="0"/>
          </a:p>
        </p:txBody>
      </p:sp>
      <p:cxnSp>
        <p:nvCxnSpPr>
          <p:cNvPr id="14" name="Conector recto 13"/>
          <p:cNvCxnSpPr/>
          <p:nvPr/>
        </p:nvCxnSpPr>
        <p:spPr>
          <a:xfrm>
            <a:off x="2351316" y="2235206"/>
            <a:ext cx="7489371" cy="0"/>
          </a:xfrm>
          <a:prstGeom prst="line">
            <a:avLst/>
          </a:prstGeom>
          <a:ln w="63500" cmpd="thinThick">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upo 15"/>
          <p:cNvGrpSpPr/>
          <p:nvPr/>
        </p:nvGrpSpPr>
        <p:grpSpPr>
          <a:xfrm>
            <a:off x="2920320" y="2371040"/>
            <a:ext cx="6351360" cy="639428"/>
            <a:chOff x="2920320" y="2879042"/>
            <a:chExt cx="6351360" cy="639428"/>
          </a:xfrm>
        </p:grpSpPr>
        <p:sp>
          <p:nvSpPr>
            <p:cNvPr id="10" name="CuadroTexto 9"/>
            <p:cNvSpPr txBox="1"/>
            <p:nvPr/>
          </p:nvSpPr>
          <p:spPr>
            <a:xfrm>
              <a:off x="2920320" y="2879042"/>
              <a:ext cx="6351360" cy="369332"/>
            </a:xfrm>
            <a:prstGeom prst="rect">
              <a:avLst/>
            </a:prstGeom>
            <a:noFill/>
          </p:spPr>
          <p:txBody>
            <a:bodyPr wrap="square" rtlCol="0">
              <a:spAutoFit/>
            </a:bodyPr>
            <a:lstStyle/>
            <a:p>
              <a:pPr algn="ctr"/>
              <a:r>
                <a:rPr lang="es-MX" dirty="0"/>
                <a:t>EVALUACIÓN E IMPACTO DE POLÍTICAS PÚBLICAS</a:t>
              </a:r>
            </a:p>
          </p:txBody>
        </p:sp>
        <p:sp>
          <p:nvSpPr>
            <p:cNvPr id="15" name="CuadroTexto 14"/>
            <p:cNvSpPr txBox="1"/>
            <p:nvPr/>
          </p:nvSpPr>
          <p:spPr>
            <a:xfrm>
              <a:off x="3454397" y="3149138"/>
              <a:ext cx="5370286" cy="369332"/>
            </a:xfrm>
            <a:prstGeom prst="rect">
              <a:avLst/>
            </a:prstGeom>
            <a:noFill/>
          </p:spPr>
          <p:txBody>
            <a:bodyPr wrap="square" rtlCol="0">
              <a:spAutoFit/>
            </a:bodyPr>
            <a:lstStyle/>
            <a:p>
              <a:pPr algn="ctr"/>
              <a:r>
                <a:rPr lang="es-MX" b="1" dirty="0"/>
                <a:t>Dra. Magda Elizabeth </a:t>
              </a:r>
              <a:r>
                <a:rPr lang="es-MX" b="1" dirty="0" err="1"/>
                <a:t>Jan</a:t>
              </a:r>
              <a:r>
                <a:rPr lang="es-MX" b="1" dirty="0"/>
                <a:t> Argüello</a:t>
              </a:r>
            </a:p>
          </p:txBody>
        </p:sp>
      </p:grpSp>
      <p:sp>
        <p:nvSpPr>
          <p:cNvPr id="17" name="CuadroTexto 16"/>
          <p:cNvSpPr txBox="1"/>
          <p:nvPr/>
        </p:nvSpPr>
        <p:spPr>
          <a:xfrm>
            <a:off x="2627087" y="3164450"/>
            <a:ext cx="6865256" cy="1446550"/>
          </a:xfrm>
          <a:prstGeom prst="rect">
            <a:avLst/>
          </a:prstGeom>
          <a:noFill/>
        </p:spPr>
        <p:txBody>
          <a:bodyPr wrap="square" rtlCol="0">
            <a:spAutoFit/>
          </a:bodyPr>
          <a:lstStyle/>
          <a:p>
            <a:pPr algn="ctr"/>
            <a:r>
              <a:rPr lang="es-MX" sz="1400" b="1" dirty="0" smtClean="0"/>
              <a:t>ACTIVIDAD IV</a:t>
            </a:r>
          </a:p>
          <a:p>
            <a:pPr algn="ctr"/>
            <a:r>
              <a:rPr lang="es-MX" sz="1400" dirty="0" smtClean="0"/>
              <a:t> </a:t>
            </a:r>
            <a:r>
              <a:rPr lang="es-MX" sz="1400" dirty="0"/>
              <a:t>Lectura de </a:t>
            </a:r>
            <a:r>
              <a:rPr lang="es-MX" sz="1400" dirty="0" smtClean="0"/>
              <a:t>artículo</a:t>
            </a:r>
          </a:p>
          <a:p>
            <a:pPr algn="ctr"/>
            <a:r>
              <a:rPr lang="es-MX" sz="1400" dirty="0"/>
              <a:t>Propuesta de un modelo de evaluabilidad aplicable a </a:t>
            </a:r>
            <a:endParaRPr lang="es-MX" sz="1400" dirty="0" smtClean="0"/>
          </a:p>
          <a:p>
            <a:pPr algn="ctr"/>
            <a:r>
              <a:rPr lang="es-MX" sz="1400" dirty="0" smtClean="0"/>
              <a:t>programas </a:t>
            </a:r>
            <a:r>
              <a:rPr lang="es-MX" sz="1400" dirty="0"/>
              <a:t>de combate a la corrupción</a:t>
            </a:r>
          </a:p>
          <a:p>
            <a:pPr algn="ctr"/>
            <a:r>
              <a:rPr lang="es-MX" sz="1400" dirty="0"/>
              <a:t>Mariana C. Becerril Chávez</a:t>
            </a:r>
          </a:p>
          <a:p>
            <a:endParaRPr lang="es-MX" dirty="0"/>
          </a:p>
        </p:txBody>
      </p:sp>
      <p:sp>
        <p:nvSpPr>
          <p:cNvPr id="18" name="CuadroTexto 17"/>
          <p:cNvSpPr txBox="1"/>
          <p:nvPr/>
        </p:nvSpPr>
        <p:spPr>
          <a:xfrm>
            <a:off x="4971143" y="6288214"/>
            <a:ext cx="2177143" cy="430887"/>
          </a:xfrm>
          <a:prstGeom prst="rect">
            <a:avLst/>
          </a:prstGeom>
          <a:noFill/>
        </p:spPr>
        <p:txBody>
          <a:bodyPr wrap="square" rtlCol="0">
            <a:spAutoFit/>
          </a:bodyPr>
          <a:lstStyle/>
          <a:p>
            <a:pPr algn="ctr"/>
            <a:r>
              <a:rPr lang="es-MX" sz="1100" dirty="0"/>
              <a:t> Tapachula, Chiapas      </a:t>
            </a:r>
          </a:p>
          <a:p>
            <a:pPr algn="ctr"/>
            <a:r>
              <a:rPr lang="es-MX" sz="1100" dirty="0" smtClean="0"/>
              <a:t>16 </a:t>
            </a:r>
            <a:r>
              <a:rPr lang="es-MX" sz="1100" dirty="0"/>
              <a:t>de Diciembre del 2015</a:t>
            </a:r>
          </a:p>
        </p:txBody>
      </p:sp>
      <p:sp>
        <p:nvSpPr>
          <p:cNvPr id="19" name="CuadroTexto 18"/>
          <p:cNvSpPr txBox="1"/>
          <p:nvPr/>
        </p:nvSpPr>
        <p:spPr>
          <a:xfrm>
            <a:off x="4535711" y="4584412"/>
            <a:ext cx="3207657" cy="1600438"/>
          </a:xfrm>
          <a:prstGeom prst="rect">
            <a:avLst/>
          </a:prstGeom>
          <a:noFill/>
        </p:spPr>
        <p:txBody>
          <a:bodyPr wrap="square" rtlCol="0">
            <a:spAutoFit/>
          </a:bodyPr>
          <a:lstStyle/>
          <a:p>
            <a:pPr algn="ctr"/>
            <a:r>
              <a:rPr lang="es-MX" sz="1400" b="1" dirty="0" smtClean="0"/>
              <a:t>EQUIPO III VISIONARIOS</a:t>
            </a:r>
          </a:p>
          <a:p>
            <a:pPr algn="ctr"/>
            <a:endParaRPr lang="es-MX" sz="1400" dirty="0"/>
          </a:p>
          <a:p>
            <a:pPr algn="ctr"/>
            <a:r>
              <a:rPr lang="es-MX" sz="1400" dirty="0" smtClean="0"/>
              <a:t>Cabrera </a:t>
            </a:r>
            <a:r>
              <a:rPr lang="es-MX" sz="1400" dirty="0"/>
              <a:t>Gómez Bernardo Daniel</a:t>
            </a:r>
          </a:p>
          <a:p>
            <a:pPr algn="ctr"/>
            <a:r>
              <a:rPr lang="es-MX" sz="1400" dirty="0"/>
              <a:t>Carreño Pérez Olga Viridiana</a:t>
            </a:r>
          </a:p>
          <a:p>
            <a:pPr algn="ctr"/>
            <a:r>
              <a:rPr lang="es-MX" sz="1400" dirty="0"/>
              <a:t>Sánchez López </a:t>
            </a:r>
            <a:r>
              <a:rPr lang="es-MX" sz="1400" dirty="0" err="1"/>
              <a:t>Edín</a:t>
            </a:r>
            <a:r>
              <a:rPr lang="es-MX" sz="1400" dirty="0"/>
              <a:t> </a:t>
            </a:r>
          </a:p>
          <a:p>
            <a:pPr algn="ctr"/>
            <a:r>
              <a:rPr lang="es-MX" sz="1400" dirty="0"/>
              <a:t>Sánchez Navarro Alan Fabrizio</a:t>
            </a:r>
          </a:p>
          <a:p>
            <a:pPr algn="ctr"/>
            <a:r>
              <a:rPr lang="es-MX" sz="1400" dirty="0"/>
              <a:t>Velázquez Velasco Nadia Paola</a:t>
            </a:r>
          </a:p>
        </p:txBody>
      </p:sp>
    </p:spTree>
    <p:extLst>
      <p:ext uri="{BB962C8B-B14F-4D97-AF65-F5344CB8AC3E}">
        <p14:creationId xmlns:p14="http://schemas.microsoft.com/office/powerpoint/2010/main" val="2036181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6800" y="0"/>
            <a:ext cx="10058400" cy="2743200"/>
          </a:xfrm>
        </p:spPr>
        <p:txBody>
          <a:bodyPr/>
          <a:lstStyle/>
          <a:p>
            <a:pPr algn="ctr"/>
            <a:r>
              <a:rPr lang="es-MX" dirty="0" smtClean="0"/>
              <a:t>El equipo visionarios le envía un cordial saludo y reitera su agradecimiento por la excelente catedra impartida en la maestría </a:t>
            </a:r>
            <a:endParaRPr lang="es-MX" dirty="0"/>
          </a:p>
        </p:txBody>
      </p:sp>
      <p:pic>
        <p:nvPicPr>
          <p:cNvPr id="3" name="Imagen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7394" y="2743200"/>
            <a:ext cx="5300038" cy="29812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0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4143375" y="171450"/>
            <a:ext cx="6700837" cy="571500"/>
          </a:xfrm>
        </p:spPr>
        <p:txBody>
          <a:bodyPr>
            <a:noAutofit/>
          </a:bodyPr>
          <a:lstStyle/>
          <a:p>
            <a:pPr algn="ctr"/>
            <a:r>
              <a:rPr lang="es-MX" sz="1600" b="1" dirty="0">
                <a:latin typeface="Arial" panose="020B0604020202020204" pitchFamily="34" charset="0"/>
                <a:cs typeface="Arial" panose="020B0604020202020204" pitchFamily="34" charset="0"/>
              </a:rPr>
              <a:t>Propuesta de un modelo de evaluabilidad aplicable a programas </a:t>
            </a:r>
            <a:r>
              <a:rPr lang="es-MX" sz="1600" b="1" dirty="0" smtClean="0">
                <a:latin typeface="Arial" panose="020B0604020202020204" pitchFamily="34" charset="0"/>
                <a:cs typeface="Arial" panose="020B0604020202020204" pitchFamily="34" charset="0"/>
              </a:rPr>
              <a:t>de combate </a:t>
            </a:r>
            <a:r>
              <a:rPr lang="es-MX" sz="1600" b="1" dirty="0">
                <a:latin typeface="Arial" panose="020B0604020202020204" pitchFamily="34" charset="0"/>
                <a:cs typeface="Arial" panose="020B0604020202020204" pitchFamily="34" charset="0"/>
              </a:rPr>
              <a:t>a la </a:t>
            </a:r>
            <a:r>
              <a:rPr lang="es-MX" sz="1600" b="1" dirty="0" smtClean="0">
                <a:latin typeface="Arial" panose="020B0604020202020204" pitchFamily="34" charset="0"/>
                <a:cs typeface="Arial" panose="020B0604020202020204" pitchFamily="34" charset="0"/>
              </a:rPr>
              <a:t>corrupción</a:t>
            </a:r>
            <a:endParaRPr lang="es-MX" sz="1600" dirty="0">
              <a:latin typeface="Arial" panose="020B0604020202020204" pitchFamily="34" charset="0"/>
              <a:cs typeface="Arial" panose="020B0604020202020204" pitchFamily="34" charset="0"/>
            </a:endParaRPr>
          </a:p>
        </p:txBody>
      </p:sp>
      <p:sp>
        <p:nvSpPr>
          <p:cNvPr id="6" name="Marcador de texto 5"/>
          <p:cNvSpPr>
            <a:spLocks noGrp="1"/>
          </p:cNvSpPr>
          <p:nvPr>
            <p:ph type="body" sz="half" idx="2"/>
          </p:nvPr>
        </p:nvSpPr>
        <p:spPr>
          <a:xfrm>
            <a:off x="3812795" y="714368"/>
            <a:ext cx="8045838" cy="5657850"/>
          </a:xfrm>
        </p:spPr>
        <p:txBody>
          <a:bodyPr>
            <a:normAutofit fontScale="62500" lnSpcReduction="20000"/>
          </a:bodyPr>
          <a:lstStyle/>
          <a:p>
            <a:pPr marL="285750" indent="-285750">
              <a:buFont typeface="Arial" panose="020B0604020202020204" pitchFamily="34" charset="0"/>
              <a:buChar char="•"/>
            </a:pPr>
            <a:endParaRPr lang="es-MX" b="1" dirty="0" smtClean="0">
              <a:solidFill>
                <a:schemeClr val="bg1"/>
              </a:solidFill>
              <a:latin typeface="Arial" panose="020B0604020202020204" pitchFamily="34" charset="0"/>
              <a:cs typeface="Arial" panose="020B0604020202020204" pitchFamily="34" charset="0"/>
            </a:endParaRPr>
          </a:p>
          <a:p>
            <a:pPr algn="just"/>
            <a:r>
              <a:rPr lang="es-MX" sz="1900" b="1" dirty="0" smtClean="0">
                <a:solidFill>
                  <a:schemeClr val="bg1"/>
                </a:solidFill>
              </a:rPr>
              <a:t>ANÁLISIS DEL ARTÍCULO</a:t>
            </a:r>
            <a:r>
              <a:rPr lang="es-MX" sz="1900" dirty="0"/>
              <a:t> </a:t>
            </a:r>
            <a:endParaRPr lang="es-MX" sz="1900" dirty="0" smtClean="0"/>
          </a:p>
          <a:p>
            <a:pPr algn="just"/>
            <a:r>
              <a:rPr lang="es-MX" dirty="0" smtClean="0">
                <a:solidFill>
                  <a:schemeClr val="bg1"/>
                </a:solidFill>
              </a:rPr>
              <a:t>El </a:t>
            </a:r>
            <a:r>
              <a:rPr lang="es-MX" dirty="0">
                <a:solidFill>
                  <a:schemeClr val="bg1"/>
                </a:solidFill>
              </a:rPr>
              <a:t>concepto de corrupción ha sido definido por Transparencia Internacional como “el mal uso del poder encomendado para obtener beneficios privados”. Con base a  mediciones que este organismo ha realizado en torno a este tema, se ha concluido en que la percepción actual de la sociedad es que los gobiernos no han sido efectivos en el combate a la corrupción; aunado a ello, no existen registros que indiquen éxitos o fracasos de políticas públicas anticorrupción, dada la dificultad para medirla y la variabilidad en que esta se presenta. El conjunto de las situaciones antes expuestas, ha sido el marco que ha motivado la propuesta de un modelo de evaluabilidad para su aplicación a programas de combate a la corrupción.</a:t>
            </a:r>
          </a:p>
          <a:p>
            <a:pPr algn="just"/>
            <a:r>
              <a:rPr lang="es-MX" dirty="0">
                <a:solidFill>
                  <a:schemeClr val="bg1"/>
                </a:solidFill>
              </a:rPr>
              <a:t>El concepto de evaluabilidad o pre-evaluación se aplicó en los años 70s a programas de gran importancia para determinar si éstos eran evaluables. Actualmente este concepto responde más a la necesidad tanto de racionalidad como de transparencia. El objetivo de la evaluabilidad es mejorar la toma de decisiones, asegurar la asignación de recursos y rendir cuentas sobre la decisión de evaluar. La evaluabilidad debe entenderse como un pre-requisito de un proceso evaluativo de más profundo y largo alcance. La evaluabilidad es una evaluación previa a otra evaluación y no previa a una política o programa que se pretende implementar. La evaluabilidad diagnostica sobre programas o políticas ya implementados. Se trata de una post-intervención, y se considera idónea cuando se va a requerir demasiado tiempo, esfuerzo y recursos en una evaluación.</a:t>
            </a:r>
          </a:p>
          <a:p>
            <a:pPr algn="just"/>
            <a:r>
              <a:rPr lang="es-MX" dirty="0">
                <a:solidFill>
                  <a:schemeClr val="bg1"/>
                </a:solidFill>
              </a:rPr>
              <a:t>Ahora bien, entorno al modelo de evaluabilidad aplicable a programas de combate a la corrupción, considero que es importante precisar que no es un modelo para evaluar políticas de combate a la corrupción, sino que va a determinar qué información debe existir para que las políticas anticorrupción se puedan evaluar con efectividad en las fases del ciclo de políticas.</a:t>
            </a:r>
          </a:p>
          <a:p>
            <a:pPr algn="just"/>
            <a:r>
              <a:rPr lang="es-MX" dirty="0">
                <a:solidFill>
                  <a:schemeClr val="bg1"/>
                </a:solidFill>
              </a:rPr>
              <a:t>La evaluabilidad se constituye fundamentalmente de dos componentes: El primero hace referencia a la formulación de la política pública; es decir a la claridad de objetivos y metas, la presencia de indicadores para medir si se han alcanzado o no, la forma de utilizarlos, y su pertinencia para saber si la política fue exitosa, utilizando para el análisis de este componente la Matriz del Marco Lógico. El segundo tiene que ver con la ejecución y los resultados de la política, es decir si existe información al respecto, si se puede obtener, o si es relevante o pertinente; utilizando para el análisis de este componente fuentes primarias o secundarias de información; por lo tanto, de la combinación de estos dos elementos se deduce que a mayor claridad sobre la formulación y datos sobre la ejecución y resultados, la política será más evaluable; si los objetivos son oscuros y no se pueden comprobar cómo se ha ejecutado el programa o cuáles son los resultados, será menos evaluable. </a:t>
            </a:r>
          </a:p>
          <a:p>
            <a:pPr algn="just"/>
            <a:r>
              <a:rPr lang="es-MX" dirty="0">
                <a:solidFill>
                  <a:schemeClr val="bg1"/>
                </a:solidFill>
              </a:rPr>
              <a:t>La aplicación de la evaluabilidad en cualquier política pública, ayudará a alinear sus objetivos estratégicos y a identificar los actores relevantes y las actividades con los resultados, permitirá mejorar el diseño de la política y hacer más efectiva su implementación. En referencia a las políticas anticorrupción, la evaluabilidad es aún más importante, en virtud de que estas a pesar de su popularidad no han sido evaluadas a fondo y están basadas en ideologías y suposiciones, y no en evidencias, lo que permitiría disminuir la corrupción.</a:t>
            </a:r>
          </a:p>
          <a:p>
            <a:pPr marL="285750" indent="-285750">
              <a:buFont typeface="Arial" panose="020B0604020202020204" pitchFamily="34" charset="0"/>
              <a:buChar char="•"/>
            </a:pPr>
            <a:endParaRPr lang="es-MX" dirty="0">
              <a:solidFill>
                <a:schemeClr val="bg1"/>
              </a:solidFill>
            </a:endParaRPr>
          </a:p>
        </p:txBody>
      </p:sp>
      <p:pic>
        <p:nvPicPr>
          <p:cNvPr id="10" name="Marcador de posición de imagen 9"/>
          <p:cNvPicPr>
            <a:picLocks noGrp="1" noChangeAspect="1"/>
          </p:cNvPicPr>
          <p:nvPr>
            <p:ph type="pic" idx="1"/>
          </p:nvPr>
        </p:nvPicPr>
        <p:blipFill>
          <a:blip r:embed="rId2">
            <a:extLst>
              <a:ext uri="{28A0092B-C50C-407E-A947-70E740481C1C}">
                <a14:useLocalDpi xmlns:a14="http://schemas.microsoft.com/office/drawing/2010/main" val="0"/>
              </a:ext>
            </a:extLst>
          </a:blip>
          <a:srcRect l="12327" r="12327"/>
          <a:stretch>
            <a:fillRect/>
          </a:stretch>
        </p:blipFill>
        <p:spPr>
          <a:xfrm>
            <a:off x="346076" y="914400"/>
            <a:ext cx="3280974"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00919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4946" r="4946"/>
          <a:stretch>
            <a:fillRect/>
          </a:stretch>
        </p:blipFill>
        <p:spPr>
          <a:xfrm>
            <a:off x="346074" y="914400"/>
            <a:ext cx="3280974"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Marcador de texto 3"/>
          <p:cNvSpPr>
            <a:spLocks noGrp="1"/>
          </p:cNvSpPr>
          <p:nvPr>
            <p:ph type="body" sz="half" idx="2"/>
          </p:nvPr>
        </p:nvSpPr>
        <p:spPr>
          <a:xfrm>
            <a:off x="3886201" y="914400"/>
            <a:ext cx="7915274" cy="5500688"/>
          </a:xfrm>
        </p:spPr>
        <p:txBody>
          <a:bodyPr>
            <a:normAutofit fontScale="25000" lnSpcReduction="20000"/>
          </a:bodyPr>
          <a:lstStyle/>
          <a:p>
            <a:pPr algn="just">
              <a:lnSpc>
                <a:spcPct val="170000"/>
              </a:lnSpc>
            </a:pPr>
            <a:r>
              <a:rPr lang="es-MX" sz="4800" b="1" dirty="0">
                <a:solidFill>
                  <a:schemeClr val="bg1"/>
                </a:solidFill>
              </a:rPr>
              <a:t>RESUMEN DE LA LECTURA</a:t>
            </a:r>
          </a:p>
          <a:p>
            <a:pPr algn="just">
              <a:lnSpc>
                <a:spcPct val="170000"/>
              </a:lnSpc>
            </a:pPr>
            <a:r>
              <a:rPr lang="es-MX" sz="5600" dirty="0" smtClean="0">
                <a:solidFill>
                  <a:schemeClr val="bg1"/>
                </a:solidFill>
              </a:rPr>
              <a:t>De </a:t>
            </a:r>
            <a:r>
              <a:rPr lang="es-MX" sz="5600" dirty="0">
                <a:solidFill>
                  <a:schemeClr val="bg1"/>
                </a:solidFill>
              </a:rPr>
              <a:t>acuerdo a la propuesta del modelo, comprendo que no todas las políticas públicas o programas sociales pueden ser evaluados, para ello es importante realizar un análisis de la evaluabilidad  mismo que permite ver si una políticas está en condiciones de ser evaluada es decir si cuenta con la factibilidad de proporcionar información que pueda ser útil,  entre otros  motivos porque su empleo correcto conlleva a una evaluación posterior, porque implica un aporte a la transparencia  y a la rendición de cuentas de las acciones públicas, y porque permite recabar información de alto valor estratégico para que los actores implicados en la evaluación definan sus cursos de acción.</a:t>
            </a:r>
          </a:p>
          <a:p>
            <a:pPr algn="just">
              <a:lnSpc>
                <a:spcPct val="170000"/>
              </a:lnSpc>
            </a:pPr>
            <a:r>
              <a:rPr lang="es-MX" sz="5600" dirty="0">
                <a:solidFill>
                  <a:schemeClr val="bg1"/>
                </a:solidFill>
              </a:rPr>
              <a:t> Al mismo tiempo, el análisis de evaluabilidad permite optimizar el presupuesto de la política o programa y fundamentalmente de la porción destinada a evaluación ya que evita grandes inversiones inadecuadas o innecesarias y brinda una justificación basada en valoraciones concretas de los gastos a realizar para las necesidades del programa. </a:t>
            </a:r>
          </a:p>
          <a:p>
            <a:pPr algn="just">
              <a:lnSpc>
                <a:spcPct val="170000"/>
              </a:lnSpc>
            </a:pPr>
            <a:r>
              <a:rPr lang="es-MX" sz="5600" dirty="0">
                <a:solidFill>
                  <a:schemeClr val="bg1"/>
                </a:solidFill>
              </a:rPr>
              <a:t>De igual forma es de suma importancia que las políticas anti-corrupción sean evaluadas a fondo y no solamente se queden en suposiciones, que haya evidencias de lo que se está trabajando para disminución de la corrupción.</a:t>
            </a:r>
          </a:p>
          <a:p>
            <a:endParaRPr lang="es-MX" dirty="0"/>
          </a:p>
        </p:txBody>
      </p:sp>
      <p:sp>
        <p:nvSpPr>
          <p:cNvPr id="6" name="Título 3"/>
          <p:cNvSpPr>
            <a:spLocks noGrp="1"/>
          </p:cNvSpPr>
          <p:nvPr>
            <p:ph type="title"/>
          </p:nvPr>
        </p:nvSpPr>
        <p:spPr>
          <a:xfrm>
            <a:off x="4143375" y="171450"/>
            <a:ext cx="6700837" cy="571500"/>
          </a:xfrm>
        </p:spPr>
        <p:txBody>
          <a:bodyPr>
            <a:noAutofit/>
          </a:bodyPr>
          <a:lstStyle/>
          <a:p>
            <a:pPr algn="ctr"/>
            <a:r>
              <a:rPr lang="es-MX" sz="1600" b="1" dirty="0">
                <a:latin typeface="Arial" panose="020B0604020202020204" pitchFamily="34" charset="0"/>
                <a:cs typeface="Arial" panose="020B0604020202020204" pitchFamily="34" charset="0"/>
              </a:rPr>
              <a:t>Propuesta de un modelo de evaluabilidad aplicable a programas </a:t>
            </a:r>
            <a:r>
              <a:rPr lang="es-MX" sz="1600" b="1" dirty="0" smtClean="0">
                <a:latin typeface="Arial" panose="020B0604020202020204" pitchFamily="34" charset="0"/>
                <a:cs typeface="Arial" panose="020B0604020202020204" pitchFamily="34" charset="0"/>
              </a:rPr>
              <a:t>de combate </a:t>
            </a:r>
            <a:r>
              <a:rPr lang="es-MX" sz="1600" b="1" dirty="0">
                <a:latin typeface="Arial" panose="020B0604020202020204" pitchFamily="34" charset="0"/>
                <a:cs typeface="Arial" panose="020B0604020202020204" pitchFamily="34" charset="0"/>
              </a:rPr>
              <a:t>a la </a:t>
            </a:r>
            <a:r>
              <a:rPr lang="es-MX" sz="1600" b="1" dirty="0" smtClean="0">
                <a:latin typeface="Arial" panose="020B0604020202020204" pitchFamily="34" charset="0"/>
                <a:cs typeface="Arial" panose="020B0604020202020204" pitchFamily="34" charset="0"/>
              </a:rPr>
              <a:t>corrupción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1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4431" r="4431"/>
          <a:stretch>
            <a:fillRect/>
          </a:stretch>
        </p:blipFill>
        <p:spPr>
          <a:xfrm>
            <a:off x="346074" y="914400"/>
            <a:ext cx="3280974"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Marcador de texto 3"/>
          <p:cNvSpPr>
            <a:spLocks noGrp="1"/>
          </p:cNvSpPr>
          <p:nvPr>
            <p:ph type="body" sz="half" idx="2"/>
          </p:nvPr>
        </p:nvSpPr>
        <p:spPr>
          <a:xfrm>
            <a:off x="3786188" y="914400"/>
            <a:ext cx="8115300" cy="5672138"/>
          </a:xfrm>
        </p:spPr>
        <p:txBody>
          <a:bodyPr>
            <a:normAutofit fontScale="62500" lnSpcReduction="20000"/>
          </a:bodyPr>
          <a:lstStyle/>
          <a:p>
            <a:r>
              <a:rPr lang="es-MX" sz="1900" b="1" dirty="0">
                <a:solidFill>
                  <a:schemeClr val="bg1"/>
                </a:solidFill>
              </a:rPr>
              <a:t>RESUMEN DE LA LECTURA</a:t>
            </a:r>
          </a:p>
          <a:p>
            <a:pPr algn="just"/>
            <a:r>
              <a:rPr lang="es-MX" sz="2200" dirty="0" smtClean="0">
                <a:solidFill>
                  <a:schemeClr val="bg1"/>
                </a:solidFill>
              </a:rPr>
              <a:t>A </a:t>
            </a:r>
            <a:r>
              <a:rPr lang="es-MX" sz="2200" dirty="0">
                <a:solidFill>
                  <a:schemeClr val="bg1"/>
                </a:solidFill>
              </a:rPr>
              <a:t>lo largo de la historia de nuestro Gobierno Mexicano hemos sido testigos del cáncer llamado “corrupción”, El país comienza su evolución institucional anticorrupción desde 1982, cuando se crea una Contraloría del Ejecutivo establecida como Secretaria de Estado, durante el sexenio de Miguel de la Madrid, la Secretaria de la Contraloría General  de la Federación. En 1992 se convierte en la Secretaria de la Contraloría y Desarrollo Administrativo y, en 2003 se transforma en la Secretaria de la Función Pública, estas tres instituciones nacen con la misma misión.</a:t>
            </a:r>
          </a:p>
          <a:p>
            <a:pPr algn="just"/>
            <a:r>
              <a:rPr lang="es-MX" sz="2200" dirty="0">
                <a:solidFill>
                  <a:schemeClr val="bg1"/>
                </a:solidFill>
              </a:rPr>
              <a:t>Ala par de la evolución el interés de la sociedad por el actuar de los funcionarios creció de manera favorable que ha obligado alinear los intereses de la ciudadanía con las tareas de los gobiernos y por consecuencia  a rendir cuentas de sus acciones. A mi parecer los mecanismos empleados para medir y combatir a la corrupción quedan en un “sueño” por qué de uno u otro modo la eficiencia y eficacia que se tenga en los programas o acciones repercute en el individuo (sociedad), economía, salud, educación. Si bien, es cierto, es un papel que juegan ambas partes sociedad y gobierno que es un tema tan complejo como delicado y que en verdad urge abordar frontalmente para poder lidiar con ella de manera más efectiva.</a:t>
            </a:r>
          </a:p>
          <a:p>
            <a:pPr algn="just"/>
            <a:r>
              <a:rPr lang="es-MX" sz="2200" dirty="0">
                <a:solidFill>
                  <a:schemeClr val="bg1"/>
                </a:solidFill>
              </a:rPr>
              <a:t>El modelo de evaluabilidad aplicable a programas de combate a la corrupción  permite analizar los diferentes factores que repercuten directamente en la productividad de cada uno de ellos, la realidad es que estas medidas o parámetros, son un indicador de las acciones que los Gobiernos llevan a cabo y no de los resultados que ha alcanzado, aunque podemos pensar que también estas acciones permiten que el ejercicio de poder permanezca controlado.</a:t>
            </a:r>
          </a:p>
          <a:p>
            <a:pPr algn="just"/>
            <a:r>
              <a:rPr lang="es-MX" sz="2200" dirty="0">
                <a:solidFill>
                  <a:schemeClr val="bg1"/>
                </a:solidFill>
              </a:rPr>
              <a:t>En la actualidad la participación de la ciudadanía en el monitoreo del quehacer gubernamental es de mucha importancia para el combate a la corrupción. La transparencia y rendición de cuentas como mecanismo de control al poder son útiles en la medida en que sirve al ciudadano para mejorar el funcionamiento de sus políticas, los programas y sus servicios más cercanos.</a:t>
            </a:r>
          </a:p>
          <a:p>
            <a:endParaRPr lang="es-MX" dirty="0"/>
          </a:p>
        </p:txBody>
      </p:sp>
      <p:sp>
        <p:nvSpPr>
          <p:cNvPr id="6" name="Título 3"/>
          <p:cNvSpPr>
            <a:spLocks noGrp="1"/>
          </p:cNvSpPr>
          <p:nvPr>
            <p:ph type="title"/>
          </p:nvPr>
        </p:nvSpPr>
        <p:spPr>
          <a:xfrm>
            <a:off x="4143375" y="171450"/>
            <a:ext cx="6700837" cy="571500"/>
          </a:xfrm>
        </p:spPr>
        <p:txBody>
          <a:bodyPr>
            <a:noAutofit/>
          </a:bodyPr>
          <a:lstStyle/>
          <a:p>
            <a:pPr algn="ctr"/>
            <a:r>
              <a:rPr lang="es-MX" sz="1600" b="1" dirty="0">
                <a:latin typeface="Arial" panose="020B0604020202020204" pitchFamily="34" charset="0"/>
                <a:cs typeface="Arial" panose="020B0604020202020204" pitchFamily="34" charset="0"/>
              </a:rPr>
              <a:t>Propuesta de un modelo de evaluabilidad aplicable a programas </a:t>
            </a:r>
            <a:r>
              <a:rPr lang="es-MX" sz="1600" b="1" dirty="0" smtClean="0">
                <a:latin typeface="Arial" panose="020B0604020202020204" pitchFamily="34" charset="0"/>
                <a:cs typeface="Arial" panose="020B0604020202020204" pitchFamily="34" charset="0"/>
              </a:rPr>
              <a:t>de combate </a:t>
            </a:r>
            <a:r>
              <a:rPr lang="es-MX" sz="1600" b="1" dirty="0">
                <a:latin typeface="Arial" panose="020B0604020202020204" pitchFamily="34" charset="0"/>
                <a:cs typeface="Arial" panose="020B0604020202020204" pitchFamily="34" charset="0"/>
              </a:rPr>
              <a:t>a la </a:t>
            </a:r>
            <a:r>
              <a:rPr lang="es-MX" sz="1600" b="1" dirty="0" smtClean="0">
                <a:latin typeface="Arial" panose="020B0604020202020204" pitchFamily="34" charset="0"/>
                <a:cs typeface="Arial" panose="020B0604020202020204" pitchFamily="34" charset="0"/>
              </a:rPr>
              <a:t>corrupción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53992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10277" r="10277"/>
          <a:stretch>
            <a:fillRect/>
          </a:stretch>
        </p:blipFill>
        <p:spPr>
          <a:xfrm>
            <a:off x="360362" y="914400"/>
            <a:ext cx="3280974"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ítulo 3"/>
          <p:cNvSpPr>
            <a:spLocks noGrp="1"/>
          </p:cNvSpPr>
          <p:nvPr>
            <p:ph type="body" sz="half" idx="2"/>
          </p:nvPr>
        </p:nvSpPr>
        <p:spPr>
          <a:xfrm>
            <a:off x="3827916" y="914400"/>
            <a:ext cx="8000999" cy="5629275"/>
          </a:xfrm>
        </p:spPr>
        <p:txBody>
          <a:bodyPr>
            <a:noAutofit/>
          </a:bodyPr>
          <a:lstStyle/>
          <a:p>
            <a:pPr algn="just"/>
            <a:r>
              <a:rPr lang="es-MX" sz="1400" b="1" dirty="0">
                <a:solidFill>
                  <a:schemeClr val="bg1"/>
                </a:solidFill>
              </a:rPr>
              <a:t>RESUMEN DE LA LECTURA</a:t>
            </a:r>
          </a:p>
          <a:p>
            <a:pPr algn="just"/>
            <a:r>
              <a:rPr lang="es-MX" sz="1400" dirty="0" smtClean="0">
                <a:solidFill>
                  <a:schemeClr val="bg1"/>
                </a:solidFill>
              </a:rPr>
              <a:t>La evaluabilidad </a:t>
            </a:r>
            <a:r>
              <a:rPr lang="es-MX" sz="1400" dirty="0">
                <a:solidFill>
                  <a:schemeClr val="bg1"/>
                </a:solidFill>
              </a:rPr>
              <a:t>tuvo auge en la década de los 70´, su función era identificar las áreas de oportunidad de los programas y políticas. Se define como la medida en que un programa puede ser evaluado, que tanta información podemos obtener sobre su contenido y objetivos, es decir tiene que ver por una parte con la claridad de los objetivos y verificar sus resultados esperados,  metas, indicadores y pertinencia para saber si fue exitosa; por otra parte tiene que ver con la ejecución y los resultados de la política. Un modelo de </a:t>
            </a:r>
            <a:r>
              <a:rPr lang="es-MX" sz="1400" dirty="0" smtClean="0">
                <a:solidFill>
                  <a:schemeClr val="bg1"/>
                </a:solidFill>
              </a:rPr>
              <a:t>evaluabilidad </a:t>
            </a:r>
            <a:r>
              <a:rPr lang="es-MX" sz="1400" dirty="0">
                <a:solidFill>
                  <a:schemeClr val="bg1"/>
                </a:solidFill>
              </a:rPr>
              <a:t>eficiente determina acertadamente cuáles son los elementos que deben existir para que una política o programa se pueda evaluar y refleje los resultados reales. La evaluación del desempeño es comprendida como la medición sistemática y periódica de los resultados obtenidos comparados contra los resultados planeados permite alinear los intereses de la sociedad con las tareas del gobierno. Un sistema de gestión por resultados efectivo ayudaría a la evaluación de las políticas anticorrupción porque contienen indicadores iniciales y de seguimiento ligados a metas específicas que permite la comparación de los resultados obtenidos versus las metas planteadas, además de usar la información para la rendición de cuentas y toma de decisiones. </a:t>
            </a:r>
          </a:p>
          <a:p>
            <a:pPr algn="just"/>
            <a:r>
              <a:rPr lang="es-MX" sz="1400" dirty="0">
                <a:solidFill>
                  <a:schemeClr val="bg1"/>
                </a:solidFill>
              </a:rPr>
              <a:t>Para que una política anticorrupción se considere factible requiere e claridad en la formulación (objetivos claros, vinculación estratégica con el fin del programa y su planteamiento por medio de indicadores intermedios y finales) y en la evidencia sobre ejecución y resultados.</a:t>
            </a:r>
          </a:p>
          <a:p>
            <a:pPr algn="just"/>
            <a:r>
              <a:rPr lang="es-MX" sz="1400" dirty="0">
                <a:solidFill>
                  <a:schemeClr val="bg1"/>
                </a:solidFill>
              </a:rPr>
              <a:t>Mientras el gobierno no pueda transmitir que desde su interior se vela por el interés público, por mucho que se esmere en crear normas e instituciones y emitir sanciones, no será suficiente para cambiar la percepción de la sociedad en el combate a la corrupción, toda vez que no existe una buena coordinación entre el gobierno, instituciones y la sociedad misma.</a:t>
            </a:r>
          </a:p>
          <a:p>
            <a:pPr algn="just"/>
            <a:endParaRPr lang="es-MX" sz="1400" dirty="0">
              <a:solidFill>
                <a:schemeClr val="bg1"/>
              </a:solidFill>
              <a:latin typeface="Arial" panose="020B0604020202020204" pitchFamily="34" charset="0"/>
              <a:cs typeface="Arial" panose="020B0604020202020204" pitchFamily="34" charset="0"/>
            </a:endParaRPr>
          </a:p>
        </p:txBody>
      </p:sp>
      <p:sp>
        <p:nvSpPr>
          <p:cNvPr id="8" name="Título 3"/>
          <p:cNvSpPr>
            <a:spLocks noGrp="1"/>
          </p:cNvSpPr>
          <p:nvPr>
            <p:ph type="title"/>
          </p:nvPr>
        </p:nvSpPr>
        <p:spPr>
          <a:xfrm>
            <a:off x="4143375" y="171450"/>
            <a:ext cx="6700837" cy="571500"/>
          </a:xfrm>
        </p:spPr>
        <p:txBody>
          <a:bodyPr>
            <a:noAutofit/>
          </a:bodyPr>
          <a:lstStyle/>
          <a:p>
            <a:pPr algn="ctr"/>
            <a:r>
              <a:rPr lang="es-MX" sz="1600" b="1" dirty="0">
                <a:latin typeface="Arial" panose="020B0604020202020204" pitchFamily="34" charset="0"/>
                <a:cs typeface="Arial" panose="020B0604020202020204" pitchFamily="34" charset="0"/>
              </a:rPr>
              <a:t>Propuesta de un modelo de evaluabilidad aplicable a programas </a:t>
            </a:r>
            <a:r>
              <a:rPr lang="es-MX" sz="1600" b="1" dirty="0" smtClean="0">
                <a:latin typeface="Arial" panose="020B0604020202020204" pitchFamily="34" charset="0"/>
                <a:cs typeface="Arial" panose="020B0604020202020204" pitchFamily="34" charset="0"/>
              </a:rPr>
              <a:t>de combate </a:t>
            </a:r>
            <a:r>
              <a:rPr lang="es-MX" sz="1600" b="1" dirty="0">
                <a:latin typeface="Arial" panose="020B0604020202020204" pitchFamily="34" charset="0"/>
                <a:cs typeface="Arial" panose="020B0604020202020204" pitchFamily="34" charset="0"/>
              </a:rPr>
              <a:t>a la </a:t>
            </a:r>
            <a:r>
              <a:rPr lang="es-MX" sz="1600" b="1" dirty="0" smtClean="0">
                <a:latin typeface="Arial" panose="020B0604020202020204" pitchFamily="34" charset="0"/>
                <a:cs typeface="Arial" panose="020B0604020202020204" pitchFamily="34" charset="0"/>
              </a:rPr>
              <a:t>corrupción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31803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posición de imagen 4"/>
          <p:cNvPicPr>
            <a:picLocks noGrp="1" noChangeAspect="1"/>
          </p:cNvPicPr>
          <p:nvPr>
            <p:ph type="pic" idx="1"/>
          </p:nvPr>
        </p:nvPicPr>
        <p:blipFill>
          <a:blip r:embed="rId2">
            <a:extLst>
              <a:ext uri="{28A0092B-C50C-407E-A947-70E740481C1C}">
                <a14:useLocalDpi xmlns:a14="http://schemas.microsoft.com/office/drawing/2010/main" val="0"/>
              </a:ext>
            </a:extLst>
          </a:blip>
          <a:srcRect l="6964" r="6964"/>
          <a:stretch>
            <a:fillRect/>
          </a:stretch>
        </p:blipFill>
        <p:spPr>
          <a:xfrm>
            <a:off x="350383" y="943428"/>
            <a:ext cx="3280974" cy="4572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Marcador de texto 3"/>
          <p:cNvSpPr>
            <a:spLocks noGrp="1"/>
          </p:cNvSpPr>
          <p:nvPr>
            <p:ph type="body" sz="half" idx="2"/>
          </p:nvPr>
        </p:nvSpPr>
        <p:spPr>
          <a:xfrm>
            <a:off x="3831771" y="943428"/>
            <a:ext cx="8200572" cy="5733143"/>
          </a:xfrm>
        </p:spPr>
        <p:txBody>
          <a:bodyPr>
            <a:normAutofit fontScale="47500" lnSpcReduction="20000"/>
          </a:bodyPr>
          <a:lstStyle/>
          <a:p>
            <a:pPr algn="just"/>
            <a:r>
              <a:rPr lang="es-MX" sz="2400" b="1" dirty="0">
                <a:solidFill>
                  <a:schemeClr val="bg1"/>
                </a:solidFill>
              </a:rPr>
              <a:t>RESUMEN DE LA LECTURA</a:t>
            </a:r>
          </a:p>
          <a:p>
            <a:pPr algn="just"/>
            <a:r>
              <a:rPr lang="es-MX" sz="2500" dirty="0" smtClean="0">
                <a:solidFill>
                  <a:schemeClr val="bg1"/>
                </a:solidFill>
              </a:rPr>
              <a:t>La </a:t>
            </a:r>
            <a:r>
              <a:rPr lang="es-MX" sz="2500" dirty="0">
                <a:solidFill>
                  <a:schemeClr val="bg1"/>
                </a:solidFill>
              </a:rPr>
              <a:t>efectividad de las políticas anti-corrupción es relevante porque, después de las reformas de nueva gestión pública, que en el 2006 marcó historia en cuento a transparencia y rendición de cuentas, con ello hay mayor presión para que los gobiernos se legitimen a partir de los resultados de sus políticas y la evidencia de qué políticas funcionan en contextos específicos son cada vez más necesarias. Las políticas basadas en evidencia retoman el nombre de la medicina basada en evidencia: ahora lo importante son los resultados, las pruebas de que el medicamento funciona para resolver el problema.</a:t>
            </a:r>
          </a:p>
          <a:p>
            <a:pPr algn="just"/>
            <a:r>
              <a:rPr lang="es-MX" sz="2500" dirty="0">
                <a:solidFill>
                  <a:schemeClr val="bg1"/>
                </a:solidFill>
              </a:rPr>
              <a:t>En el marco de combate a la corrupción, la autora define a la evaluabilidad como la medida en la que un programa puede ser evaluado, es decir, hasta qué punto se puede obtener información sobre su contenido y objetivos y verificar sus resultados esperados. No se debe confundir con la evaluación de una política que es “el esfuerzo para juntar y analizar información sobre aspectos esenciales de las políticas, con el objetivo de medir si la política ha alcanzado los objetivos planteados.” La evaluabilidad, hace mención que tiene dos partes o componentes:</a:t>
            </a:r>
          </a:p>
          <a:p>
            <a:pPr algn="just"/>
            <a:r>
              <a:rPr lang="es-MX" sz="2500" dirty="0">
                <a:solidFill>
                  <a:schemeClr val="bg1"/>
                </a:solidFill>
              </a:rPr>
              <a:t>La primera parte hace referencia a la formulación de la política	 pública, la claridad de los objetivos y metas, la presencia de indicadores para medir si se han alcanzado o no, la forma de utilizarlos y su pertinencia para saber si la política fue exitosa.  </a:t>
            </a:r>
            <a:endParaRPr lang="es-MX" sz="2500" dirty="0" smtClean="0">
              <a:solidFill>
                <a:schemeClr val="bg1"/>
              </a:solidFill>
            </a:endParaRPr>
          </a:p>
          <a:p>
            <a:pPr algn="just"/>
            <a:r>
              <a:rPr lang="es-MX" sz="2500" dirty="0" smtClean="0">
                <a:solidFill>
                  <a:schemeClr val="bg1"/>
                </a:solidFill>
              </a:rPr>
              <a:t>La </a:t>
            </a:r>
            <a:r>
              <a:rPr lang="es-MX" sz="2500" dirty="0">
                <a:solidFill>
                  <a:schemeClr val="bg1"/>
                </a:solidFill>
              </a:rPr>
              <a:t>segunda tiene que ver con la ejecución y los resultados de </a:t>
            </a:r>
            <a:r>
              <a:rPr lang="es-MX" sz="2500" dirty="0" smtClean="0">
                <a:solidFill>
                  <a:schemeClr val="bg1"/>
                </a:solidFill>
              </a:rPr>
              <a:t>la</a:t>
            </a:r>
            <a:r>
              <a:rPr lang="es-MX" sz="2500" dirty="0">
                <a:solidFill>
                  <a:schemeClr val="bg1"/>
                </a:solidFill>
              </a:rPr>
              <a:t> </a:t>
            </a:r>
            <a:r>
              <a:rPr lang="es-MX" sz="2500" dirty="0" smtClean="0">
                <a:solidFill>
                  <a:schemeClr val="bg1"/>
                </a:solidFill>
              </a:rPr>
              <a:t>política</a:t>
            </a:r>
            <a:r>
              <a:rPr lang="es-MX" sz="2500" dirty="0">
                <a:solidFill>
                  <a:schemeClr val="bg1"/>
                </a:solidFill>
              </a:rPr>
              <a:t>: si existe información al respecto, si se puede obtener, o si es relevante y pertinente.</a:t>
            </a:r>
          </a:p>
          <a:p>
            <a:pPr algn="just"/>
            <a:r>
              <a:rPr lang="es-MX" sz="2500" dirty="0">
                <a:solidFill>
                  <a:schemeClr val="bg1"/>
                </a:solidFill>
              </a:rPr>
              <a:t>De acuerdo con las consideraciones presentadas en el apartado anterior, para analizar la factibilidad de una política anti-corrupción se requieren dos ejes:</a:t>
            </a:r>
          </a:p>
          <a:p>
            <a:pPr algn="just"/>
            <a:r>
              <a:rPr lang="es-MX" sz="2500" dirty="0">
                <a:solidFill>
                  <a:schemeClr val="bg1"/>
                </a:solidFill>
              </a:rPr>
              <a:t>1.- Claridad en la formulación y</a:t>
            </a:r>
          </a:p>
          <a:p>
            <a:pPr algn="just"/>
            <a:r>
              <a:rPr lang="es-MX" sz="2500" dirty="0">
                <a:solidFill>
                  <a:schemeClr val="bg1"/>
                </a:solidFill>
              </a:rPr>
              <a:t>2.- Evidencia sobre ejecución y resultados.	</a:t>
            </a:r>
          </a:p>
          <a:p>
            <a:pPr algn="just"/>
            <a:r>
              <a:rPr lang="es-MX" sz="2500" dirty="0">
                <a:solidFill>
                  <a:schemeClr val="bg1"/>
                </a:solidFill>
              </a:rPr>
              <a:t>La evaluación de estos ejes permitirá hacer un análisis integral sobre la evaluabilidad de esta política. Por un lado, se identificarán cuál es la información necesaria que se debe considerar desde el diseño de la política para que pueda ser evaluada. Por el otro, también se identificará la información requerida para evaluar la forma en la que se implementó la política o el programa y sus respectivos resultados.</a:t>
            </a:r>
          </a:p>
          <a:p>
            <a:endParaRPr lang="es-MX" dirty="0"/>
          </a:p>
        </p:txBody>
      </p:sp>
      <p:sp>
        <p:nvSpPr>
          <p:cNvPr id="6" name="Título 3"/>
          <p:cNvSpPr>
            <a:spLocks noGrp="1"/>
          </p:cNvSpPr>
          <p:nvPr>
            <p:ph type="title"/>
          </p:nvPr>
        </p:nvSpPr>
        <p:spPr>
          <a:xfrm>
            <a:off x="4143375" y="171450"/>
            <a:ext cx="6700837" cy="571500"/>
          </a:xfrm>
        </p:spPr>
        <p:txBody>
          <a:bodyPr>
            <a:noAutofit/>
          </a:bodyPr>
          <a:lstStyle/>
          <a:p>
            <a:pPr algn="ctr"/>
            <a:r>
              <a:rPr lang="es-MX" sz="1600" b="1" dirty="0">
                <a:latin typeface="Arial" panose="020B0604020202020204" pitchFamily="34" charset="0"/>
                <a:cs typeface="Arial" panose="020B0604020202020204" pitchFamily="34" charset="0"/>
              </a:rPr>
              <a:t>Propuesta de un modelo de evaluabilidad aplicable a programas </a:t>
            </a:r>
            <a:r>
              <a:rPr lang="es-MX" sz="1600" b="1" dirty="0" smtClean="0">
                <a:latin typeface="Arial" panose="020B0604020202020204" pitchFamily="34" charset="0"/>
                <a:cs typeface="Arial" panose="020B0604020202020204" pitchFamily="34" charset="0"/>
              </a:rPr>
              <a:t>de combate </a:t>
            </a:r>
            <a:r>
              <a:rPr lang="es-MX" sz="1600" b="1" dirty="0">
                <a:latin typeface="Arial" panose="020B0604020202020204" pitchFamily="34" charset="0"/>
                <a:cs typeface="Arial" panose="020B0604020202020204" pitchFamily="34" charset="0"/>
              </a:rPr>
              <a:t>a la </a:t>
            </a:r>
            <a:r>
              <a:rPr lang="es-MX" sz="1600" b="1" dirty="0" smtClean="0">
                <a:latin typeface="Arial" panose="020B0604020202020204" pitchFamily="34" charset="0"/>
                <a:cs typeface="Arial" panose="020B0604020202020204" pitchFamily="34" charset="0"/>
              </a:rPr>
              <a:t>corrupción</a:t>
            </a:r>
            <a:endParaRPr lang="es-MX"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626809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2486186" y="76357"/>
            <a:ext cx="7219627" cy="580777"/>
          </a:xfrm>
        </p:spPr>
        <p:txBody>
          <a:bodyPr>
            <a:normAutofit/>
          </a:bodyPr>
          <a:lstStyle/>
          <a:p>
            <a:pPr algn="ctr"/>
            <a:r>
              <a:rPr lang="es-MX" sz="2800" dirty="0" smtClean="0">
                <a:solidFill>
                  <a:schemeClr val="bg1"/>
                </a:solidFill>
              </a:rPr>
              <a:t>CONCLUSION GENERAL</a:t>
            </a:r>
            <a:endParaRPr lang="es-MX" sz="2800" dirty="0">
              <a:solidFill>
                <a:schemeClr val="bg1"/>
              </a:solidFill>
            </a:endParaRPr>
          </a:p>
        </p:txBody>
      </p:sp>
      <p:sp>
        <p:nvSpPr>
          <p:cNvPr id="6" name="CuadroTexto 5"/>
          <p:cNvSpPr txBox="1"/>
          <p:nvPr/>
        </p:nvSpPr>
        <p:spPr>
          <a:xfrm>
            <a:off x="338378" y="657134"/>
            <a:ext cx="11515241" cy="6786473"/>
          </a:xfrm>
          <a:prstGeom prst="rect">
            <a:avLst/>
          </a:prstGeom>
          <a:noFill/>
        </p:spPr>
        <p:txBody>
          <a:bodyPr wrap="square" rtlCol="0">
            <a:spAutoFit/>
          </a:bodyPr>
          <a:lstStyle/>
          <a:p>
            <a:pPr algn="just">
              <a:lnSpc>
                <a:spcPct val="150000"/>
              </a:lnSpc>
            </a:pPr>
            <a:r>
              <a:rPr lang="es-MX" sz="1400" b="1" dirty="0">
                <a:solidFill>
                  <a:schemeClr val="bg1"/>
                </a:solidFill>
              </a:rPr>
              <a:t>El concepto de evaluabilidad o pre-evaluación se aplicó en los años 70s a programas de gran importancia para determinar si éstos eran evaluables. Actualmente este concepto responde más a la necesidad tanto de racionalidad como de transparencia. El objetivo de la evaluabilidad es mejorar la toma de decisiones, asegurar la asignación de recursos y rendir cuentas sobre la decisión de evaluar. La evaluabilidad debe entenderse como un pre-requisito de un proceso evaluativo de más profundo y largo alcance. La evaluabilidad es una evaluación previa a otra evaluación y no previa a una política o programa que se pretende implementar. La evaluabilidad diagnostica sobre programas o políticas ya implementados. Se trata de una post-intervención, y se considera idónea cuando se va a requerir demasiado tiempo, esfuerzo y recursos en una evaluación</a:t>
            </a:r>
            <a:r>
              <a:rPr lang="es-MX" sz="1400" b="1" dirty="0" smtClean="0">
                <a:solidFill>
                  <a:schemeClr val="bg1"/>
                </a:solidFill>
              </a:rPr>
              <a:t>.</a:t>
            </a:r>
          </a:p>
          <a:p>
            <a:pPr algn="just">
              <a:lnSpc>
                <a:spcPct val="150000"/>
              </a:lnSpc>
            </a:pPr>
            <a:endParaRPr lang="es-MX" sz="1400" b="1" dirty="0">
              <a:solidFill>
                <a:schemeClr val="bg1"/>
              </a:solidFill>
            </a:endParaRPr>
          </a:p>
          <a:p>
            <a:pPr algn="just">
              <a:lnSpc>
                <a:spcPct val="150000"/>
              </a:lnSpc>
            </a:pPr>
            <a:r>
              <a:rPr lang="es-MX" sz="1400" b="1" dirty="0">
                <a:solidFill>
                  <a:schemeClr val="bg1"/>
                </a:solidFill>
              </a:rPr>
              <a:t>Ahora bien, entorno al modelo de evaluabilidad aplicable </a:t>
            </a:r>
            <a:r>
              <a:rPr lang="es-MX" sz="1400" b="1" dirty="0" smtClean="0">
                <a:solidFill>
                  <a:schemeClr val="bg1"/>
                </a:solidFill>
              </a:rPr>
              <a:t>a</a:t>
            </a:r>
          </a:p>
          <a:p>
            <a:pPr algn="just">
              <a:lnSpc>
                <a:spcPct val="150000"/>
              </a:lnSpc>
            </a:pPr>
            <a:r>
              <a:rPr lang="es-MX" sz="1400" b="1" dirty="0" smtClean="0">
                <a:solidFill>
                  <a:schemeClr val="bg1"/>
                </a:solidFill>
              </a:rPr>
              <a:t>programas </a:t>
            </a:r>
            <a:r>
              <a:rPr lang="es-MX" sz="1400" b="1" dirty="0">
                <a:solidFill>
                  <a:schemeClr val="bg1"/>
                </a:solidFill>
              </a:rPr>
              <a:t>de combate a la corrupción, consideramos que </a:t>
            </a:r>
            <a:r>
              <a:rPr lang="es-MX" sz="1400" b="1" dirty="0" smtClean="0">
                <a:solidFill>
                  <a:schemeClr val="bg1"/>
                </a:solidFill>
              </a:rPr>
              <a:t>es</a:t>
            </a:r>
          </a:p>
          <a:p>
            <a:pPr algn="just">
              <a:lnSpc>
                <a:spcPct val="150000"/>
              </a:lnSpc>
            </a:pPr>
            <a:r>
              <a:rPr lang="es-MX" sz="1400" b="1" dirty="0" smtClean="0">
                <a:solidFill>
                  <a:schemeClr val="bg1"/>
                </a:solidFill>
              </a:rPr>
              <a:t>importante </a:t>
            </a:r>
            <a:r>
              <a:rPr lang="es-MX" sz="1400" b="1" dirty="0">
                <a:solidFill>
                  <a:schemeClr val="bg1"/>
                </a:solidFill>
              </a:rPr>
              <a:t>precisar que no es un modelo para evaluar políticas </a:t>
            </a:r>
            <a:endParaRPr lang="es-MX" sz="1400" b="1" dirty="0" smtClean="0">
              <a:solidFill>
                <a:schemeClr val="bg1"/>
              </a:solidFill>
            </a:endParaRPr>
          </a:p>
          <a:p>
            <a:pPr algn="just">
              <a:lnSpc>
                <a:spcPct val="150000"/>
              </a:lnSpc>
            </a:pPr>
            <a:r>
              <a:rPr lang="es-MX" sz="1400" b="1" dirty="0" smtClean="0">
                <a:solidFill>
                  <a:schemeClr val="bg1"/>
                </a:solidFill>
              </a:rPr>
              <a:t>de </a:t>
            </a:r>
            <a:r>
              <a:rPr lang="es-MX" sz="1400" b="1" dirty="0">
                <a:solidFill>
                  <a:schemeClr val="bg1"/>
                </a:solidFill>
              </a:rPr>
              <a:t>combate a la corrupción, sino que va a determinar qué </a:t>
            </a:r>
            <a:endParaRPr lang="es-MX" sz="1400" b="1" dirty="0" smtClean="0">
              <a:solidFill>
                <a:schemeClr val="bg1"/>
              </a:solidFill>
            </a:endParaRPr>
          </a:p>
          <a:p>
            <a:pPr algn="just">
              <a:lnSpc>
                <a:spcPct val="150000"/>
              </a:lnSpc>
            </a:pPr>
            <a:r>
              <a:rPr lang="es-MX" sz="1400" b="1" dirty="0" smtClean="0">
                <a:solidFill>
                  <a:schemeClr val="bg1"/>
                </a:solidFill>
              </a:rPr>
              <a:t>información </a:t>
            </a:r>
            <a:r>
              <a:rPr lang="es-MX" sz="1400" b="1" dirty="0">
                <a:solidFill>
                  <a:schemeClr val="bg1"/>
                </a:solidFill>
              </a:rPr>
              <a:t>debe existir para que las políticas anticorrupción </a:t>
            </a:r>
            <a:endParaRPr lang="es-MX" sz="1400" b="1" dirty="0" smtClean="0">
              <a:solidFill>
                <a:schemeClr val="bg1"/>
              </a:solidFill>
            </a:endParaRPr>
          </a:p>
          <a:p>
            <a:pPr algn="just">
              <a:lnSpc>
                <a:spcPct val="150000"/>
              </a:lnSpc>
            </a:pPr>
            <a:r>
              <a:rPr lang="es-MX" sz="1400" b="1" dirty="0" smtClean="0">
                <a:solidFill>
                  <a:schemeClr val="bg1"/>
                </a:solidFill>
              </a:rPr>
              <a:t>se </a:t>
            </a:r>
            <a:r>
              <a:rPr lang="es-MX" sz="1400" b="1" dirty="0">
                <a:solidFill>
                  <a:schemeClr val="bg1"/>
                </a:solidFill>
              </a:rPr>
              <a:t>puedan evaluar con efectividad en las fases del ciclo de </a:t>
            </a:r>
            <a:r>
              <a:rPr lang="es-MX" sz="1400" b="1" dirty="0" smtClean="0">
                <a:solidFill>
                  <a:schemeClr val="bg1"/>
                </a:solidFill>
              </a:rPr>
              <a:t>políticas.</a:t>
            </a:r>
          </a:p>
          <a:p>
            <a:pPr algn="just">
              <a:lnSpc>
                <a:spcPct val="150000"/>
              </a:lnSpc>
            </a:pPr>
            <a:r>
              <a:rPr lang="es-MX" sz="1400" b="1" dirty="0" smtClean="0">
                <a:solidFill>
                  <a:schemeClr val="bg1"/>
                </a:solidFill>
              </a:rPr>
              <a:t>Es </a:t>
            </a:r>
            <a:r>
              <a:rPr lang="es-MX" sz="1400" b="1" dirty="0">
                <a:solidFill>
                  <a:schemeClr val="bg1"/>
                </a:solidFill>
              </a:rPr>
              <a:t>decir la evaluación es una medida sobre los resultados </a:t>
            </a:r>
            <a:r>
              <a:rPr lang="es-MX" sz="1400" b="1" dirty="0" smtClean="0">
                <a:solidFill>
                  <a:schemeClr val="bg1"/>
                </a:solidFill>
              </a:rPr>
              <a:t>e</a:t>
            </a:r>
          </a:p>
          <a:p>
            <a:pPr algn="just">
              <a:lnSpc>
                <a:spcPct val="150000"/>
              </a:lnSpc>
            </a:pPr>
            <a:r>
              <a:rPr lang="es-MX" sz="1400" b="1" dirty="0" smtClean="0">
                <a:solidFill>
                  <a:schemeClr val="bg1"/>
                </a:solidFill>
              </a:rPr>
              <a:t>impacto de un programa, si la política ha alcanzado los objetivos</a:t>
            </a:r>
          </a:p>
          <a:p>
            <a:pPr algn="just">
              <a:lnSpc>
                <a:spcPct val="150000"/>
              </a:lnSpc>
            </a:pPr>
            <a:r>
              <a:rPr lang="es-MX" sz="1400" b="1" dirty="0" smtClean="0">
                <a:solidFill>
                  <a:schemeClr val="bg1"/>
                </a:solidFill>
              </a:rPr>
              <a:t> planeados; en cambio la evaluabilidad  se define como la medida en la </a:t>
            </a:r>
          </a:p>
          <a:p>
            <a:pPr algn="just">
              <a:lnSpc>
                <a:spcPct val="150000"/>
              </a:lnSpc>
            </a:pPr>
            <a:r>
              <a:rPr lang="es-MX" sz="1400" b="1" dirty="0" smtClean="0">
                <a:solidFill>
                  <a:schemeClr val="bg1"/>
                </a:solidFill>
              </a:rPr>
              <a:t>que un programa puede ser evaluado. Para que una </a:t>
            </a:r>
            <a:r>
              <a:rPr lang="es-MX" sz="1400" b="1" dirty="0">
                <a:solidFill>
                  <a:schemeClr val="bg1"/>
                </a:solidFill>
              </a:rPr>
              <a:t>política anti-corrupción se considere factible requiere de </a:t>
            </a:r>
            <a:endParaRPr lang="es-MX" sz="1400" b="1" dirty="0" smtClean="0">
              <a:solidFill>
                <a:schemeClr val="bg1"/>
              </a:solidFill>
            </a:endParaRPr>
          </a:p>
          <a:p>
            <a:pPr algn="just">
              <a:lnSpc>
                <a:spcPct val="150000"/>
              </a:lnSpc>
            </a:pPr>
            <a:r>
              <a:rPr lang="es-MX" sz="1400" b="1" dirty="0" smtClean="0">
                <a:solidFill>
                  <a:schemeClr val="bg1"/>
                </a:solidFill>
              </a:rPr>
              <a:t>claridad </a:t>
            </a:r>
            <a:r>
              <a:rPr lang="es-MX" sz="1400" b="1" dirty="0">
                <a:solidFill>
                  <a:schemeClr val="bg1"/>
                </a:solidFill>
              </a:rPr>
              <a:t>de formulación de los objetivos, planteamiento y la evidencia sobre la ejecución y resultados.</a:t>
            </a:r>
          </a:p>
          <a:p>
            <a:pPr algn="just">
              <a:lnSpc>
                <a:spcPct val="150000"/>
              </a:lnSpc>
            </a:pPr>
            <a:endParaRPr lang="es-MX" sz="1600" dirty="0">
              <a:solidFill>
                <a:schemeClr val="bg1"/>
              </a:solidFill>
            </a:endParaRPr>
          </a:p>
          <a:p>
            <a:endParaRPr lang="es-MX" sz="12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6184" y="3271838"/>
            <a:ext cx="4817435" cy="27098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325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4"/>
          <p:cNvSpPr>
            <a:spLocks noGrp="1"/>
          </p:cNvSpPr>
          <p:nvPr>
            <p:ph type="title"/>
          </p:nvPr>
        </p:nvSpPr>
        <p:spPr>
          <a:xfrm>
            <a:off x="2486186" y="76357"/>
            <a:ext cx="7219627" cy="580777"/>
          </a:xfrm>
        </p:spPr>
        <p:txBody>
          <a:bodyPr>
            <a:normAutofit/>
          </a:bodyPr>
          <a:lstStyle/>
          <a:p>
            <a:pPr algn="ctr"/>
            <a:r>
              <a:rPr lang="es-MX" sz="2800" dirty="0" smtClean="0">
                <a:solidFill>
                  <a:schemeClr val="bg1"/>
                </a:solidFill>
              </a:rPr>
              <a:t>CONCLUSION GENERAL</a:t>
            </a:r>
            <a:endParaRPr lang="es-MX" sz="2800" dirty="0">
              <a:solidFill>
                <a:schemeClr val="bg1"/>
              </a:solidFill>
            </a:endParaRPr>
          </a:p>
        </p:txBody>
      </p:sp>
      <p:sp>
        <p:nvSpPr>
          <p:cNvPr id="5" name="CuadroTexto 4"/>
          <p:cNvSpPr txBox="1"/>
          <p:nvPr/>
        </p:nvSpPr>
        <p:spPr>
          <a:xfrm>
            <a:off x="308105" y="706289"/>
            <a:ext cx="11375756" cy="6509474"/>
          </a:xfrm>
          <a:prstGeom prst="rect">
            <a:avLst/>
          </a:prstGeom>
          <a:noFill/>
        </p:spPr>
        <p:txBody>
          <a:bodyPr wrap="square" rtlCol="0">
            <a:spAutoFit/>
          </a:bodyPr>
          <a:lstStyle/>
          <a:p>
            <a:pPr algn="just">
              <a:lnSpc>
                <a:spcPct val="150000"/>
              </a:lnSpc>
            </a:pPr>
            <a:r>
              <a:rPr lang="es-MX" sz="1400" b="1" dirty="0" smtClean="0">
                <a:solidFill>
                  <a:schemeClr val="bg1"/>
                </a:solidFill>
              </a:rPr>
              <a:t>Por </a:t>
            </a:r>
            <a:r>
              <a:rPr lang="es-MX" sz="1400" b="1" dirty="0">
                <a:solidFill>
                  <a:schemeClr val="bg1"/>
                </a:solidFill>
              </a:rPr>
              <a:t>lo tanto la evaluabilidad se constituye fundamentalmente de dos componentes (figura 1): El primero hace referencia a la formulación de la política pública; es decir a la claridad de objetivos y metas, la presencia de indicadores para medir si se han alcanzado o no, la forma de utilizarlos, y su pertinencia para saber si la política fue exitosa, utilizando para el análisis de este componente la Matriz del Marco Lógico. El segundo tiene que ver con la ejecución y los resultados de la política, es decir si existe información al respecto, si se puede obtener, o si es relevante o pertinente; utilizando para el análisis de este componente fuentes primarias o secundarias de información; por lo tanto, de la combinación de estos dos elementos se deduce que a mayor claridad sobre la formulación y datos sobre la ejecución y resultados, la política será más evaluable; si los objetivos son oscuros y no se pueden comprobar cómo se ha ejecutado el programa o cuáles son los resultados, será menos evaluable. </a:t>
            </a:r>
            <a:endParaRPr lang="es-MX" sz="1400" b="1" dirty="0" smtClean="0">
              <a:solidFill>
                <a:schemeClr val="bg1"/>
              </a:solidFill>
            </a:endParaRPr>
          </a:p>
          <a:p>
            <a:pPr algn="just">
              <a:lnSpc>
                <a:spcPct val="150000"/>
              </a:lnSpc>
            </a:pPr>
            <a:endParaRPr lang="es-MX" sz="1400" b="1" dirty="0">
              <a:solidFill>
                <a:schemeClr val="bg1"/>
              </a:solidFill>
            </a:endParaRPr>
          </a:p>
          <a:p>
            <a:pPr>
              <a:lnSpc>
                <a:spcPct val="150000"/>
              </a:lnSpc>
            </a:pPr>
            <a:r>
              <a:rPr lang="es-MX" sz="1400" b="1" dirty="0">
                <a:solidFill>
                  <a:schemeClr val="bg1"/>
                </a:solidFill>
              </a:rPr>
              <a:t>La aplicación de la evaluabilidad en cualquier política pública</a:t>
            </a:r>
            <a:r>
              <a:rPr lang="es-MX" sz="1400" b="1" dirty="0" smtClean="0">
                <a:solidFill>
                  <a:schemeClr val="bg1"/>
                </a:solidFill>
              </a:rPr>
              <a:t>,</a:t>
            </a:r>
          </a:p>
          <a:p>
            <a:pPr>
              <a:lnSpc>
                <a:spcPct val="150000"/>
              </a:lnSpc>
            </a:pPr>
            <a:r>
              <a:rPr lang="es-MX" sz="1400" b="1" dirty="0" smtClean="0">
                <a:solidFill>
                  <a:schemeClr val="bg1"/>
                </a:solidFill>
              </a:rPr>
              <a:t>ayudará </a:t>
            </a:r>
            <a:r>
              <a:rPr lang="es-MX" sz="1400" b="1" dirty="0">
                <a:solidFill>
                  <a:schemeClr val="bg1"/>
                </a:solidFill>
              </a:rPr>
              <a:t>a alinear sus objetivos estratégicos y a identificar los </a:t>
            </a:r>
            <a:endParaRPr lang="es-MX" sz="1400" b="1" dirty="0" smtClean="0">
              <a:solidFill>
                <a:schemeClr val="bg1"/>
              </a:solidFill>
            </a:endParaRPr>
          </a:p>
          <a:p>
            <a:pPr>
              <a:lnSpc>
                <a:spcPct val="150000"/>
              </a:lnSpc>
            </a:pPr>
            <a:r>
              <a:rPr lang="es-MX" sz="1400" b="1" dirty="0" smtClean="0">
                <a:solidFill>
                  <a:schemeClr val="bg1"/>
                </a:solidFill>
              </a:rPr>
              <a:t>actores </a:t>
            </a:r>
            <a:r>
              <a:rPr lang="es-MX" sz="1400" b="1" dirty="0">
                <a:solidFill>
                  <a:schemeClr val="bg1"/>
                </a:solidFill>
              </a:rPr>
              <a:t>relevantes y las actividades con los resultados, </a:t>
            </a:r>
            <a:r>
              <a:rPr lang="es-MX" sz="1400" b="1" dirty="0" smtClean="0">
                <a:solidFill>
                  <a:schemeClr val="bg1"/>
                </a:solidFill>
              </a:rPr>
              <a:t>permitirá</a:t>
            </a:r>
          </a:p>
          <a:p>
            <a:pPr>
              <a:lnSpc>
                <a:spcPct val="150000"/>
              </a:lnSpc>
            </a:pPr>
            <a:r>
              <a:rPr lang="es-MX" sz="1400" b="1" dirty="0" smtClean="0">
                <a:solidFill>
                  <a:schemeClr val="bg1"/>
                </a:solidFill>
              </a:rPr>
              <a:t>mejorar </a:t>
            </a:r>
            <a:r>
              <a:rPr lang="es-MX" sz="1400" b="1" dirty="0">
                <a:solidFill>
                  <a:schemeClr val="bg1"/>
                </a:solidFill>
              </a:rPr>
              <a:t>el diseño de la política, hacer más efectiva su implementación </a:t>
            </a:r>
            <a:endParaRPr lang="es-MX" sz="1400" b="1" dirty="0" smtClean="0">
              <a:solidFill>
                <a:schemeClr val="bg1"/>
              </a:solidFill>
            </a:endParaRPr>
          </a:p>
          <a:p>
            <a:pPr>
              <a:lnSpc>
                <a:spcPct val="150000"/>
              </a:lnSpc>
            </a:pPr>
            <a:r>
              <a:rPr lang="es-MX" sz="1400" b="1" dirty="0" smtClean="0">
                <a:solidFill>
                  <a:schemeClr val="bg1"/>
                </a:solidFill>
              </a:rPr>
              <a:t>e </a:t>
            </a:r>
            <a:r>
              <a:rPr lang="es-MX" sz="1400" b="1" dirty="0">
                <a:solidFill>
                  <a:schemeClr val="bg1"/>
                </a:solidFill>
              </a:rPr>
              <a:t>incluso integrarse al proceso presupuestal como parte de un </a:t>
            </a:r>
            <a:r>
              <a:rPr lang="es-MX" sz="1400" b="1" dirty="0" smtClean="0">
                <a:solidFill>
                  <a:schemeClr val="bg1"/>
                </a:solidFill>
              </a:rPr>
              <a:t>sistema</a:t>
            </a:r>
          </a:p>
          <a:p>
            <a:pPr>
              <a:lnSpc>
                <a:spcPct val="150000"/>
              </a:lnSpc>
            </a:pPr>
            <a:r>
              <a:rPr lang="es-MX" sz="1400" b="1" dirty="0" smtClean="0">
                <a:solidFill>
                  <a:schemeClr val="bg1"/>
                </a:solidFill>
              </a:rPr>
              <a:t>de </a:t>
            </a:r>
            <a:r>
              <a:rPr lang="es-MX" sz="1400" b="1" dirty="0">
                <a:solidFill>
                  <a:schemeClr val="bg1"/>
                </a:solidFill>
              </a:rPr>
              <a:t>presupuestación por desempeño.</a:t>
            </a:r>
          </a:p>
          <a:p>
            <a:pPr>
              <a:lnSpc>
                <a:spcPct val="150000"/>
              </a:lnSpc>
            </a:pPr>
            <a:r>
              <a:rPr lang="es-MX" sz="1400" b="1" dirty="0" smtClean="0">
                <a:solidFill>
                  <a:schemeClr val="bg1"/>
                </a:solidFill>
              </a:rPr>
              <a:t>En </a:t>
            </a:r>
            <a:r>
              <a:rPr lang="es-MX" sz="1400" b="1" dirty="0">
                <a:solidFill>
                  <a:schemeClr val="bg1"/>
                </a:solidFill>
              </a:rPr>
              <a:t>referencia a las políticas anticorrupción, la evaluabilidad es </a:t>
            </a:r>
            <a:endParaRPr lang="es-MX" sz="1400" b="1" dirty="0" smtClean="0">
              <a:solidFill>
                <a:schemeClr val="bg1"/>
              </a:solidFill>
            </a:endParaRPr>
          </a:p>
          <a:p>
            <a:pPr>
              <a:lnSpc>
                <a:spcPct val="150000"/>
              </a:lnSpc>
            </a:pPr>
            <a:r>
              <a:rPr lang="es-MX" sz="1400" b="1" dirty="0" smtClean="0">
                <a:solidFill>
                  <a:schemeClr val="bg1"/>
                </a:solidFill>
              </a:rPr>
              <a:t>aún </a:t>
            </a:r>
            <a:r>
              <a:rPr lang="es-MX" sz="1400" b="1" dirty="0">
                <a:solidFill>
                  <a:schemeClr val="bg1"/>
                </a:solidFill>
              </a:rPr>
              <a:t>más importante, en virtud de que estas a pesar de su </a:t>
            </a:r>
            <a:endParaRPr lang="es-MX" sz="1400" b="1" dirty="0" smtClean="0">
              <a:solidFill>
                <a:schemeClr val="bg1"/>
              </a:solidFill>
            </a:endParaRPr>
          </a:p>
          <a:p>
            <a:pPr>
              <a:lnSpc>
                <a:spcPct val="150000"/>
              </a:lnSpc>
            </a:pPr>
            <a:r>
              <a:rPr lang="es-MX" sz="1400" b="1" dirty="0" smtClean="0">
                <a:solidFill>
                  <a:schemeClr val="bg1"/>
                </a:solidFill>
              </a:rPr>
              <a:t>popularidad </a:t>
            </a:r>
            <a:r>
              <a:rPr lang="es-MX" sz="1400" b="1" dirty="0">
                <a:solidFill>
                  <a:schemeClr val="bg1"/>
                </a:solidFill>
              </a:rPr>
              <a:t>no han sido evaluadas a fondo y están basadas </a:t>
            </a:r>
            <a:r>
              <a:rPr lang="es-MX" sz="1400" b="1" dirty="0" smtClean="0">
                <a:solidFill>
                  <a:schemeClr val="bg1"/>
                </a:solidFill>
              </a:rPr>
              <a:t>en</a:t>
            </a:r>
          </a:p>
          <a:p>
            <a:pPr>
              <a:lnSpc>
                <a:spcPct val="150000"/>
              </a:lnSpc>
            </a:pPr>
            <a:r>
              <a:rPr lang="es-MX" sz="1400" b="1" dirty="0" smtClean="0">
                <a:solidFill>
                  <a:schemeClr val="bg1"/>
                </a:solidFill>
              </a:rPr>
              <a:t>ideologías </a:t>
            </a:r>
            <a:r>
              <a:rPr lang="es-MX" sz="1400" b="1" dirty="0">
                <a:solidFill>
                  <a:schemeClr val="bg1"/>
                </a:solidFill>
              </a:rPr>
              <a:t>y suposiciones, y no en evidencias, lo que permitiría disminuir la corrupción.</a:t>
            </a:r>
          </a:p>
          <a:p>
            <a:endParaRPr lang="es-MX"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30527" y="3714750"/>
            <a:ext cx="4614235" cy="2595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63272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ángulo 9"/>
          <p:cNvSpPr/>
          <p:nvPr/>
        </p:nvSpPr>
        <p:spPr>
          <a:xfrm>
            <a:off x="7207569" y="844091"/>
            <a:ext cx="2665093" cy="548579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s-MX"/>
          </a:p>
        </p:txBody>
      </p:sp>
      <p:grpSp>
        <p:nvGrpSpPr>
          <p:cNvPr id="9" name="Grupo 8"/>
          <p:cNvGrpSpPr/>
          <p:nvPr/>
        </p:nvGrpSpPr>
        <p:grpSpPr>
          <a:xfrm>
            <a:off x="4742479" y="829719"/>
            <a:ext cx="2464230" cy="5500163"/>
            <a:chOff x="4602997" y="800911"/>
            <a:chExt cx="2464230" cy="5817869"/>
          </a:xfrm>
        </p:grpSpPr>
        <p:sp>
          <p:nvSpPr>
            <p:cNvPr id="8" name="Rectángulo 7"/>
            <p:cNvSpPr/>
            <p:nvPr/>
          </p:nvSpPr>
          <p:spPr>
            <a:xfrm>
              <a:off x="4602997" y="800911"/>
              <a:ext cx="2464230" cy="581786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s-MX"/>
            </a:p>
          </p:txBody>
        </p:sp>
        <p:sp>
          <p:nvSpPr>
            <p:cNvPr id="4" name="CuadroTexto 3"/>
            <p:cNvSpPr txBox="1"/>
            <p:nvPr/>
          </p:nvSpPr>
          <p:spPr>
            <a:xfrm>
              <a:off x="4634854" y="830781"/>
              <a:ext cx="241773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dirty="0" smtClean="0"/>
                <a:t>COMPONENTES </a:t>
              </a:r>
              <a:endParaRPr lang="es-MX" dirty="0"/>
            </a:p>
          </p:txBody>
        </p:sp>
      </p:grpSp>
      <p:sp>
        <p:nvSpPr>
          <p:cNvPr id="5" name="Título 4"/>
          <p:cNvSpPr>
            <a:spLocks noGrp="1"/>
          </p:cNvSpPr>
          <p:nvPr>
            <p:ph type="title"/>
          </p:nvPr>
        </p:nvSpPr>
        <p:spPr>
          <a:xfrm>
            <a:off x="2486186" y="76357"/>
            <a:ext cx="7219627" cy="580777"/>
          </a:xfrm>
        </p:spPr>
        <p:txBody>
          <a:bodyPr>
            <a:normAutofit/>
          </a:bodyPr>
          <a:lstStyle/>
          <a:p>
            <a:pPr algn="ctr"/>
            <a:r>
              <a:rPr lang="es-MX" sz="2800" dirty="0" smtClean="0">
                <a:solidFill>
                  <a:schemeClr val="bg1"/>
                </a:solidFill>
              </a:rPr>
              <a:t>CONCLUSION GENERAL</a:t>
            </a:r>
            <a:endParaRPr lang="es-MX" sz="2800" dirty="0">
              <a:solidFill>
                <a:schemeClr val="bg1"/>
              </a:solidFill>
            </a:endParaRPr>
          </a:p>
        </p:txBody>
      </p:sp>
      <p:graphicFrame>
        <p:nvGraphicFramePr>
          <p:cNvPr id="2" name="Diagrama 1"/>
          <p:cNvGraphicFramePr/>
          <p:nvPr>
            <p:extLst>
              <p:ext uri="{D42A27DB-BD31-4B8C-83A1-F6EECF244321}">
                <p14:modId xmlns:p14="http://schemas.microsoft.com/office/powerpoint/2010/main" val="1056816707"/>
              </p:ext>
            </p:extLst>
          </p:nvPr>
        </p:nvGraphicFramePr>
        <p:xfrm>
          <a:off x="203200" y="911215"/>
          <a:ext cx="1128104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uadroTexto 2"/>
          <p:cNvSpPr txBox="1"/>
          <p:nvPr/>
        </p:nvSpPr>
        <p:spPr>
          <a:xfrm>
            <a:off x="1717558" y="3164301"/>
            <a:ext cx="2368952" cy="830997"/>
          </a:xfrm>
          <a:prstGeom prst="rect">
            <a:avLst/>
          </a:prstGeom>
          <a:noFill/>
        </p:spPr>
        <p:txBody>
          <a:bodyPr wrap="square" rtlCol="0">
            <a:spAutoFit/>
          </a:bodyPr>
          <a:lstStyle/>
          <a:p>
            <a:pPr algn="ctr"/>
            <a:r>
              <a:rPr lang="es-MX" sz="2400" b="1" dirty="0"/>
              <a:t>La evaluabilidad </a:t>
            </a:r>
          </a:p>
        </p:txBody>
      </p:sp>
      <p:sp>
        <p:nvSpPr>
          <p:cNvPr id="7" name="CuadroTexto 6"/>
          <p:cNvSpPr txBox="1"/>
          <p:nvPr/>
        </p:nvSpPr>
        <p:spPr>
          <a:xfrm>
            <a:off x="7223928" y="844091"/>
            <a:ext cx="264873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s-MX" dirty="0" smtClean="0"/>
              <a:t>MECANISMO DE ANALISIS  </a:t>
            </a:r>
            <a:endParaRPr lang="es-MX" dirty="0"/>
          </a:p>
        </p:txBody>
      </p:sp>
      <p:sp>
        <p:nvSpPr>
          <p:cNvPr id="11" name="CuadroTexto 10"/>
          <p:cNvSpPr txBox="1"/>
          <p:nvPr/>
        </p:nvSpPr>
        <p:spPr>
          <a:xfrm>
            <a:off x="1999897" y="5567028"/>
            <a:ext cx="2231756" cy="461665"/>
          </a:xfrm>
          <a:prstGeom prst="rect">
            <a:avLst/>
          </a:prstGeom>
          <a:noFill/>
        </p:spPr>
        <p:txBody>
          <a:bodyPr wrap="square" rtlCol="0">
            <a:spAutoFit/>
          </a:bodyPr>
          <a:lstStyle/>
          <a:p>
            <a:pPr algn="ctr"/>
            <a:r>
              <a:rPr lang="es-MX" sz="1200" b="1" dirty="0" smtClean="0">
                <a:solidFill>
                  <a:schemeClr val="bg1"/>
                </a:solidFill>
              </a:rPr>
              <a:t>Figura 1. Componentes de la evaluabilidad</a:t>
            </a:r>
            <a:endParaRPr lang="es-MX" sz="1200" b="1" dirty="0">
              <a:solidFill>
                <a:schemeClr val="bg1"/>
              </a:solidFill>
            </a:endParaRPr>
          </a:p>
        </p:txBody>
      </p:sp>
    </p:spTree>
    <p:extLst>
      <p:ext uri="{BB962C8B-B14F-4D97-AF65-F5344CB8AC3E}">
        <p14:creationId xmlns:p14="http://schemas.microsoft.com/office/powerpoint/2010/main" val="163363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graphicEl>
                                              <a:dgm id="{23114286-6DB5-4EAA-A3E7-DD1D47508B47}"/>
                                            </p:graphicEl>
                                          </p:spTgt>
                                        </p:tgtEl>
                                        <p:attrNameLst>
                                          <p:attrName>style.visibility</p:attrName>
                                        </p:attrNameLst>
                                      </p:cBhvr>
                                      <p:to>
                                        <p:strVal val="visible"/>
                                      </p:to>
                                    </p:set>
                                    <p:anim calcmode="lin" valueType="num">
                                      <p:cBhvr additive="base">
                                        <p:cTn id="7" dur="500" fill="hold"/>
                                        <p:tgtEl>
                                          <p:spTgt spid="2">
                                            <p:graphicEl>
                                              <a:dgm id="{23114286-6DB5-4EAA-A3E7-DD1D47508B47}"/>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graphicEl>
                                              <a:dgm id="{23114286-6DB5-4EAA-A3E7-DD1D47508B47}"/>
                                            </p:graphic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dgm id="{A96F1E91-E664-46F8-8570-E47E37974045}"/>
                                            </p:graphicEl>
                                          </p:spTgt>
                                        </p:tgtEl>
                                        <p:attrNameLst>
                                          <p:attrName>style.visibility</p:attrName>
                                        </p:attrNameLst>
                                      </p:cBhvr>
                                      <p:to>
                                        <p:strVal val="visible"/>
                                      </p:to>
                                    </p:set>
                                    <p:anim calcmode="lin" valueType="num">
                                      <p:cBhvr additive="base">
                                        <p:cTn id="13" dur="500" fill="hold"/>
                                        <p:tgtEl>
                                          <p:spTgt spid="2">
                                            <p:graphicEl>
                                              <a:dgm id="{A96F1E91-E664-46F8-8570-E47E37974045}"/>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dgm id="{A96F1E91-E664-46F8-8570-E47E37974045}"/>
                                            </p:graphic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graphicEl>
                                              <a:dgm id="{6F773092-15A3-4220-8308-3D5F762569A3}"/>
                                            </p:graphicEl>
                                          </p:spTgt>
                                        </p:tgtEl>
                                        <p:attrNameLst>
                                          <p:attrName>style.visibility</p:attrName>
                                        </p:attrNameLst>
                                      </p:cBhvr>
                                      <p:to>
                                        <p:strVal val="visible"/>
                                      </p:to>
                                    </p:set>
                                    <p:anim calcmode="lin" valueType="num">
                                      <p:cBhvr additive="base">
                                        <p:cTn id="17" dur="500" fill="hold"/>
                                        <p:tgtEl>
                                          <p:spTgt spid="2">
                                            <p:graphicEl>
                                              <a:dgm id="{6F773092-15A3-4220-8308-3D5F762569A3}"/>
                                            </p:graphic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graphicEl>
                                              <a:dgm id="{6F773092-15A3-4220-8308-3D5F762569A3}"/>
                                            </p:graphic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graphicEl>
                                              <a:dgm id="{5C41CD1C-79C9-4BC3-8A5D-C89FB960BA67}"/>
                                            </p:graphicEl>
                                          </p:spTgt>
                                        </p:tgtEl>
                                        <p:attrNameLst>
                                          <p:attrName>style.visibility</p:attrName>
                                        </p:attrNameLst>
                                      </p:cBhvr>
                                      <p:to>
                                        <p:strVal val="visible"/>
                                      </p:to>
                                    </p:set>
                                    <p:anim calcmode="lin" valueType="num">
                                      <p:cBhvr additive="base">
                                        <p:cTn id="23" dur="500" fill="hold"/>
                                        <p:tgtEl>
                                          <p:spTgt spid="2">
                                            <p:graphicEl>
                                              <a:dgm id="{5C41CD1C-79C9-4BC3-8A5D-C89FB960BA67}"/>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graphicEl>
                                              <a:dgm id="{5C41CD1C-79C9-4BC3-8A5D-C89FB960BA67}"/>
                                            </p:graphic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
                                            <p:graphicEl>
                                              <a:dgm id="{8C51B8AA-3647-4686-9FE6-3B6991D092CD}"/>
                                            </p:graphicEl>
                                          </p:spTgt>
                                        </p:tgtEl>
                                        <p:attrNameLst>
                                          <p:attrName>style.visibility</p:attrName>
                                        </p:attrNameLst>
                                      </p:cBhvr>
                                      <p:to>
                                        <p:strVal val="visible"/>
                                      </p:to>
                                    </p:set>
                                    <p:anim calcmode="lin" valueType="num">
                                      <p:cBhvr additive="base">
                                        <p:cTn id="29" dur="500" fill="hold"/>
                                        <p:tgtEl>
                                          <p:spTgt spid="2">
                                            <p:graphicEl>
                                              <a:dgm id="{8C51B8AA-3647-4686-9FE6-3B6991D092CD}"/>
                                            </p:graphic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graphicEl>
                                              <a:dgm id="{8C51B8AA-3647-4686-9FE6-3B6991D092CD}"/>
                                            </p:graphic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graphicEl>
                                              <a:dgm id="{4F0DC169-5B42-4A81-9271-7CDB41868FAA}"/>
                                            </p:graphicEl>
                                          </p:spTgt>
                                        </p:tgtEl>
                                        <p:attrNameLst>
                                          <p:attrName>style.visibility</p:attrName>
                                        </p:attrNameLst>
                                      </p:cBhvr>
                                      <p:to>
                                        <p:strVal val="visible"/>
                                      </p:to>
                                    </p:set>
                                    <p:anim calcmode="lin" valueType="num">
                                      <p:cBhvr additive="base">
                                        <p:cTn id="33" dur="500" fill="hold"/>
                                        <p:tgtEl>
                                          <p:spTgt spid="2">
                                            <p:graphicEl>
                                              <a:dgm id="{4F0DC169-5B42-4A81-9271-7CDB41868FAA}"/>
                                            </p:graphic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graphicEl>
                                              <a:dgm id="{4F0DC169-5B42-4A81-9271-7CDB41868FAA}"/>
                                            </p:graphic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
                                            <p:graphicEl>
                                              <a:dgm id="{C4131B7D-0093-43AC-8865-B75FCEC22313}"/>
                                            </p:graphicEl>
                                          </p:spTgt>
                                        </p:tgtEl>
                                        <p:attrNameLst>
                                          <p:attrName>style.visibility</p:attrName>
                                        </p:attrNameLst>
                                      </p:cBhvr>
                                      <p:to>
                                        <p:strVal val="visible"/>
                                      </p:to>
                                    </p:set>
                                    <p:anim calcmode="lin" valueType="num">
                                      <p:cBhvr additive="base">
                                        <p:cTn id="39" dur="500" fill="hold"/>
                                        <p:tgtEl>
                                          <p:spTgt spid="2">
                                            <p:graphicEl>
                                              <a:dgm id="{C4131B7D-0093-43AC-8865-B75FCEC22313}"/>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graphicEl>
                                              <a:dgm id="{C4131B7D-0093-43AC-8865-B75FCEC22313}"/>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Dgm bld="one"/>
        </p:bldSub>
      </p:bldGraphic>
    </p:bldLst>
  </p:timing>
</p:sld>
</file>

<file path=ppt/theme/theme1.xml><?xml version="1.0" encoding="utf-8"?>
<a:theme xmlns:a="http://schemas.openxmlformats.org/drawingml/2006/main" name="Sector">
  <a:themeElements>
    <a:clrScheme name="Sector">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234</TotalTime>
  <Words>1908</Words>
  <Application>Microsoft Office PowerPoint</Application>
  <PresentationFormat>Panorámica</PresentationFormat>
  <Paragraphs>89</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Arial</vt:lpstr>
      <vt:lpstr>Century Gothic</vt:lpstr>
      <vt:lpstr>Wingdings 3</vt:lpstr>
      <vt:lpstr>Sector</vt:lpstr>
      <vt:lpstr>Presentación de PowerPoint</vt:lpstr>
      <vt:lpstr>Propuesta de un modelo de evaluabilidad aplicable a programas de combate a la corrupción</vt:lpstr>
      <vt:lpstr>Propuesta de un modelo de evaluabilidad aplicable a programas de combate a la corrupción</vt:lpstr>
      <vt:lpstr>Propuesta de un modelo de evaluabilidad aplicable a programas de combate a la corrupción</vt:lpstr>
      <vt:lpstr>Propuesta de un modelo de evaluabilidad aplicable a programas de combate a la corrupción</vt:lpstr>
      <vt:lpstr>Propuesta de un modelo de evaluabilidad aplicable a programas de combate a la corrupción</vt:lpstr>
      <vt:lpstr>CONCLUSION GENERAL</vt:lpstr>
      <vt:lpstr>CONCLUSION GENERAL</vt:lpstr>
      <vt:lpstr>CONCLUSION GENERAL</vt:lpstr>
      <vt:lpstr>El equipo visionarios le envía un cordial saludo y reitera su agradecimiento por la excelente catedra impartida en la maestría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Alan</dc:creator>
  <cp:lastModifiedBy>Alan</cp:lastModifiedBy>
  <cp:revision>27</cp:revision>
  <dcterms:created xsi:type="dcterms:W3CDTF">2015-12-15T18:11:07Z</dcterms:created>
  <dcterms:modified xsi:type="dcterms:W3CDTF">2015-12-17T00:21:24Z</dcterms:modified>
</cp:coreProperties>
</file>