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30"/>
  </p:notesMasterIdLst>
  <p:sldIdLst>
    <p:sldId id="256" r:id="rId2"/>
    <p:sldId id="306" r:id="rId3"/>
    <p:sldId id="329" r:id="rId4"/>
    <p:sldId id="307" r:id="rId5"/>
    <p:sldId id="308" r:id="rId6"/>
    <p:sldId id="309" r:id="rId7"/>
    <p:sldId id="327" r:id="rId8"/>
    <p:sldId id="310" r:id="rId9"/>
    <p:sldId id="328" r:id="rId10"/>
    <p:sldId id="311" r:id="rId11"/>
    <p:sldId id="312" r:id="rId12"/>
    <p:sldId id="313" r:id="rId13"/>
    <p:sldId id="314" r:id="rId14"/>
    <p:sldId id="315" r:id="rId15"/>
    <p:sldId id="316" r:id="rId16"/>
    <p:sldId id="317" r:id="rId17"/>
    <p:sldId id="318" r:id="rId18"/>
    <p:sldId id="319" r:id="rId19"/>
    <p:sldId id="320" r:id="rId20"/>
    <p:sldId id="321" r:id="rId21"/>
    <p:sldId id="322" r:id="rId22"/>
    <p:sldId id="324" r:id="rId23"/>
    <p:sldId id="323" r:id="rId24"/>
    <p:sldId id="325" r:id="rId25"/>
    <p:sldId id="326" r:id="rId26"/>
    <p:sldId id="330" r:id="rId27"/>
    <p:sldId id="331" r:id="rId28"/>
    <p:sldId id="332" r:id="rId29"/>
  </p:sldIdLst>
  <p:sldSz cx="9144000" cy="6858000" type="screen4x3"/>
  <p:notesSz cx="70104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1272" y="138"/>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1" y="0"/>
            <a:ext cx="3037840" cy="464820"/>
          </a:xfrm>
          <a:prstGeom prst="rect">
            <a:avLst/>
          </a:prstGeom>
        </p:spPr>
        <p:txBody>
          <a:bodyPr vert="horz" lIns="93177" tIns="46589" rIns="93177" bIns="46589" rtlCol="0"/>
          <a:lstStyle>
            <a:lvl1pPr algn="l">
              <a:defRPr sz="1200"/>
            </a:lvl1pPr>
          </a:lstStyle>
          <a:p>
            <a:endParaRPr lang="es-MX"/>
          </a:p>
        </p:txBody>
      </p:sp>
      <p:sp>
        <p:nvSpPr>
          <p:cNvPr id="3" name="2 Marcador de fecha"/>
          <p:cNvSpPr>
            <a:spLocks noGrp="1"/>
          </p:cNvSpPr>
          <p:nvPr>
            <p:ph type="dt" idx="1"/>
          </p:nvPr>
        </p:nvSpPr>
        <p:spPr>
          <a:xfrm>
            <a:off x="3970940" y="0"/>
            <a:ext cx="3037840" cy="464820"/>
          </a:xfrm>
          <a:prstGeom prst="rect">
            <a:avLst/>
          </a:prstGeom>
        </p:spPr>
        <p:txBody>
          <a:bodyPr vert="horz" lIns="93177" tIns="46589" rIns="93177" bIns="46589" rtlCol="0"/>
          <a:lstStyle>
            <a:lvl1pPr algn="r">
              <a:defRPr sz="1200"/>
            </a:lvl1pPr>
          </a:lstStyle>
          <a:p>
            <a:fld id="{A86DA2AD-D5A1-414E-9708-1120A21F2F3D}" type="datetimeFigureOut">
              <a:rPr lang="es-MX" smtClean="0"/>
              <a:pPr/>
              <a:t>11/04/2015</a:t>
            </a:fld>
            <a:endParaRPr lang="es-MX"/>
          </a:p>
        </p:txBody>
      </p:sp>
      <p:sp>
        <p:nvSpPr>
          <p:cNvPr id="4" name="3 Marcador de imagen de diapositiva"/>
          <p:cNvSpPr>
            <a:spLocks noGrp="1" noRot="1" noChangeAspect="1"/>
          </p:cNvSpPr>
          <p:nvPr>
            <p:ph type="sldImg" idx="2"/>
          </p:nvPr>
        </p:nvSpPr>
        <p:spPr>
          <a:xfrm>
            <a:off x="1182688" y="696913"/>
            <a:ext cx="4645025" cy="3484562"/>
          </a:xfrm>
          <a:prstGeom prst="rect">
            <a:avLst/>
          </a:prstGeom>
          <a:noFill/>
          <a:ln w="12700">
            <a:solidFill>
              <a:prstClr val="black"/>
            </a:solidFill>
          </a:ln>
        </p:spPr>
        <p:txBody>
          <a:bodyPr vert="horz" lIns="93177" tIns="46589" rIns="93177" bIns="46589" rtlCol="0" anchor="ctr"/>
          <a:lstStyle/>
          <a:p>
            <a:endParaRPr lang="es-MX"/>
          </a:p>
        </p:txBody>
      </p:sp>
      <p:sp>
        <p:nvSpPr>
          <p:cNvPr id="5" name="4 Marcador de notas"/>
          <p:cNvSpPr>
            <a:spLocks noGrp="1"/>
          </p:cNvSpPr>
          <p:nvPr>
            <p:ph type="body" sz="quarter" idx="3"/>
          </p:nvPr>
        </p:nvSpPr>
        <p:spPr>
          <a:xfrm>
            <a:off x="701041" y="4415790"/>
            <a:ext cx="5608320" cy="4183380"/>
          </a:xfrm>
          <a:prstGeom prst="rect">
            <a:avLst/>
          </a:prstGeom>
        </p:spPr>
        <p:txBody>
          <a:bodyPr vert="horz" lIns="93177" tIns="46589" rIns="93177" bIns="4658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1" y="8829968"/>
            <a:ext cx="3037840" cy="464820"/>
          </a:xfrm>
          <a:prstGeom prst="rect">
            <a:avLst/>
          </a:prstGeom>
        </p:spPr>
        <p:txBody>
          <a:bodyPr vert="horz" lIns="93177" tIns="46589" rIns="93177" bIns="46589"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970940" y="8829968"/>
            <a:ext cx="3037840" cy="464820"/>
          </a:xfrm>
          <a:prstGeom prst="rect">
            <a:avLst/>
          </a:prstGeom>
        </p:spPr>
        <p:txBody>
          <a:bodyPr vert="horz" lIns="93177" tIns="46589" rIns="93177" bIns="46589" rtlCol="0" anchor="b"/>
          <a:lstStyle>
            <a:lvl1pPr algn="r">
              <a:defRPr sz="1200"/>
            </a:lvl1pPr>
          </a:lstStyle>
          <a:p>
            <a:fld id="{D789C936-97B8-438F-9495-9D4BE7C01A41}" type="slidenum">
              <a:rPr lang="es-MX" smtClean="0"/>
              <a:pPr/>
              <a:t>‹Nº›</a:t>
            </a:fld>
            <a:endParaRPr lang="es-MX"/>
          </a:p>
        </p:txBody>
      </p:sp>
    </p:spTree>
    <p:extLst>
      <p:ext uri="{BB962C8B-B14F-4D97-AF65-F5344CB8AC3E}">
        <p14:creationId xmlns:p14="http://schemas.microsoft.com/office/powerpoint/2010/main" val="324127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2690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2640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579917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52579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346194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66666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49176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615267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012679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9353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MX"/>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7A847CFC-816F-41D0-AAC0-9BF4FEBC753E}" type="datetimeFigureOut">
              <a:rPr lang="es-ES" smtClean="0"/>
              <a:pPr/>
              <a:t>11/04/2015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088205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A847CFC-816F-41D0-AAC0-9BF4FEBC753E}" type="datetimeFigureOut">
              <a:rPr lang="es-ES" smtClean="0"/>
              <a:pPr/>
              <a:t>11/04/2015</a:t>
            </a:fld>
            <a:endParaRPr lang="es-ES"/>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1480810532"/>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MX"/>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80512" cy="6830616"/>
          </a:xfrm>
          <a:prstGeom prst="rect">
            <a:avLst/>
          </a:prstGeom>
        </p:spPr>
      </p:pic>
      <p:pic>
        <p:nvPicPr>
          <p:cNvPr id="11" name="Imagen 10"/>
          <p:cNvPicPr/>
          <p:nvPr/>
        </p:nvPicPr>
        <p:blipFill>
          <a:blip r:embed="rId3">
            <a:extLst>
              <a:ext uri="{28A0092B-C50C-407E-A947-70E740481C1C}">
                <a14:useLocalDpi xmlns:a14="http://schemas.microsoft.com/office/drawing/2010/main" val="0"/>
              </a:ext>
            </a:extLst>
          </a:blip>
          <a:stretch>
            <a:fillRect/>
          </a:stretch>
        </p:blipFill>
        <p:spPr>
          <a:xfrm>
            <a:off x="395536" y="690840"/>
            <a:ext cx="1356360" cy="1438216"/>
          </a:xfrm>
          <a:prstGeom prst="rect">
            <a:avLst/>
          </a:prstGeom>
        </p:spPr>
      </p:pic>
      <p:pic>
        <p:nvPicPr>
          <p:cNvPr id="12" name="Imagen 11"/>
          <p:cNvPicPr/>
          <p:nvPr/>
        </p:nvPicPr>
        <p:blipFill>
          <a:blip r:embed="rId4">
            <a:extLst>
              <a:ext uri="{28A0092B-C50C-407E-A947-70E740481C1C}">
                <a14:useLocalDpi xmlns:a14="http://schemas.microsoft.com/office/drawing/2010/main" val="0"/>
              </a:ext>
            </a:extLst>
          </a:blip>
          <a:stretch>
            <a:fillRect/>
          </a:stretch>
        </p:blipFill>
        <p:spPr>
          <a:xfrm>
            <a:off x="6876256" y="692696"/>
            <a:ext cx="1310640" cy="1440160"/>
          </a:xfrm>
          <a:prstGeom prst="rect">
            <a:avLst/>
          </a:prstGeom>
        </p:spPr>
      </p:pic>
      <p:sp>
        <p:nvSpPr>
          <p:cNvPr id="7" name="Rectángulo 6"/>
          <p:cNvSpPr/>
          <p:nvPr/>
        </p:nvSpPr>
        <p:spPr>
          <a:xfrm>
            <a:off x="0" y="-185451"/>
            <a:ext cx="9144000" cy="5845255"/>
          </a:xfrm>
          <a:prstGeom prst="rect">
            <a:avLst/>
          </a:prstGeom>
        </p:spPr>
        <p:txBody>
          <a:bodyPr wrap="square">
            <a:spAutoFit/>
          </a:bodyPr>
          <a:lstStyle/>
          <a:p>
            <a:pPr algn="ctr">
              <a:lnSpc>
                <a:spcPct val="107000"/>
              </a:lnSpc>
              <a:spcAft>
                <a:spcPts val="800"/>
              </a:spcAft>
              <a:tabLst>
                <a:tab pos="1587500" algn="l"/>
              </a:tabLst>
            </a:pPr>
            <a:endParaRPr lang="es-MX" b="1" dirty="0" smtClean="0">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endParaRPr lang="es-MX" b="1" dirty="0">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endParaRPr lang="es-MX" b="1" dirty="0" smtClean="0">
              <a:latin typeface="Arial" panose="020B060402020202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smtClean="0">
                <a:latin typeface="Arial Narrow" panose="020B0606020202030204" pitchFamily="34" charset="0"/>
                <a:ea typeface="Calibri" panose="020F0502020204030204" pitchFamily="34" charset="0"/>
                <a:cs typeface="Times New Roman" panose="02020603050405020304" pitchFamily="18" charset="0"/>
              </a:rPr>
              <a:t>ALUMNO</a:t>
            </a:r>
            <a:r>
              <a:rPr lang="es-MX" sz="1600" b="1" dirty="0">
                <a:latin typeface="Arial Narrow" panose="020B0606020202030204" pitchFamily="34" charset="0"/>
                <a:ea typeface="Calibri" panose="020F0502020204030204" pitchFamily="34" charset="0"/>
                <a:cs typeface="Times New Roman" panose="02020603050405020304" pitchFamily="18" charset="0"/>
              </a:rPr>
              <a:t>:</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a:latin typeface="Arial Narrow" panose="020B0606020202030204" pitchFamily="34" charset="0"/>
                <a:ea typeface="Calibri" panose="020F0502020204030204" pitchFamily="34" charset="0"/>
                <a:cs typeface="Times New Roman" panose="02020603050405020304" pitchFamily="18" charset="0"/>
              </a:rPr>
              <a:t>VALENTÍN PÉREZ MARTÍNEZ.</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a:latin typeface="Arial Narrow" panose="020B0606020202030204" pitchFamily="34" charset="0"/>
                <a:ea typeface="Calibri" panose="020F0502020204030204" pitchFamily="34" charset="0"/>
                <a:cs typeface="Times New Roman" panose="02020603050405020304" pitchFamily="18" charset="0"/>
              </a:rPr>
              <a:t> </a:t>
            </a:r>
            <a:endParaRPr lang="es-MX" sz="1600" b="1" dirty="0" smtClean="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smtClean="0">
                <a:latin typeface="Arial Narrow" panose="020B0606020202030204" pitchFamily="34" charset="0"/>
                <a:ea typeface="Calibri" panose="020F0502020204030204" pitchFamily="34" charset="0"/>
                <a:cs typeface="Times New Roman" panose="02020603050405020304" pitchFamily="18" charset="0"/>
              </a:rPr>
              <a:t>DR</a:t>
            </a:r>
            <a:r>
              <a:rPr lang="es-MX" sz="1600" b="1" dirty="0">
                <a:latin typeface="Arial Narrow" panose="020B0606020202030204" pitchFamily="34" charset="0"/>
                <a:ea typeface="Calibri" panose="020F0502020204030204" pitchFamily="34" charset="0"/>
                <a:cs typeface="Times New Roman" panose="02020603050405020304" pitchFamily="18" charset="0"/>
              </a:rPr>
              <a:t>. MAGDA ELIZABETH JAN ARGÜELLO</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endParaRPr lang="es-MX" sz="1600" b="1" dirty="0" smtClean="0">
              <a:solidFill>
                <a:srgbClr val="222222"/>
              </a:solidFill>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a:solidFill>
                  <a:srgbClr val="222222"/>
                </a:solidFill>
                <a:latin typeface="Arial Narrow" panose="020B0606020202030204" pitchFamily="34" charset="0"/>
                <a:ea typeface="Calibri" panose="020F0502020204030204" pitchFamily="34" charset="0"/>
                <a:cs typeface="Times New Roman" panose="02020603050405020304" pitchFamily="18" charset="0"/>
              </a:rPr>
              <a:t> </a:t>
            </a:r>
            <a:r>
              <a:rPr lang="es-MX" sz="1600" b="1" dirty="0" smtClean="0">
                <a:solidFill>
                  <a:srgbClr val="222222"/>
                </a:solidFill>
                <a:latin typeface="Arial Narrow" panose="020B0606020202030204" pitchFamily="34" charset="0"/>
                <a:ea typeface="Calibri" panose="020F0502020204030204" pitchFamily="34" charset="0"/>
                <a:cs typeface="Times New Roman" panose="02020603050405020304" pitchFamily="18" charset="0"/>
              </a:rPr>
              <a:t>MATERIA</a:t>
            </a:r>
            <a:r>
              <a:rPr lang="es-MX" sz="1600" b="1" dirty="0">
                <a:solidFill>
                  <a:srgbClr val="222222"/>
                </a:solidFill>
                <a:latin typeface="Arial Narrow" panose="020B0606020202030204" pitchFamily="34" charset="0"/>
                <a:ea typeface="Calibri" panose="020F0502020204030204" pitchFamily="34" charset="0"/>
                <a:cs typeface="Times New Roman" panose="02020603050405020304" pitchFamily="18" charset="0"/>
              </a:rPr>
              <a:t>:</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s-MX" sz="1600" b="1" dirty="0">
                <a:latin typeface="Arial Narrow" panose="020B0606020202030204" pitchFamily="34" charset="0"/>
                <a:ea typeface="Calibri" panose="020F0502020204030204" pitchFamily="34" charset="0"/>
                <a:cs typeface="Times New Roman" panose="02020603050405020304" pitchFamily="18" charset="0"/>
              </a:rPr>
              <a:t>GESTIÓN PARA RESULTADOS</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endParaRPr lang="es-MX" sz="1600" b="1" dirty="0" smtClean="0">
              <a:solidFill>
                <a:srgbClr val="222222"/>
              </a:solidFill>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a:solidFill>
                  <a:srgbClr val="222222"/>
                </a:solidFill>
                <a:latin typeface="Arial Narrow" panose="020B0606020202030204" pitchFamily="34" charset="0"/>
                <a:ea typeface="Calibri" panose="020F0502020204030204" pitchFamily="34" charset="0"/>
                <a:cs typeface="Times New Roman" panose="02020603050405020304" pitchFamily="18" charset="0"/>
              </a:rPr>
              <a:t> </a:t>
            </a:r>
            <a:r>
              <a:rPr lang="es-MX" sz="1600" b="1" dirty="0" smtClean="0">
                <a:latin typeface="Arial Narrow" panose="020B0606020202030204" pitchFamily="34" charset="0"/>
                <a:ea typeface="Calibri" panose="020F0502020204030204" pitchFamily="34" charset="0"/>
                <a:cs typeface="Times New Roman" panose="02020603050405020304" pitchFamily="18" charset="0"/>
              </a:rPr>
              <a:t>PRESENTA:</a:t>
            </a:r>
            <a:endParaRPr lang="es-MX" sz="1600" dirty="0">
              <a:latin typeface="Arial Narrow" panose="020B0606020202030204" pitchFamily="34" charset="0"/>
              <a:ea typeface="Calibri" panose="020F0502020204030204" pitchFamily="34" charset="0"/>
              <a:cs typeface="Times New Roman" panose="02020603050405020304" pitchFamily="18" charset="0"/>
            </a:endParaRPr>
          </a:p>
          <a:p>
            <a:pPr algn="ctr">
              <a:spcAft>
                <a:spcPts val="0"/>
              </a:spcAft>
            </a:pPr>
            <a:r>
              <a:rPr lang="es-MX" sz="1600" b="1" dirty="0" smtClean="0">
                <a:latin typeface="Arial Narrow" panose="020B0606020202030204" pitchFamily="34" charset="0"/>
                <a:ea typeface="Calibri" panose="020F0502020204030204" pitchFamily="34" charset="0"/>
                <a:cs typeface="Times New Roman" panose="02020603050405020304" pitchFamily="18" charset="0"/>
              </a:rPr>
              <a:t>ANALISIS DEL PROGRAMA PARA EL DESARROLLO DE ZONAS PRIORITARIAS</a:t>
            </a:r>
            <a:endParaRPr lang="es-MX" sz="1600" dirty="0" smtClean="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a:latin typeface="Arial Narrow" panose="020B0606020202030204" pitchFamily="34" charset="0"/>
                <a:ea typeface="Calibri" panose="020F0502020204030204" pitchFamily="34" charset="0"/>
                <a:cs typeface="Times New Roman" panose="02020603050405020304" pitchFamily="18" charset="0"/>
              </a:rPr>
              <a:t> </a:t>
            </a:r>
            <a:endParaRPr lang="es-MX" sz="1600" dirty="0" smtClean="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endParaRPr lang="es-MX" sz="1600" b="1" dirty="0" smtClean="0">
              <a:latin typeface="Arial Narrow" panose="020B0606020202030204" pitchFamily="34" charset="0"/>
              <a:ea typeface="Calibri" panose="020F0502020204030204" pitchFamily="34" charset="0"/>
              <a:cs typeface="Times New Roman" panose="02020603050405020304" pitchFamily="18" charset="0"/>
            </a:endParaRPr>
          </a:p>
          <a:p>
            <a:pPr algn="ctr">
              <a:lnSpc>
                <a:spcPct val="107000"/>
              </a:lnSpc>
              <a:spcAft>
                <a:spcPts val="800"/>
              </a:spcAft>
              <a:tabLst>
                <a:tab pos="1587500" algn="l"/>
              </a:tabLst>
            </a:pPr>
            <a:r>
              <a:rPr lang="es-MX" sz="1600" b="1" dirty="0" smtClean="0">
                <a:latin typeface="Arial Narrow" panose="020B0606020202030204" pitchFamily="34" charset="0"/>
                <a:ea typeface="Calibri" panose="020F0502020204030204" pitchFamily="34" charset="0"/>
                <a:cs typeface="Times New Roman" panose="02020603050405020304" pitchFamily="18" charset="0"/>
              </a:rPr>
              <a:t>TAPACHULA </a:t>
            </a:r>
            <a:r>
              <a:rPr lang="es-MX" sz="1600" b="1" dirty="0">
                <a:latin typeface="Arial Narrow" panose="020B0606020202030204" pitchFamily="34" charset="0"/>
                <a:ea typeface="Calibri" panose="020F0502020204030204" pitchFamily="34" charset="0"/>
                <a:cs typeface="Times New Roman" panose="02020603050405020304" pitchFamily="18" charset="0"/>
              </a:rPr>
              <a:t>DE CÓRDOBA Y ORDOÑEZ CHIAPAS, A </a:t>
            </a:r>
            <a:r>
              <a:rPr lang="es-MX" sz="1600" b="1" dirty="0" smtClean="0">
                <a:latin typeface="Arial Narrow" panose="020B0606020202030204" pitchFamily="34" charset="0"/>
                <a:ea typeface="Calibri" panose="020F0502020204030204" pitchFamily="34" charset="0"/>
                <a:cs typeface="Times New Roman" panose="02020603050405020304" pitchFamily="18" charset="0"/>
              </a:rPr>
              <a:t>ABRIL </a:t>
            </a:r>
            <a:r>
              <a:rPr lang="es-MX" sz="1600" b="1" dirty="0">
                <a:latin typeface="Arial Narrow" panose="020B0606020202030204" pitchFamily="34" charset="0"/>
                <a:ea typeface="Calibri" panose="020F0502020204030204" pitchFamily="34" charset="0"/>
                <a:cs typeface="Times New Roman" panose="02020603050405020304" pitchFamily="18" charset="0"/>
              </a:rPr>
              <a:t>DE 2015.</a:t>
            </a:r>
            <a:endParaRPr lang="es-MX" sz="1600" dirty="0">
              <a:effectLst/>
              <a:latin typeface="Arial Narrow" panose="020B0606020202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00"/>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3161530" y="908720"/>
            <a:ext cx="2838330" cy="707886"/>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PROPOSITO DEL PROGRAMA</a:t>
            </a:r>
            <a:endParaRPr lang="es-MX" dirty="0">
              <a:solidFill>
                <a:schemeClr val="accent2">
                  <a:lumMod val="50000"/>
                </a:schemeClr>
              </a:solidFill>
              <a:latin typeface="Bauhaus 93" panose="04030905020B02020C02" pitchFamily="82" charset="0"/>
            </a:endParaRPr>
          </a:p>
        </p:txBody>
      </p:sp>
      <p:sp>
        <p:nvSpPr>
          <p:cNvPr id="7" name="CuadroTexto 6"/>
          <p:cNvSpPr txBox="1"/>
          <p:nvPr/>
        </p:nvSpPr>
        <p:spPr>
          <a:xfrm>
            <a:off x="251520" y="1916832"/>
            <a:ext cx="8640960" cy="1077218"/>
          </a:xfrm>
          <a:prstGeom prst="rect">
            <a:avLst/>
          </a:prstGeom>
          <a:noFill/>
        </p:spPr>
        <p:txBody>
          <a:bodyPr wrap="square" rtlCol="0">
            <a:spAutoFit/>
          </a:bodyPr>
          <a:lstStyle/>
          <a:p>
            <a:r>
              <a:rPr lang="es-MX" sz="1600" dirty="0"/>
              <a:t> </a:t>
            </a:r>
          </a:p>
          <a:p>
            <a:pPr algn="just"/>
            <a:r>
              <a:rPr lang="es-MX" sz="1600" dirty="0">
                <a:latin typeface="Arial" panose="020B0604020202020204" pitchFamily="34" charset="0"/>
                <a:cs typeface="Arial" panose="020B0604020202020204" pitchFamily="34" charset="0"/>
              </a:rPr>
              <a:t>Tiene como propósito contribuir a mejorarla calidad de vida de la población que vive en las zonas más pobres del país, mediante la creación o mejoramiento de la infraestructura social básica y de servicios, así como de las viviendas de las personas más desprotegidas. </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3380821"/>
            <a:ext cx="3595664" cy="2058035"/>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3380820"/>
            <a:ext cx="4248472" cy="2058035"/>
          </a:xfrm>
          <a:prstGeom prst="rect">
            <a:avLst/>
          </a:prstGeom>
        </p:spPr>
      </p:pic>
    </p:spTree>
    <p:extLst>
      <p:ext uri="{BB962C8B-B14F-4D97-AF65-F5344CB8AC3E}">
        <p14:creationId xmlns:p14="http://schemas.microsoft.com/office/powerpoint/2010/main" val="223799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3161530" y="908720"/>
            <a:ext cx="2838330" cy="707886"/>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OBJETIVO DEL PROGRAMA</a:t>
            </a:r>
            <a:endParaRPr lang="es-MX" dirty="0">
              <a:solidFill>
                <a:schemeClr val="accent2">
                  <a:lumMod val="50000"/>
                </a:schemeClr>
              </a:solidFill>
              <a:latin typeface="Bauhaus 93" panose="04030905020B02020C02" pitchFamily="82" charset="0"/>
            </a:endParaRPr>
          </a:p>
        </p:txBody>
      </p:sp>
      <p:sp>
        <p:nvSpPr>
          <p:cNvPr id="7" name="CuadroTexto 6"/>
          <p:cNvSpPr txBox="1"/>
          <p:nvPr/>
        </p:nvSpPr>
        <p:spPr>
          <a:xfrm>
            <a:off x="251520" y="1916832"/>
            <a:ext cx="8712968" cy="1569660"/>
          </a:xfrm>
          <a:prstGeom prst="rect">
            <a:avLst/>
          </a:prstGeom>
          <a:noFill/>
        </p:spPr>
        <p:txBody>
          <a:bodyPr wrap="square" rtlCol="0">
            <a:spAutoFit/>
          </a:bodyPr>
          <a:lstStyle/>
          <a:p>
            <a:r>
              <a:rPr lang="es-MX" sz="1600" dirty="0"/>
              <a:t> </a:t>
            </a:r>
          </a:p>
          <a:p>
            <a:pPr algn="just"/>
            <a:r>
              <a:rPr lang="es-MX" sz="1600" dirty="0">
                <a:latin typeface="Arial" panose="020B0604020202020204" pitchFamily="34" charset="0"/>
                <a:cs typeface="Arial" panose="020B0604020202020204" pitchFamily="34" charset="0"/>
              </a:rPr>
              <a:t>El objetivo del Programa es contribuir a la reducción de las desigualdades regionales al crear o mejorar la infraestructura social básica y de servicios, así como las viviendas, en las localidades y municipios de muy alta y alta marginación, rezago social o alta concentración de pobreza, para impulsar el desarrollo integral de los territorios que conforman las Zonas de Atención (ZAP) y otros que presentan condiciones similares de marginación y pobreza. </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713054"/>
            <a:ext cx="3816424" cy="1804177"/>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436" y="3783993"/>
            <a:ext cx="3599964" cy="1733238"/>
          </a:xfrm>
          <a:prstGeom prst="rect">
            <a:avLst/>
          </a:prstGeom>
        </p:spPr>
      </p:pic>
    </p:spTree>
    <p:extLst>
      <p:ext uri="{BB962C8B-B14F-4D97-AF65-F5344CB8AC3E}">
        <p14:creationId xmlns:p14="http://schemas.microsoft.com/office/powerpoint/2010/main" val="29672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3161530" y="548680"/>
            <a:ext cx="2838330" cy="707886"/>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GASTO HISTORICO DEL PROGRAMA</a:t>
            </a:r>
            <a:endParaRPr lang="es-MX" dirty="0">
              <a:solidFill>
                <a:schemeClr val="accent2">
                  <a:lumMod val="50000"/>
                </a:schemeClr>
              </a:solidFill>
              <a:latin typeface="Bauhaus 93" panose="04030905020B02020C02" pitchFamily="82" charset="0"/>
            </a:endParaRPr>
          </a:p>
        </p:txBody>
      </p:sp>
      <p:sp>
        <p:nvSpPr>
          <p:cNvPr id="7" name="CuadroTexto 6"/>
          <p:cNvSpPr txBox="1"/>
          <p:nvPr/>
        </p:nvSpPr>
        <p:spPr>
          <a:xfrm>
            <a:off x="251520" y="1412776"/>
            <a:ext cx="8640960" cy="1569660"/>
          </a:xfrm>
          <a:prstGeom prst="rect">
            <a:avLst/>
          </a:prstGeom>
          <a:noFill/>
        </p:spPr>
        <p:txBody>
          <a:bodyPr wrap="square" rtlCol="0">
            <a:spAutoFit/>
          </a:bodyPr>
          <a:lstStyle/>
          <a:p>
            <a:pPr algn="just"/>
            <a:r>
              <a:rPr lang="es-MX" sz="1600" dirty="0" smtClean="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PDZP se alinea al Plan Nacional de Desarrollo a través del </a:t>
            </a:r>
            <a:r>
              <a:rPr lang="es-MX" sz="1600" dirty="0" smtClean="0">
                <a:latin typeface="Arial" panose="020B0604020202020204" pitchFamily="34" charset="0"/>
                <a:cs typeface="Arial" panose="020B0604020202020204" pitchFamily="34" charset="0"/>
              </a:rPr>
              <a:t>Objetivo "Proveer </a:t>
            </a:r>
            <a:r>
              <a:rPr lang="es-MX" sz="1600" dirty="0">
                <a:latin typeface="Arial" panose="020B0604020202020204" pitchFamily="34" charset="0"/>
                <a:cs typeface="Arial" panose="020B0604020202020204" pitchFamily="34" charset="0"/>
              </a:rPr>
              <a:t>un entorno adecuado para el desarrollo de una vida digna</a:t>
            </a:r>
            <a:r>
              <a:rPr lang="es-MX" sz="1600" dirty="0" smtClean="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y al Programa Sectorial de Desarrollo Social 2013-2018 mediante el </a:t>
            </a:r>
            <a:r>
              <a:rPr lang="es-MX" sz="1600" dirty="0" smtClean="0">
                <a:latin typeface="Arial" panose="020B0604020202020204" pitchFamily="34" charset="0"/>
                <a:cs typeface="Arial" panose="020B0604020202020204" pitchFamily="34" charset="0"/>
              </a:rPr>
              <a:t>Objetivo "Construir </a:t>
            </a:r>
            <a:r>
              <a:rPr lang="es-MX" sz="1600" dirty="0">
                <a:latin typeface="Arial" panose="020B0604020202020204" pitchFamily="34" charset="0"/>
                <a:cs typeface="Arial" panose="020B0604020202020204" pitchFamily="34" charset="0"/>
              </a:rPr>
              <a:t>un entorno digno que propicie el desarrollo a través de la mejora en los servicios básicos, la calidad y espacios de la vivienda y la infraestructura social</a:t>
            </a:r>
            <a:r>
              <a:rPr lang="es-MX" sz="1600" dirty="0" smtClean="0">
                <a:latin typeface="Arial" panose="020B0604020202020204" pitchFamily="34" charset="0"/>
                <a:cs typeface="Arial" panose="020B0604020202020204" pitchFamily="34" charset="0"/>
              </a:rPr>
              <a:t>", </a:t>
            </a:r>
            <a:r>
              <a:rPr lang="es-MX" sz="1600" dirty="0">
                <a:latin typeface="Arial" panose="020B0604020202020204" pitchFamily="34" charset="0"/>
                <a:cs typeface="Arial" panose="020B0604020202020204" pitchFamily="34" charset="0"/>
              </a:rPr>
              <a:t>contribuyendo a la atención de dos de los tres indicadores para evaluar el cumplimiento del Objetivo Sectorial.</a:t>
            </a:r>
          </a:p>
        </p:txBody>
      </p:sp>
      <p:pic>
        <p:nvPicPr>
          <p:cNvPr id="3" name="Imagen 2"/>
          <p:cNvPicPr>
            <a:picLocks noChangeAspect="1"/>
          </p:cNvPicPr>
          <p:nvPr/>
        </p:nvPicPr>
        <p:blipFill>
          <a:blip r:embed="rId3"/>
          <a:stretch>
            <a:fillRect/>
          </a:stretch>
        </p:blipFill>
        <p:spPr>
          <a:xfrm>
            <a:off x="1691680" y="2996952"/>
            <a:ext cx="5760640" cy="2427807"/>
          </a:xfrm>
          <a:prstGeom prst="rect">
            <a:avLst/>
          </a:prstGeom>
        </p:spPr>
      </p:pic>
    </p:spTree>
    <p:extLst>
      <p:ext uri="{BB962C8B-B14F-4D97-AF65-F5344CB8AC3E}">
        <p14:creationId xmlns:p14="http://schemas.microsoft.com/office/powerpoint/2010/main" val="915630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stretch>
            <a:fillRect/>
          </a:stretch>
        </p:blipFill>
        <p:spPr>
          <a:xfrm>
            <a:off x="903740" y="836712"/>
            <a:ext cx="6692595" cy="4680520"/>
          </a:xfrm>
          <a:prstGeom prst="rect">
            <a:avLst/>
          </a:prstGeom>
        </p:spPr>
      </p:pic>
    </p:spTree>
    <p:extLst>
      <p:ext uri="{BB962C8B-B14F-4D97-AF65-F5344CB8AC3E}">
        <p14:creationId xmlns:p14="http://schemas.microsoft.com/office/powerpoint/2010/main" val="15857895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913769" y="900275"/>
            <a:ext cx="2838330" cy="1015663"/>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EVALUACION DEL CONEVAL HACIA EL PROGRAMA</a:t>
            </a:r>
            <a:endParaRPr lang="es-MX" dirty="0">
              <a:solidFill>
                <a:schemeClr val="accent2">
                  <a:lumMod val="50000"/>
                </a:schemeClr>
              </a:solidFill>
              <a:latin typeface="Bauhaus 93" panose="04030905020B02020C02" pitchFamily="82" charset="0"/>
            </a:endParaRPr>
          </a:p>
        </p:txBody>
      </p:sp>
      <p:sp>
        <p:nvSpPr>
          <p:cNvPr id="7" name="CuadroTexto 6"/>
          <p:cNvSpPr txBox="1"/>
          <p:nvPr/>
        </p:nvSpPr>
        <p:spPr>
          <a:xfrm>
            <a:off x="251520" y="2428433"/>
            <a:ext cx="8640960" cy="2800767"/>
          </a:xfrm>
          <a:prstGeom prst="rect">
            <a:avLst/>
          </a:prstGeom>
          <a:noFill/>
        </p:spPr>
        <p:txBody>
          <a:bodyPr wrap="square" rtlCol="0">
            <a:spAutoFit/>
          </a:bodyPr>
          <a:lstStyle/>
          <a:p>
            <a:r>
              <a:rPr lang="es-MX" sz="1600" b="1" dirty="0"/>
              <a:t> </a:t>
            </a:r>
            <a:endParaRPr lang="es-MX" sz="1600" dirty="0">
              <a:latin typeface="Arial Narrow" panose="020B0606020202030204" pitchFamily="34" charset="0"/>
            </a:endParaRPr>
          </a:p>
          <a:p>
            <a:pPr algn="just"/>
            <a:r>
              <a:rPr lang="es-MX" sz="1600" dirty="0" smtClean="0">
                <a:latin typeface="Arial" panose="020B0604020202020204" pitchFamily="34" charset="0"/>
                <a:cs typeface="Arial" panose="020B0604020202020204" pitchFamily="34" charset="0"/>
              </a:rPr>
              <a:t>La Evaluación </a:t>
            </a:r>
            <a:r>
              <a:rPr lang="es-MX" sz="1600" dirty="0">
                <a:latin typeface="Arial" panose="020B0604020202020204" pitchFamily="34" charset="0"/>
                <a:cs typeface="Arial" panose="020B0604020202020204" pitchFamily="34" charset="0"/>
              </a:rPr>
              <a:t>de Consistencia y Resultados del </a:t>
            </a:r>
            <a:r>
              <a:rPr lang="es-MX" sz="1600" dirty="0" smtClean="0">
                <a:latin typeface="Arial" panose="020B0604020202020204" pitchFamily="34" charset="0"/>
                <a:cs typeface="Arial" panose="020B0604020202020204" pitchFamily="34" charset="0"/>
              </a:rPr>
              <a:t>Programa Para </a:t>
            </a:r>
            <a:r>
              <a:rPr lang="es-MX" sz="1600" dirty="0">
                <a:latin typeface="Arial" panose="020B0604020202020204" pitchFamily="34" charset="0"/>
                <a:cs typeface="Arial" panose="020B0604020202020204" pitchFamily="34" charset="0"/>
              </a:rPr>
              <a:t>el Desarrollo de Zonas Prioritarias (PDZP), se </a:t>
            </a:r>
            <a:r>
              <a:rPr lang="es-MX" sz="1600" dirty="0" smtClean="0">
                <a:latin typeface="Arial" panose="020B0604020202020204" pitchFamily="34" charset="0"/>
                <a:cs typeface="Arial" panose="020B0604020202020204" pitchFamily="34" charset="0"/>
              </a:rPr>
              <a:t>conformó </a:t>
            </a:r>
            <a:r>
              <a:rPr lang="es-MX" sz="1600" dirty="0">
                <a:latin typeface="Arial" panose="020B0604020202020204" pitchFamily="34" charset="0"/>
                <a:cs typeface="Arial" panose="020B0604020202020204" pitchFamily="34" charset="0"/>
              </a:rPr>
              <a:t>de seis apartados: Diseño, Planeación y Orientación a Resultados, Cobertura y Focalización, Operación, Percepción de la Población Atendida y Medición de Resultados; de acuerdo a los Términos de Referencia de Evaluación de Consistencia y Resultados (TDR) establecidos por el Consejo Nacional de Evaluación de la Política de Desarrollo Social (CONEVAL). La evaluación se </a:t>
            </a:r>
            <a:r>
              <a:rPr lang="es-MX" sz="1600" dirty="0" smtClean="0">
                <a:latin typeface="Arial" panose="020B0604020202020204" pitchFamily="34" charset="0"/>
                <a:cs typeface="Arial" panose="020B0604020202020204" pitchFamily="34" charset="0"/>
              </a:rPr>
              <a:t>realizó </a:t>
            </a:r>
            <a:r>
              <a:rPr lang="es-MX" sz="1600" dirty="0">
                <a:latin typeface="Arial" panose="020B0604020202020204" pitchFamily="34" charset="0"/>
                <a:cs typeface="Arial" panose="020B0604020202020204" pitchFamily="34" charset="0"/>
              </a:rPr>
              <a:t>a partir de un análisis de gabinete con base a la información proporcionada por el programa, así como, entrevistas realizadas a responsables de algunas áreas en caso necesario</a:t>
            </a:r>
            <a:r>
              <a:rPr lang="es-MX" sz="1600" dirty="0" smtClean="0">
                <a:latin typeface="Arial" panose="020B0604020202020204" pitchFamily="34" charset="0"/>
                <a:cs typeface="Arial" panose="020B0604020202020204" pitchFamily="34" charset="0"/>
              </a:rPr>
              <a:t>.</a:t>
            </a:r>
          </a:p>
          <a:p>
            <a:pPr algn="just"/>
            <a:endParaRPr lang="es-MX" sz="1600" dirty="0">
              <a:latin typeface="Arial Narrow" panose="020B0606020202030204" pitchFamily="34" charset="0"/>
            </a:endParaRPr>
          </a:p>
          <a:p>
            <a:pPr algn="just"/>
            <a:endParaRPr lang="es-MX" sz="1600" dirty="0">
              <a:latin typeface="Arial Narrow" panose="020B060602020203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81" y="857316"/>
            <a:ext cx="2481102" cy="1676400"/>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0320" y="853779"/>
            <a:ext cx="2418256" cy="1266825"/>
          </a:xfrm>
          <a:prstGeom prst="rect">
            <a:avLst/>
          </a:prstGeom>
        </p:spPr>
      </p:pic>
    </p:spTree>
    <p:extLst>
      <p:ext uri="{BB962C8B-B14F-4D97-AF65-F5344CB8AC3E}">
        <p14:creationId xmlns:p14="http://schemas.microsoft.com/office/powerpoint/2010/main" val="96515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323528" y="548680"/>
            <a:ext cx="8496944" cy="4031873"/>
          </a:xfrm>
          <a:prstGeom prst="rect">
            <a:avLst/>
          </a:prstGeom>
          <a:noFill/>
        </p:spPr>
        <p:txBody>
          <a:bodyPr wrap="square" rtlCol="0">
            <a:spAutoFit/>
          </a:bodyPr>
          <a:lstStyle/>
          <a:p>
            <a:pPr algn="just"/>
            <a:r>
              <a:rPr lang="es-MX" sz="1600" b="1" dirty="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problema que identifica el PDZP, está identificado y formulado como una situación que puede ser revertida, está definido como la “Insuficiente infraestructura social básica y condiciones inadecuadas en las viviendas de los territorios con grado de marginación alto y muy alto”. En este sentido, el Programa contiene dos problemas, “la </a:t>
            </a:r>
            <a:r>
              <a:rPr lang="es-MX" sz="1600" dirty="0" smtClean="0">
                <a:latin typeface="Arial" panose="020B0604020202020204" pitchFamily="34" charset="0"/>
                <a:cs typeface="Arial" panose="020B0604020202020204" pitchFamily="34" charset="0"/>
              </a:rPr>
              <a:t>insuficiente infraestructura social </a:t>
            </a:r>
            <a:r>
              <a:rPr lang="es-MX" sz="1600" dirty="0">
                <a:latin typeface="Arial" panose="020B0604020202020204" pitchFamily="34" charset="0"/>
                <a:cs typeface="Arial" panose="020B0604020202020204" pitchFamily="34" charset="0"/>
              </a:rPr>
              <a:t>básica” y “las inadecuadas condiciones de  las </a:t>
            </a:r>
            <a:r>
              <a:rPr lang="es-MX" sz="1600" dirty="0" smtClean="0">
                <a:latin typeface="Arial" panose="020B0604020202020204" pitchFamily="34" charset="0"/>
                <a:cs typeface="Arial" panose="020B0604020202020204" pitchFamily="34" charset="0"/>
              </a:rPr>
              <a:t>viviendas</a:t>
            </a:r>
            <a:r>
              <a:rPr lang="es-MX" sz="1600" dirty="0">
                <a:latin typeface="Arial" panose="020B0604020202020204" pitchFamily="34" charset="0"/>
                <a:cs typeface="Arial" panose="020B0604020202020204" pitchFamily="34" charset="0"/>
              </a:rPr>
              <a:t>”, los cuales presentan poblaciones susceptibles de ser atendidas a diferente nivel. Lo anterior se ve reflejado en las causas y efectos mostrados en el diagnóstico del Problema, los cuales limitan problemas relacionados con: las disparidades regionales de acceso a infraestructura, la alta dispersión poblacional, la baja densidad poblacional, sin señalar que no tienen una relación directa con el problema de las “condiciones inadecuadas de las viviendas. Los efectos, muestran casi exclusivamente los relacionados al problema de la “infraestructura social básica”, si bien “los niveles de morbilidad y mortalidad” puede considerarse común a ambos problemas (condiciones de vivienda).</a:t>
            </a:r>
          </a:p>
          <a:p>
            <a:pPr algn="just"/>
            <a:endParaRPr lang="es-MX" sz="1600" dirty="0">
              <a:latin typeface="Arial Narrow" panose="020B0606020202030204" pitchFamily="34" charset="0"/>
            </a:endParaRPr>
          </a:p>
          <a:p>
            <a:pPr algn="just"/>
            <a:endParaRPr lang="es-MX" sz="1600" dirty="0">
              <a:latin typeface="Arial Narrow" panose="020B0606020202030204" pitchFamily="34" charset="0"/>
            </a:endParaRPr>
          </a:p>
        </p:txBody>
      </p:sp>
      <p:pic>
        <p:nvPicPr>
          <p:cNvPr id="4" name="Imagen 3"/>
          <p:cNvPicPr>
            <a:picLocks noChangeAspect="1"/>
          </p:cNvPicPr>
          <p:nvPr/>
        </p:nvPicPr>
        <p:blipFill>
          <a:blip r:embed="rId3"/>
          <a:stretch>
            <a:fillRect/>
          </a:stretch>
        </p:blipFill>
        <p:spPr>
          <a:xfrm>
            <a:off x="1331640" y="4553832"/>
            <a:ext cx="2736304" cy="1611472"/>
          </a:xfrm>
          <a:prstGeom prst="rect">
            <a:avLst/>
          </a:prstGeom>
        </p:spPr>
      </p:pic>
      <p:pic>
        <p:nvPicPr>
          <p:cNvPr id="7" name="Imagen 6"/>
          <p:cNvPicPr>
            <a:picLocks noChangeAspect="1"/>
          </p:cNvPicPr>
          <p:nvPr/>
        </p:nvPicPr>
        <p:blipFill>
          <a:blip r:embed="rId4"/>
          <a:stretch>
            <a:fillRect/>
          </a:stretch>
        </p:blipFill>
        <p:spPr>
          <a:xfrm>
            <a:off x="4572000" y="4497124"/>
            <a:ext cx="3069538" cy="1668179"/>
          </a:xfrm>
          <a:prstGeom prst="rect">
            <a:avLst/>
          </a:prstGeom>
        </p:spPr>
      </p:pic>
    </p:spTree>
    <p:extLst>
      <p:ext uri="{BB962C8B-B14F-4D97-AF65-F5344CB8AC3E}">
        <p14:creationId xmlns:p14="http://schemas.microsoft.com/office/powerpoint/2010/main" val="10764638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519058"/>
            <a:ext cx="8712968" cy="4278094"/>
          </a:xfrm>
          <a:prstGeom prst="rect">
            <a:avLst/>
          </a:prstGeom>
          <a:noFill/>
        </p:spPr>
        <p:txBody>
          <a:bodyPr wrap="square" rtlCol="0">
            <a:spAutoFit/>
          </a:bodyPr>
          <a:lstStyle/>
          <a:p>
            <a:r>
              <a:rPr lang="es-MX" sz="1600" b="1" dirty="0"/>
              <a:t> </a:t>
            </a:r>
            <a:endParaRPr lang="es-MX" sz="1600" dirty="0">
              <a:latin typeface="Arial Narrow" panose="020B0606020202030204" pitchFamily="34" charset="0"/>
            </a:endParaRPr>
          </a:p>
          <a:p>
            <a:pPr algn="just"/>
            <a:r>
              <a:rPr lang="es-MX" sz="1600" dirty="0">
                <a:latin typeface="Arial" panose="020B0604020202020204" pitchFamily="34" charset="0"/>
                <a:cs typeface="Arial" panose="020B0604020202020204" pitchFamily="34" charset="0"/>
              </a:rPr>
              <a:t>La población potencial, es decir, aquella que tiene el problema, se encuentra definida como “las  localidades” que cumplen con ciertas condiciones definidas en las ROP, y que se encuentran en regiones definidas como Zonas de Atención Prioritaria. Existe una incompatibilidad entre lo establecido en las ROP 2011, las cuales señalan como población a ser beneficiada a los “habitantes”; mientras que en la Nota PP y PO 2011 se utiliza el término de “localidades.</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El programa se encuentra alineado al Programa Sectorial de Desarrollo, así como con el Plan Nacional de Desarrollo y Las Metas del Milenio.</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El PDZP tiene un listado con la denominación de las obras realizadas por año, el cual tiene información de la entidad, municipio, obra realizada, inversión total, federal, estatal, municipal y participación de los beneficiarios. Sin embargo, no se considera un padrón de beneficiarios, pues no está apegado a los Lineamientos Normativos para la Integración del Padrón de beneficiarios de la SEDESOL.</a:t>
            </a:r>
          </a:p>
          <a:p>
            <a:pPr algn="just"/>
            <a:endParaRPr lang="es-MX" sz="1600" dirty="0">
              <a:latin typeface="Arial Narrow" panose="020B0606020202030204" pitchFamily="34"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4509121"/>
            <a:ext cx="3528392" cy="1765886"/>
          </a:xfrm>
          <a:prstGeom prst="rect">
            <a:avLst/>
          </a:prstGeom>
        </p:spPr>
      </p:pic>
    </p:spTree>
    <p:extLst>
      <p:ext uri="{BB962C8B-B14F-4D97-AF65-F5344CB8AC3E}">
        <p14:creationId xmlns:p14="http://schemas.microsoft.com/office/powerpoint/2010/main" val="3269006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758309"/>
            <a:ext cx="8712968" cy="5262979"/>
          </a:xfrm>
          <a:prstGeom prst="rect">
            <a:avLst/>
          </a:prstGeom>
          <a:noFill/>
        </p:spPr>
        <p:txBody>
          <a:bodyPr wrap="square" rtlCol="0">
            <a:spAutoFit/>
          </a:bodyPr>
          <a:lstStyle/>
          <a:p>
            <a:pPr algn="just"/>
            <a:r>
              <a:rPr lang="es-MX" sz="1600" b="1" dirty="0"/>
              <a:t> </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indicadores a nivel de Fin, Propósito, Componentes y Actividades, contenidos en la MIR 2011 del programa cuentan con metas, línea base, y frecuencia de medición de los indicadores. Asimismo, con base al tipo de apoyos y población objetivo se establecen las coincidencias y complementariedades que el programa tiene con otros programas federales de apoyo social, como son: Programa de Ahorro y Subsidio para la Vivienda “Tu Casa”, el Programa de Atención a Jornaleros Agrícolas, el programa 3x1 para Migrantes y el Programa hábitat, entre otros.</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Queda establecido que el programa cuenta con un Plan Estratégico, el cual contempla metas anuales, sin embargo, no contempla el mediano y largo plazo, así como, metas e indicadores que permitan evaluar el alcance de sus resultados.</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El Programa ha dado seguimiento a los Aspectos Susceptibles a Mejora derivados de evaluaciones externas, mostrando un avance del 99.06%, sin embargo, las actividades realizadas para lograr la recomendación “Definir claramente los conceptos de población potencial y objetivo” no se consideran suficientes. Actualmente, la definición de la población en términos de “localidades” (Nota de PP y PO) es incompatible con lo señalado en las ROP 2011 que se menciona habitantes.</a:t>
            </a:r>
          </a:p>
          <a:p>
            <a:pPr algn="just"/>
            <a:endParaRPr lang="es-MX" sz="1600" dirty="0">
              <a:latin typeface="Arial Narrow" panose="020B0606020202030204" pitchFamily="34" charset="0"/>
            </a:endParaRPr>
          </a:p>
          <a:p>
            <a:pPr algn="just"/>
            <a:endParaRPr lang="es-MX" sz="1600" dirty="0">
              <a:latin typeface="Arial Narrow" panose="020B0606020202030204" pitchFamily="34" charset="0"/>
            </a:endParaRPr>
          </a:p>
        </p:txBody>
      </p:sp>
    </p:spTree>
    <p:extLst>
      <p:ext uri="{BB962C8B-B14F-4D97-AF65-F5344CB8AC3E}">
        <p14:creationId xmlns:p14="http://schemas.microsoft.com/office/powerpoint/2010/main" val="1208550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716498"/>
            <a:ext cx="8640960" cy="5016758"/>
          </a:xfrm>
          <a:prstGeom prst="rect">
            <a:avLst/>
          </a:prstGeom>
          <a:noFill/>
        </p:spPr>
        <p:txBody>
          <a:bodyPr wrap="square" rtlCol="0">
            <a:spAutoFit/>
          </a:bodyPr>
          <a:lstStyle/>
          <a:p>
            <a:pPr algn="just"/>
            <a:r>
              <a:rPr lang="es-MX" sz="1600" b="1" dirty="0"/>
              <a:t> </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programa cuenta con un Documento Estratégico, dónde se establece la estrategia de cobertura; sin embargo, éste documento no cumple con todas las características a evaluar, por lo que no cuenta con una estrategia de cobertura documentada para atender a su población objetivo, tampoco cuenta con un mecanismo para identificar a su población objetivo, debido a que no define un subconjunto de localidades que formen parte de la población potencial que tengan planeado atender en un periodo determinado de tiempo. Sin embargo, el programa identificó como población potencial y objetivo en 2010 a 132 mil 081 localidades y tuvo una cobertura del 23% de las mismas (30 mil 600).</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El programa cuenta con información sistematizada pero ésta no permite conocer la demanda total de apoyos, ni las características de los solicitantes, por lo que cuenta con un área de oportunidad en la homogeneización de procedimientos específicos para la recepción, registro y trámite de las solicitudes de apoyo, pues cada delegación cuenta con un procedimiento particular para llevar a cabo estas actividades, así como para la estandarización de sus procedimientos y la creación de información sistematizada que permita conocer la demanda total de apoyos y las características de los solicitantes.</a:t>
            </a:r>
          </a:p>
          <a:p>
            <a:r>
              <a:rPr lang="es-MX" sz="1600" dirty="0"/>
              <a:t> </a:t>
            </a:r>
          </a:p>
          <a:p>
            <a:pPr algn="just"/>
            <a:endParaRPr lang="es-MX" sz="1600" dirty="0">
              <a:latin typeface="Arial Narrow" panose="020B0606020202030204" pitchFamily="34" charset="0"/>
            </a:endParaRPr>
          </a:p>
          <a:p>
            <a:pPr algn="just"/>
            <a:endParaRPr lang="es-MX" sz="1600" dirty="0">
              <a:latin typeface="Arial Narrow" panose="020B0606020202030204" pitchFamily="34" charset="0"/>
            </a:endParaRPr>
          </a:p>
        </p:txBody>
      </p:sp>
    </p:spTree>
    <p:extLst>
      <p:ext uri="{BB962C8B-B14F-4D97-AF65-F5344CB8AC3E}">
        <p14:creationId xmlns:p14="http://schemas.microsoft.com/office/powerpoint/2010/main" val="4083701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7" name="CuadroTexto 6"/>
          <p:cNvSpPr txBox="1"/>
          <p:nvPr/>
        </p:nvSpPr>
        <p:spPr>
          <a:xfrm>
            <a:off x="251520" y="776893"/>
            <a:ext cx="8640960" cy="4524315"/>
          </a:xfrm>
          <a:prstGeom prst="rect">
            <a:avLst/>
          </a:prstGeom>
          <a:noFill/>
        </p:spPr>
        <p:txBody>
          <a:bodyPr wrap="square" rtlCol="0">
            <a:spAutoFit/>
          </a:bodyPr>
          <a:lstStyle/>
          <a:p>
            <a:pPr algn="just"/>
            <a:r>
              <a:rPr lang="es-MX" sz="1600" b="1" dirty="0"/>
              <a:t> </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El PDZP cuenta con áreas de oportunidad para crear mecanismos documentados para verificar la selección de proyectos, el procedimiento de entrega de apoyos y para la recepción, registro y trámite de las solicitudes de apoyo.</a:t>
            </a:r>
          </a:p>
          <a:p>
            <a:pPr algn="just"/>
            <a:endParaRPr lang="es-MX" sz="1600" dirty="0" smtClean="0">
              <a:latin typeface="Arial" panose="020B0604020202020204" pitchFamily="34" charset="0"/>
              <a:cs typeface="Arial" panose="020B0604020202020204" pitchFamily="34" charset="0"/>
            </a:endParaRPr>
          </a:p>
          <a:p>
            <a:pPr algn="just"/>
            <a:r>
              <a:rPr lang="es-MX" sz="1600" dirty="0" smtClean="0">
                <a:latin typeface="Arial" panose="020B0604020202020204" pitchFamily="34" charset="0"/>
                <a:cs typeface="Arial" panose="020B0604020202020204" pitchFamily="34" charset="0"/>
              </a:rPr>
              <a:t>Asimismo</a:t>
            </a:r>
            <a:r>
              <a:rPr lang="es-MX" sz="1600" dirty="0">
                <a:latin typeface="Arial" panose="020B0604020202020204" pitchFamily="34" charset="0"/>
                <a:cs typeface="Arial" panose="020B0604020202020204" pitchFamily="34" charset="0"/>
              </a:rPr>
              <a:t>, el programa muestra avances respecto a sus reglas de Operación en relación a su Cobertura, Criterios de Selección y el ejercicio y aprovechamiento de los recursos. Las preguntas diseñadas para medir el grado de satisfacción tanto del responsable de la obra como del beneficiario permiten que no se induzca la respuesta, asimismo las escalas de valoración se consideran adecuadas.</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El programa registra sus resultados a través de indicadores de Fin y Propósito, y no cuenta con evaluaciones de impacto.</a:t>
            </a:r>
          </a:p>
          <a:p>
            <a:pPr algn="just"/>
            <a:r>
              <a:rPr lang="es-MX" sz="1600" dirty="0">
                <a:latin typeface="Arial" panose="020B0604020202020204" pitchFamily="34" charset="0"/>
                <a:cs typeface="Arial" panose="020B0604020202020204" pitchFamily="34" charset="0"/>
              </a:rPr>
              <a:t>El programa no cuenta con evaluaciones o estudios que no son de impacto. Por lo que solamente cuenta con una evaluación de diseño y con evaluaciones específicas de desempeño, las cuales no muestran hallazgos relacionados con el fin y propósito del Programa. </a:t>
            </a:r>
          </a:p>
          <a:p>
            <a:pPr algn="just"/>
            <a:endParaRPr lang="es-MX" sz="1600" dirty="0">
              <a:latin typeface="Arial Narrow" panose="020B0606020202030204" pitchFamily="34" charset="0"/>
            </a:endParaRPr>
          </a:p>
        </p:txBody>
      </p:sp>
    </p:spTree>
    <p:extLst>
      <p:ext uri="{BB962C8B-B14F-4D97-AF65-F5344CB8AC3E}">
        <p14:creationId xmlns:p14="http://schemas.microsoft.com/office/powerpoint/2010/main" val="80614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3429000"/>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036496" cy="3429000"/>
          </a:xfrm>
          <a:prstGeom prst="rect">
            <a:avLst/>
          </a:prstGeom>
        </p:spPr>
      </p:pic>
    </p:spTree>
    <p:extLst>
      <p:ext uri="{BB962C8B-B14F-4D97-AF65-F5344CB8AC3E}">
        <p14:creationId xmlns:p14="http://schemas.microsoft.com/office/powerpoint/2010/main" val="14948304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 y="-99392"/>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251520" y="1052736"/>
            <a:ext cx="8640960" cy="5262979"/>
          </a:xfrm>
          <a:prstGeom prst="rect">
            <a:avLst/>
          </a:prstGeom>
          <a:noFill/>
        </p:spPr>
        <p:txBody>
          <a:bodyPr wrap="square" rtlCol="0">
            <a:spAutoFit/>
          </a:bodyPr>
          <a:lstStyle/>
          <a:p>
            <a:pPr algn="just"/>
            <a:r>
              <a:rPr lang="es-MX" sz="1600" dirty="0" smtClean="0">
                <a:latin typeface="Arial" panose="020B0604020202020204" pitchFamily="34" charset="0"/>
                <a:cs typeface="Arial" panose="020B0604020202020204" pitchFamily="34" charset="0"/>
              </a:rPr>
              <a:t>El </a:t>
            </a:r>
            <a:r>
              <a:rPr lang="es-MX" sz="1600" dirty="0">
                <a:latin typeface="Arial" panose="020B0604020202020204" pitchFamily="34" charset="0"/>
                <a:cs typeface="Arial" panose="020B0604020202020204" pitchFamily="34" charset="0"/>
              </a:rPr>
              <a:t>Programa ha cumplido con todos los aspectos específicos e institucionales de los mecanismos 2008-2011. Sigue en proceso de atención una de las acciones de carácter institucional del mecanismo 2011 sobre la Validación anual (2013, 2014 y 2015) de las necesidades de evaluación y validación presupuestal. Esta actividad reporta 15% de avance, con fecha para concluirla al 31 de enero de 2015. Todas estas acciones han permitido mejorar la gestión y resultados del PDZP</a:t>
            </a:r>
            <a:r>
              <a:rPr lang="es-MX" sz="1600" dirty="0" smtClean="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Los indicadores de Resultados muestran un avance de 8.6 puntos porcentuales en el acceso a la infraestructura básica de la vivienda en las Zonas de Atención Prioritarias entre 2005 y 2012. Esto permitió que la brecha en el acceso a la infraestructura básica de las viviendas entre las No ZAP y las ZAP disminuyera de 20.82% en 2005 a 13.44% en 2012. El análisis de los indicadores de Servicio y Gestión revela que dos cubrieron la meta al 100%; seis tuvieron avances importantes pero no cubren lo programado. Hay 29 indicadores que además de cumplir con la meta anual programada la rebasan en magnitudes importantes que varían entre 5.5 y 943%. Por ejemplo, el indicador sobre Dotación de viviendas con energía eléctrica muestra un avance de 943%, el de Proyectos de construcción, reconstrucción, rehabilitación y/o equipamiento de infraestructura de educación terminada registra un avance de 866.7%. Lo anterior denota que hay problemas en la programación anual de las metas que requieren atenderse.</a:t>
            </a:r>
          </a:p>
          <a:p>
            <a:pPr algn="just"/>
            <a:endParaRPr lang="es-MX" sz="1600" dirty="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611560" y="580618"/>
            <a:ext cx="7560840"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GASTO Y RESULTADOS QUE SE HA OBTENIDO DEL PROGRAMA</a:t>
            </a:r>
            <a:endParaRPr lang="es-MX" dirty="0">
              <a:solidFill>
                <a:schemeClr val="accent2">
                  <a:lumMod val="50000"/>
                </a:schemeClr>
              </a:solidFill>
              <a:latin typeface="Bauhaus 93" panose="04030905020B02020C02" pitchFamily="82" charset="0"/>
            </a:endParaRPr>
          </a:p>
        </p:txBody>
      </p:sp>
    </p:spTree>
    <p:extLst>
      <p:ext uri="{BB962C8B-B14F-4D97-AF65-F5344CB8AC3E}">
        <p14:creationId xmlns:p14="http://schemas.microsoft.com/office/powerpoint/2010/main" val="97077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0" y="0"/>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251520" y="1124744"/>
            <a:ext cx="8640960" cy="2800767"/>
          </a:xfrm>
          <a:prstGeom prst="rect">
            <a:avLst/>
          </a:prstGeom>
          <a:noFill/>
        </p:spPr>
        <p:txBody>
          <a:bodyPr wrap="square" rtlCol="0">
            <a:spAutoFit/>
          </a:bodyPr>
          <a:lstStyle/>
          <a:p>
            <a:pPr algn="just"/>
            <a:r>
              <a:rPr lang="es-MX" sz="1600" dirty="0" smtClean="0">
                <a:latin typeface="Arial" panose="020B0604020202020204" pitchFamily="34" charset="0"/>
                <a:cs typeface="Arial" panose="020B0604020202020204" pitchFamily="34" charset="0"/>
              </a:rPr>
              <a:t>El PDZP ha logrado incrementos importantes en la cobertura. En 2008, como Programa el Desarrollo Local (PDL), atendió a 11 de cada 100 localidades comprendidas dentro de su población objetivo y como Programa de Apoyo a Zonas de Atención Prioritaria (PAZAP) a 23 de cada 100 localidades. En 2011, como Programa de Desarrollo de Zonas Prioritarias, las localidades atendidas superaron en 1.2% a las localidades consideradas como población objetivo. En 2012, el Programa alcanza la mayor cobertura de su historia al atender 32,480 localidades distribuidas en 2,110 municipios de las 32 entidades federativas del país. También</a:t>
            </a:r>
          </a:p>
          <a:p>
            <a:pPr algn="just"/>
            <a:r>
              <a:rPr lang="es-MX" sz="1600" dirty="0" smtClean="0">
                <a:latin typeface="Arial" panose="020B0604020202020204" pitchFamily="34" charset="0"/>
                <a:cs typeface="Arial" panose="020B0604020202020204" pitchFamily="34" charset="0"/>
              </a:rPr>
              <a:t>este </a:t>
            </a:r>
            <a:r>
              <a:rPr lang="es-MX" sz="1600" dirty="0">
                <a:latin typeface="Arial" panose="020B0604020202020204" pitchFamily="34" charset="0"/>
                <a:cs typeface="Arial" panose="020B0604020202020204" pitchFamily="34" charset="0"/>
              </a:rPr>
              <a:t>fue el año en que se amplía la diferencia entre el número de </a:t>
            </a:r>
            <a:r>
              <a:rPr lang="es-MX" sz="1600" dirty="0" smtClean="0">
                <a:latin typeface="Arial" panose="020B0604020202020204" pitchFamily="34" charset="0"/>
                <a:cs typeface="Arial" panose="020B0604020202020204" pitchFamily="34" charset="0"/>
              </a:rPr>
              <a:t>localidades consideradas </a:t>
            </a:r>
            <a:r>
              <a:rPr lang="es-MX" sz="1600" dirty="0">
                <a:latin typeface="Arial" panose="020B0604020202020204" pitchFamily="34" charset="0"/>
                <a:cs typeface="Arial" panose="020B0604020202020204" pitchFamily="34" charset="0"/>
              </a:rPr>
              <a:t>en la población objetivo y las atendidas que fue de 6.1%. Por </a:t>
            </a:r>
            <a:r>
              <a:rPr lang="es-MX" sz="1600" dirty="0" smtClean="0">
                <a:latin typeface="Arial" panose="020B0604020202020204" pitchFamily="34" charset="0"/>
                <a:cs typeface="Arial" panose="020B0604020202020204" pitchFamily="34" charset="0"/>
              </a:rPr>
              <a:t>este motivo </a:t>
            </a:r>
            <a:r>
              <a:rPr lang="es-MX" sz="1600" dirty="0">
                <a:latin typeface="Arial" panose="020B0604020202020204" pitchFamily="34" charset="0"/>
                <a:cs typeface="Arial" panose="020B0604020202020204" pitchFamily="34" charset="0"/>
              </a:rPr>
              <a:t>se observa una convergencia entre ambas.</a:t>
            </a:r>
          </a:p>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627784" y="620688"/>
            <a:ext cx="3615409"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ANALISIS DE LA COBERTURA</a:t>
            </a:r>
            <a:endParaRPr lang="es-MX" sz="2000" dirty="0">
              <a:solidFill>
                <a:schemeClr val="accent2">
                  <a:lumMod val="50000"/>
                </a:schemeClr>
              </a:solidFill>
              <a:latin typeface="Bauhaus 93" panose="04030905020B02020C02" pitchFamily="82" charset="0"/>
            </a:endParaRPr>
          </a:p>
        </p:txBody>
      </p:sp>
      <p:sp>
        <p:nvSpPr>
          <p:cNvPr id="7" name="CuadroTexto 6"/>
          <p:cNvSpPr txBox="1"/>
          <p:nvPr/>
        </p:nvSpPr>
        <p:spPr>
          <a:xfrm>
            <a:off x="2627784" y="3676962"/>
            <a:ext cx="3615409"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EVOLUCION DE LA COBERTURA</a:t>
            </a:r>
            <a:r>
              <a:rPr lang="es-MX" sz="2000" b="1" dirty="0" smtClean="0"/>
              <a:t> </a:t>
            </a:r>
            <a:endParaRPr lang="es-MX" sz="2000" dirty="0"/>
          </a:p>
        </p:txBody>
      </p:sp>
      <p:pic>
        <p:nvPicPr>
          <p:cNvPr id="9" name="Imagen 8"/>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182972"/>
            <a:ext cx="5832647" cy="2126348"/>
          </a:xfrm>
          <a:prstGeom prst="rect">
            <a:avLst/>
          </a:prstGeom>
          <a:noFill/>
          <a:ln>
            <a:noFill/>
          </a:ln>
        </p:spPr>
      </p:pic>
    </p:spTree>
    <p:extLst>
      <p:ext uri="{BB962C8B-B14F-4D97-AF65-F5344CB8AC3E}">
        <p14:creationId xmlns:p14="http://schemas.microsoft.com/office/powerpoint/2010/main" val="5353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n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99592" y="2291356"/>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3" name="Rectángulo redondeado 2"/>
          <p:cNvSpPr/>
          <p:nvPr/>
        </p:nvSpPr>
        <p:spPr>
          <a:xfrm>
            <a:off x="539552" y="1226455"/>
            <a:ext cx="1512168" cy="432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200" b="1" dirty="0" smtClean="0">
                <a:latin typeface="Arial" panose="020B0604020202020204" pitchFamily="34" charset="0"/>
                <a:cs typeface="Arial" panose="020B0604020202020204" pitchFamily="34" charset="0"/>
              </a:rPr>
              <a:t>PRESUPUESTO </a:t>
            </a:r>
            <a:r>
              <a:rPr lang="es-MX" sz="1200" b="1" dirty="0">
                <a:latin typeface="Arial" panose="020B0604020202020204" pitchFamily="34" charset="0"/>
                <a:cs typeface="Arial" panose="020B0604020202020204" pitchFamily="34" charset="0"/>
              </a:rPr>
              <a:t>2012 (MDP)</a:t>
            </a:r>
          </a:p>
        </p:txBody>
      </p:sp>
      <p:sp>
        <p:nvSpPr>
          <p:cNvPr id="7" name="Rectángulo redondeado 6"/>
          <p:cNvSpPr/>
          <p:nvPr/>
        </p:nvSpPr>
        <p:spPr>
          <a:xfrm>
            <a:off x="2699792" y="1226455"/>
            <a:ext cx="5904656" cy="4323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MX" sz="1400" b="1" dirty="0" smtClean="0">
                <a:latin typeface="Arial" panose="020B0604020202020204" pitchFamily="34" charset="0"/>
                <a:cs typeface="Arial" panose="020B0604020202020204" pitchFamily="34" charset="0"/>
              </a:rPr>
              <a:t>CONSIDERACIONES SOBRE LA EVOLUCIÓN DEL PRESUPUESTO</a:t>
            </a:r>
            <a:endParaRPr lang="es-MX" sz="1400" dirty="0">
              <a:latin typeface="Arial" panose="020B0604020202020204" pitchFamily="34" charset="0"/>
              <a:cs typeface="Arial" panose="020B0604020202020204" pitchFamily="34" charset="0"/>
            </a:endParaRPr>
          </a:p>
        </p:txBody>
      </p:sp>
      <p:grpSp>
        <p:nvGrpSpPr>
          <p:cNvPr id="11" name="Grupo 10"/>
          <p:cNvGrpSpPr/>
          <p:nvPr/>
        </p:nvGrpSpPr>
        <p:grpSpPr>
          <a:xfrm>
            <a:off x="539552" y="2103309"/>
            <a:ext cx="1512168" cy="719189"/>
            <a:chOff x="539552" y="2103309"/>
            <a:chExt cx="1512168" cy="821635"/>
          </a:xfrm>
        </p:grpSpPr>
        <p:sp>
          <p:nvSpPr>
            <p:cNvPr id="8" name="Rectángulo redondeado 7"/>
            <p:cNvSpPr/>
            <p:nvPr/>
          </p:nvSpPr>
          <p:spPr>
            <a:xfrm>
              <a:off x="539552" y="2103309"/>
              <a:ext cx="1512168" cy="8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200" dirty="0">
                <a:latin typeface="Arial" panose="020B0604020202020204" pitchFamily="34" charset="0"/>
                <a:cs typeface="Arial" panose="020B0604020202020204" pitchFamily="34" charset="0"/>
              </a:endParaRPr>
            </a:p>
          </p:txBody>
        </p:sp>
        <p:cxnSp>
          <p:nvCxnSpPr>
            <p:cNvPr id="9" name="Conector recto 8"/>
            <p:cNvCxnSpPr>
              <a:stCxn id="8" idx="1"/>
              <a:endCxn id="8" idx="3"/>
            </p:cNvCxnSpPr>
            <p:nvPr/>
          </p:nvCxnSpPr>
          <p:spPr>
            <a:xfrm>
              <a:off x="539552" y="2514127"/>
              <a:ext cx="1512168" cy="0"/>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12" name="Grupo 11"/>
          <p:cNvGrpSpPr/>
          <p:nvPr/>
        </p:nvGrpSpPr>
        <p:grpSpPr>
          <a:xfrm>
            <a:off x="539552" y="3399453"/>
            <a:ext cx="1512168" cy="821635"/>
            <a:chOff x="539552" y="2103309"/>
            <a:chExt cx="1512168" cy="821635"/>
          </a:xfrm>
        </p:grpSpPr>
        <p:sp>
          <p:nvSpPr>
            <p:cNvPr id="13" name="Rectángulo redondeado 12"/>
            <p:cNvSpPr/>
            <p:nvPr/>
          </p:nvSpPr>
          <p:spPr>
            <a:xfrm>
              <a:off x="539552" y="2103309"/>
              <a:ext cx="1512168" cy="8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200" dirty="0">
                <a:latin typeface="Arial" panose="020B0604020202020204" pitchFamily="34" charset="0"/>
                <a:cs typeface="Arial" panose="020B0604020202020204" pitchFamily="34" charset="0"/>
              </a:endParaRPr>
            </a:p>
          </p:txBody>
        </p:sp>
        <p:cxnSp>
          <p:nvCxnSpPr>
            <p:cNvPr id="14" name="Conector recto 13"/>
            <p:cNvCxnSpPr>
              <a:stCxn id="13" idx="1"/>
              <a:endCxn id="13" idx="3"/>
            </p:cNvCxnSpPr>
            <p:nvPr/>
          </p:nvCxnSpPr>
          <p:spPr>
            <a:xfrm>
              <a:off x="539552" y="2514127"/>
              <a:ext cx="1512168" cy="0"/>
            </a:xfrm>
            <a:prstGeom prst="line">
              <a:avLst/>
            </a:prstGeom>
          </p:spPr>
          <p:style>
            <a:lnRef idx="1">
              <a:schemeClr val="accent6"/>
            </a:lnRef>
            <a:fillRef idx="0">
              <a:schemeClr val="accent6"/>
            </a:fillRef>
            <a:effectRef idx="0">
              <a:schemeClr val="accent6"/>
            </a:effectRef>
            <a:fontRef idx="minor">
              <a:schemeClr val="tx1"/>
            </a:fontRef>
          </p:style>
        </p:cxnSp>
      </p:grpSp>
      <p:grpSp>
        <p:nvGrpSpPr>
          <p:cNvPr id="15" name="Grupo 14"/>
          <p:cNvGrpSpPr/>
          <p:nvPr/>
        </p:nvGrpSpPr>
        <p:grpSpPr>
          <a:xfrm>
            <a:off x="539552" y="4797152"/>
            <a:ext cx="1512168" cy="821635"/>
            <a:chOff x="539552" y="2103309"/>
            <a:chExt cx="1512168" cy="821635"/>
          </a:xfrm>
        </p:grpSpPr>
        <p:sp>
          <p:nvSpPr>
            <p:cNvPr id="16" name="Rectángulo redondeado 15"/>
            <p:cNvSpPr/>
            <p:nvPr/>
          </p:nvSpPr>
          <p:spPr>
            <a:xfrm>
              <a:off x="539552" y="2103309"/>
              <a:ext cx="1512168" cy="82163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1200" dirty="0">
                <a:latin typeface="Arial" panose="020B0604020202020204" pitchFamily="34" charset="0"/>
                <a:cs typeface="Arial" panose="020B0604020202020204" pitchFamily="34" charset="0"/>
              </a:endParaRPr>
            </a:p>
          </p:txBody>
        </p:sp>
        <p:cxnSp>
          <p:nvCxnSpPr>
            <p:cNvPr id="17" name="Conector recto 16"/>
            <p:cNvCxnSpPr>
              <a:stCxn id="16" idx="1"/>
              <a:endCxn id="16" idx="3"/>
            </p:cNvCxnSpPr>
            <p:nvPr/>
          </p:nvCxnSpPr>
          <p:spPr>
            <a:xfrm>
              <a:off x="539552" y="2514127"/>
              <a:ext cx="1512168" cy="0"/>
            </a:xfrm>
            <a:prstGeom prst="line">
              <a:avLst/>
            </a:prstGeom>
          </p:spPr>
          <p:style>
            <a:lnRef idx="1">
              <a:schemeClr val="accent6"/>
            </a:lnRef>
            <a:fillRef idx="0">
              <a:schemeClr val="accent6"/>
            </a:fillRef>
            <a:effectRef idx="0">
              <a:schemeClr val="accent6"/>
            </a:effectRef>
            <a:fontRef idx="minor">
              <a:schemeClr val="tx1"/>
            </a:fontRef>
          </p:style>
        </p:cxnSp>
      </p:grpSp>
      <p:sp>
        <p:nvSpPr>
          <p:cNvPr id="19" name="CuadroTexto 18"/>
          <p:cNvSpPr txBox="1"/>
          <p:nvPr/>
        </p:nvSpPr>
        <p:spPr>
          <a:xfrm>
            <a:off x="899592" y="2183634"/>
            <a:ext cx="1008112"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ORIGINAL</a:t>
            </a:r>
            <a:endParaRPr lang="es-MX" sz="1200" dirty="0">
              <a:latin typeface="Arial" panose="020B0604020202020204" pitchFamily="34" charset="0"/>
              <a:cs typeface="Arial" panose="020B0604020202020204" pitchFamily="34" charset="0"/>
            </a:endParaRPr>
          </a:p>
        </p:txBody>
      </p:sp>
      <p:sp>
        <p:nvSpPr>
          <p:cNvPr id="20" name="CuadroTexto 19"/>
          <p:cNvSpPr txBox="1"/>
          <p:nvPr/>
        </p:nvSpPr>
        <p:spPr>
          <a:xfrm>
            <a:off x="971600" y="2516114"/>
            <a:ext cx="1008112"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6,411.09</a:t>
            </a:r>
            <a:endParaRPr lang="es-MX" sz="1200" dirty="0">
              <a:latin typeface="Arial" panose="020B0604020202020204" pitchFamily="34" charset="0"/>
              <a:cs typeface="Arial" panose="020B0604020202020204" pitchFamily="34" charset="0"/>
            </a:endParaRPr>
          </a:p>
        </p:txBody>
      </p:sp>
      <p:sp>
        <p:nvSpPr>
          <p:cNvPr id="21" name="Rectángulo redondeado 20"/>
          <p:cNvSpPr/>
          <p:nvPr/>
        </p:nvSpPr>
        <p:spPr>
          <a:xfrm>
            <a:off x="2699792" y="1772816"/>
            <a:ext cx="5904656" cy="41044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s-MX" sz="1400" dirty="0" smtClean="0">
                <a:latin typeface="Arial" panose="020B0604020202020204" pitchFamily="34" charset="0"/>
                <a:cs typeface="Arial" panose="020B0604020202020204" pitchFamily="34" charset="0"/>
              </a:rPr>
              <a:t>El </a:t>
            </a:r>
            <a:r>
              <a:rPr lang="es-MX" sz="1400" dirty="0">
                <a:latin typeface="Arial" panose="020B0604020202020204" pitchFamily="34" charset="0"/>
                <a:cs typeface="Arial" panose="020B0604020202020204" pitchFamily="34" charset="0"/>
              </a:rPr>
              <a:t>PDZP inició su operación en 2008-2009, y tiene como antecedentes directos el Programa para el Desarrollo Local (Microrregiones) y el Programa de Apoyo a Zonas de Atención Prioritaria, que operaron de forma coordinada pero independiente hasta 2008. En el ejercicio fiscal de 2009, al PDZP se le asignó una partida presupuestal de 9,151.25 millones de pesos que fue modificada a 8,282.93 millones de pesos. Este presupuesto es el más alto que ha ejercido el PDZP. En los siguientes años la tendencia del presupuesto original y modificado ha sido descendente. El año de mayor reducción fue 2011, cuando el gasto modificado ascendió a 6,118.18 millones de pesos, mientras que en 2012 hay un ligero incremento en el gasto original y modificado, lo que favoreció el cumplimiento de las metas programadas. El PDZP ha tenido un desempeño favorable en el manejo de los recursos públicos, en 2009 ejerció 99.75% del presupuesto modificado, en 2008 y 2011 el 100.0%, y en 2012 el 99.8%. Además destina alrededor de 93% de su presupuesto anual a subsidios y sólo 7% a gastos de operación</a:t>
            </a:r>
            <a:r>
              <a:rPr lang="es-MX" sz="1400" dirty="0" smtClean="0">
                <a:latin typeface="Arial" panose="020B0604020202020204" pitchFamily="34" charset="0"/>
                <a:cs typeface="Arial" panose="020B0604020202020204" pitchFamily="34" charset="0"/>
              </a:rPr>
              <a:t>.</a:t>
            </a:r>
            <a:endParaRPr lang="es-MX" sz="1400" dirty="0">
              <a:latin typeface="Arial" panose="020B0604020202020204" pitchFamily="34" charset="0"/>
              <a:cs typeface="Arial" panose="020B0604020202020204" pitchFamily="34" charset="0"/>
            </a:endParaRPr>
          </a:p>
        </p:txBody>
      </p:sp>
      <p:sp>
        <p:nvSpPr>
          <p:cNvPr id="22" name="CuadroTexto 21"/>
          <p:cNvSpPr txBox="1"/>
          <p:nvPr/>
        </p:nvSpPr>
        <p:spPr>
          <a:xfrm>
            <a:off x="719572" y="3503441"/>
            <a:ext cx="1188132"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MODIFICADO</a:t>
            </a:r>
            <a:endParaRPr lang="es-MX" sz="1200" dirty="0">
              <a:latin typeface="Arial" panose="020B0604020202020204" pitchFamily="34" charset="0"/>
              <a:cs typeface="Arial" panose="020B0604020202020204" pitchFamily="34" charset="0"/>
            </a:endParaRPr>
          </a:p>
        </p:txBody>
      </p:sp>
      <p:sp>
        <p:nvSpPr>
          <p:cNvPr id="24" name="CuadroTexto 23"/>
          <p:cNvSpPr txBox="1"/>
          <p:nvPr/>
        </p:nvSpPr>
        <p:spPr>
          <a:xfrm>
            <a:off x="899592" y="3884428"/>
            <a:ext cx="1008112" cy="276999"/>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6,203.84</a:t>
            </a:r>
          </a:p>
        </p:txBody>
      </p:sp>
      <p:sp>
        <p:nvSpPr>
          <p:cNvPr id="28" name="CuadroTexto 27"/>
          <p:cNvSpPr txBox="1"/>
          <p:nvPr/>
        </p:nvSpPr>
        <p:spPr>
          <a:xfrm>
            <a:off x="899592" y="5346421"/>
            <a:ext cx="1008112" cy="276999"/>
          </a:xfrm>
          <a:prstGeom prst="rect">
            <a:avLst/>
          </a:prstGeom>
          <a:noFill/>
        </p:spPr>
        <p:txBody>
          <a:bodyPr wrap="square" rtlCol="0">
            <a:spAutoFit/>
          </a:bodyPr>
          <a:lstStyle/>
          <a:p>
            <a:r>
              <a:rPr lang="es-MX" sz="1200" dirty="0">
                <a:latin typeface="Arial" panose="020B0604020202020204" pitchFamily="34" charset="0"/>
                <a:cs typeface="Arial" panose="020B0604020202020204" pitchFamily="34" charset="0"/>
              </a:rPr>
              <a:t>6,188.84</a:t>
            </a:r>
          </a:p>
        </p:txBody>
      </p:sp>
      <p:sp>
        <p:nvSpPr>
          <p:cNvPr id="29" name="CuadroTexto 28"/>
          <p:cNvSpPr txBox="1"/>
          <p:nvPr/>
        </p:nvSpPr>
        <p:spPr>
          <a:xfrm>
            <a:off x="899592" y="4930970"/>
            <a:ext cx="1008112" cy="276999"/>
          </a:xfrm>
          <a:prstGeom prst="rect">
            <a:avLst/>
          </a:prstGeom>
          <a:noFill/>
        </p:spPr>
        <p:txBody>
          <a:bodyPr wrap="square" rtlCol="0">
            <a:spAutoFit/>
          </a:bodyPr>
          <a:lstStyle/>
          <a:p>
            <a:r>
              <a:rPr lang="es-MX" sz="1200" dirty="0" smtClean="0">
                <a:latin typeface="Arial" panose="020B0604020202020204" pitchFamily="34" charset="0"/>
                <a:cs typeface="Arial" panose="020B0604020202020204" pitchFamily="34" charset="0"/>
              </a:rPr>
              <a:t>EJERCIDO</a:t>
            </a:r>
            <a:endParaRPr 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445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 y="260648"/>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771800" y="764704"/>
            <a:ext cx="3960440" cy="1015663"/>
          </a:xfrm>
          <a:prstGeom prst="rect">
            <a:avLst/>
          </a:prstGeom>
          <a:solidFill>
            <a:schemeClr val="bg1">
              <a:lumMod val="85000"/>
            </a:schemeClr>
          </a:solidFill>
        </p:spPr>
        <p:txBody>
          <a:bodyPr wrap="square" rtlCol="0">
            <a:spAutoFit/>
          </a:bodyPr>
          <a:lstStyle/>
          <a:p>
            <a:pPr algn="ctr"/>
            <a:r>
              <a:rPr lang="es-MX" sz="1600" dirty="0" smtClean="0">
                <a:solidFill>
                  <a:schemeClr val="accent2">
                    <a:lumMod val="50000"/>
                  </a:schemeClr>
                </a:solidFill>
                <a:latin typeface="Bauhaus 93" panose="04030905020B02020C02" pitchFamily="82" charset="0"/>
              </a:rPr>
              <a:t> </a:t>
            </a:r>
            <a:r>
              <a:rPr lang="es-MX" sz="2000" dirty="0" smtClean="0">
                <a:solidFill>
                  <a:schemeClr val="accent2">
                    <a:lumMod val="50000"/>
                  </a:schemeClr>
                </a:solidFill>
                <a:latin typeface="Bauhaus 93" panose="04030905020B02020C02" pitchFamily="82" charset="0"/>
              </a:rPr>
              <a:t>EVOLUCION DEL PRESUPUESTO (MILLONES DE PESOS CONSTANTES A 2012)</a:t>
            </a:r>
            <a:endParaRPr lang="es-MX" sz="2000" dirty="0">
              <a:solidFill>
                <a:schemeClr val="accent2">
                  <a:lumMod val="50000"/>
                </a:schemeClr>
              </a:solidFill>
              <a:latin typeface="Bauhaus 93" panose="04030905020B02020C02" pitchFamily="82" charset="0"/>
            </a:endParaRPr>
          </a:p>
        </p:txBody>
      </p:sp>
      <p:pic>
        <p:nvPicPr>
          <p:cNvPr id="10" name="Imagen 9"/>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06282"/>
            <a:ext cx="7200800" cy="2845435"/>
          </a:xfrm>
          <a:prstGeom prst="rect">
            <a:avLst/>
          </a:prstGeom>
          <a:noFill/>
          <a:ln>
            <a:noFill/>
          </a:ln>
        </p:spPr>
      </p:pic>
      <p:sp>
        <p:nvSpPr>
          <p:cNvPr id="3" name="Rectángulo 2"/>
          <p:cNvSpPr/>
          <p:nvPr/>
        </p:nvSpPr>
        <p:spPr>
          <a:xfrm>
            <a:off x="2051720" y="5029791"/>
            <a:ext cx="5472608" cy="685188"/>
          </a:xfrm>
          <a:prstGeom prst="rect">
            <a:avLst/>
          </a:prstGeom>
        </p:spPr>
        <p:txBody>
          <a:bodyPr wrap="square">
            <a:spAutoFit/>
          </a:bodyPr>
          <a:lstStyle/>
          <a:p>
            <a:pPr algn="ctr">
              <a:lnSpc>
                <a:spcPct val="107000"/>
              </a:lnSpc>
              <a:spcAft>
                <a:spcPts val="0"/>
              </a:spcAft>
            </a:pPr>
            <a:r>
              <a:rPr lang="es-MX" sz="1200" dirty="0">
                <a:latin typeface="Arial" panose="020B0604020202020204" pitchFamily="34" charset="0"/>
                <a:ea typeface="Calibri" panose="020F0502020204030204" pitchFamily="34" charset="0"/>
                <a:cs typeface="Times New Roman" panose="02020603050405020304" pitchFamily="18" charset="0"/>
              </a:rPr>
              <a:t>Fuente: Secretaría de Hacienda y Crédito Público (SHCP).</a:t>
            </a:r>
            <a:endParaRPr lang="es-MX" sz="12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MX" sz="1200" dirty="0">
                <a:latin typeface="Arial" panose="020B0604020202020204" pitchFamily="34" charset="0"/>
                <a:ea typeface="Calibri" panose="020F0502020204030204" pitchFamily="34" charset="0"/>
                <a:cs typeface="Times New Roman" panose="02020603050405020304" pitchFamily="18" charset="0"/>
              </a:rPr>
              <a:t>Valores a precios constantes promedio de 2012, actualizados con el Índice Nacional de Precios al Consumidor (INPC).</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1" name="Conector recto 10"/>
          <p:cNvCxnSpPr/>
          <p:nvPr/>
        </p:nvCxnSpPr>
        <p:spPr>
          <a:xfrm>
            <a:off x="1698665" y="5877272"/>
            <a:ext cx="179705"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Conector recto 11"/>
          <p:cNvCxnSpPr/>
          <p:nvPr/>
        </p:nvCxnSpPr>
        <p:spPr>
          <a:xfrm>
            <a:off x="1691680" y="6087485"/>
            <a:ext cx="1797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1682155" y="6309320"/>
            <a:ext cx="17970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4" name="Rectangle 4"/>
          <p:cNvSpPr>
            <a:spLocks noChangeArrowheads="1"/>
          </p:cNvSpPr>
          <p:nvPr/>
        </p:nvSpPr>
        <p:spPr bwMode="auto">
          <a:xfrm>
            <a:off x="-122515" y="16780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
        <p:nvSpPr>
          <p:cNvPr id="18" name="Rectángulo 17"/>
          <p:cNvSpPr/>
          <p:nvPr/>
        </p:nvSpPr>
        <p:spPr>
          <a:xfrm>
            <a:off x="2067744" y="5744891"/>
            <a:ext cx="4572000" cy="685188"/>
          </a:xfrm>
          <a:prstGeom prst="rect">
            <a:avLst/>
          </a:prstGeom>
        </p:spPr>
        <p:txBody>
          <a:bodyPr>
            <a:spAutoFit/>
          </a:bodyPr>
          <a:lstStyle/>
          <a:p>
            <a:pPr>
              <a:lnSpc>
                <a:spcPct val="107000"/>
              </a:lnSpc>
              <a:spcAft>
                <a:spcPts val="0"/>
              </a:spcAft>
            </a:pPr>
            <a:r>
              <a:rPr lang="es-MX" sz="1200" b="1" dirty="0">
                <a:latin typeface="Arial" panose="020B0604020202020204" pitchFamily="34" charset="0"/>
                <a:ea typeface="Calibri" panose="020F0502020204030204" pitchFamily="34" charset="0"/>
                <a:cs typeface="Arial" panose="020B0604020202020204" pitchFamily="34" charset="0"/>
              </a:rPr>
              <a:t>Original        </a:t>
            </a:r>
          </a:p>
          <a:p>
            <a:pPr>
              <a:lnSpc>
                <a:spcPct val="107000"/>
              </a:lnSpc>
              <a:spcAft>
                <a:spcPts val="0"/>
              </a:spcAft>
            </a:pPr>
            <a:r>
              <a:rPr lang="es-MX" sz="1200" b="1" dirty="0">
                <a:latin typeface="Arial" panose="020B0604020202020204" pitchFamily="34" charset="0"/>
                <a:ea typeface="Calibri" panose="020F0502020204030204" pitchFamily="34" charset="0"/>
                <a:cs typeface="Arial" panose="020B0604020202020204" pitchFamily="34" charset="0"/>
              </a:rPr>
              <a:t>Modificado</a:t>
            </a:r>
          </a:p>
          <a:p>
            <a:pPr>
              <a:lnSpc>
                <a:spcPct val="107000"/>
              </a:lnSpc>
              <a:spcAft>
                <a:spcPts val="0"/>
              </a:spcAft>
            </a:pPr>
            <a:r>
              <a:rPr lang="es-MX" sz="1200" b="1" dirty="0">
                <a:latin typeface="Arial" panose="020B0604020202020204" pitchFamily="34" charset="0"/>
                <a:ea typeface="Calibri" panose="020F0502020204030204" pitchFamily="34" charset="0"/>
                <a:cs typeface="Arial" panose="020B0604020202020204" pitchFamily="34" charset="0"/>
              </a:rPr>
              <a:t>Ejercido</a:t>
            </a:r>
            <a:endParaRPr lang="es-MX" sz="12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2396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400"/>
            <a:ext cx="9126610" cy="6858000"/>
          </a:xfrm>
          <a:prstGeom prst="rect">
            <a:avLst/>
          </a:prstGeom>
        </p:spPr>
      </p:pic>
      <p:sp>
        <p:nvSpPr>
          <p:cNvPr id="5" name="CuadroTexto 4"/>
          <p:cNvSpPr txBox="1"/>
          <p:nvPr/>
        </p:nvSpPr>
        <p:spPr>
          <a:xfrm>
            <a:off x="251520" y="1236822"/>
            <a:ext cx="8640960" cy="3785652"/>
          </a:xfrm>
          <a:prstGeom prst="rect">
            <a:avLst/>
          </a:prstGeom>
          <a:noFill/>
        </p:spPr>
        <p:txBody>
          <a:bodyPr wrap="square" rtlCol="0">
            <a:spAutoFit/>
          </a:bodyPr>
          <a:lstStyle/>
          <a:p>
            <a:pPr algn="just"/>
            <a:r>
              <a:rPr lang="es-MX" sz="1600" dirty="0" smtClean="0">
                <a:latin typeface="Arial" panose="020B0604020202020204" pitchFamily="34" charset="0"/>
                <a:cs typeface="Arial" panose="020B0604020202020204" pitchFamily="34" charset="0"/>
              </a:rPr>
              <a:t>El Programa de Desarrollo de Zonas Prioritarias es la profundización de la estrategia contra la marginación que el gobierno federal ya venía aplicando años atrás mediante el Programa de Desarrollo Local (Microrregiones) y el Programa de Apoyo a Zonas de Atención Prioritarias. Con la fusión de ambos, se logró conjuntar más recursos y hacer más eficiente la consecución de metas. </a:t>
            </a:r>
          </a:p>
          <a:p>
            <a:pPr algn="just"/>
            <a:r>
              <a:rPr lang="es-MX" sz="1600" dirty="0" smtClean="0">
                <a:latin typeface="Arial" panose="020B0604020202020204" pitchFamily="34" charset="0"/>
                <a:cs typeface="Arial" panose="020B0604020202020204" pitchFamily="34" charset="0"/>
              </a:rPr>
              <a:t> </a:t>
            </a:r>
          </a:p>
          <a:p>
            <a:pPr algn="just"/>
            <a:r>
              <a:rPr lang="es-MX" sz="1600" dirty="0" smtClean="0">
                <a:latin typeface="Arial" panose="020B0604020202020204" pitchFamily="34" charset="0"/>
                <a:cs typeface="Arial" panose="020B0604020202020204" pitchFamily="34" charset="0"/>
              </a:rPr>
              <a:t>De acuerdo con las cifras de la SEDESOL, a pesar de estar en un contexto de reducción de presupuesto y de menor crecimiento económico, el Programa ha logrado cumplir con una gran parte de sus metas. Los Informes de Evaluación de Desempeño organizados por el CONEVAL han destacado las fortalezas y los logros del programa y han tenido un impacto en el rediseño de algunos sus aspectos, como la definición de las poblaciones potencial y objetivo. Aunque a grandes rasgos, las evaluaciones han apuntado que la actuación del programa ha sido satisfactoria. No obstante, es claro que a pesar de los éxitos de esta política, la marginación persiste en México.</a:t>
            </a:r>
          </a:p>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987824" y="332656"/>
            <a:ext cx="3615409"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CONCLUSION</a:t>
            </a:r>
            <a:endParaRPr lang="es-MX" sz="2000" dirty="0">
              <a:solidFill>
                <a:schemeClr val="accent2">
                  <a:lumMod val="50000"/>
                </a:schemeClr>
              </a:solidFill>
              <a:latin typeface="Bauhaus 93" panose="04030905020B02020C02" pitchFamily="82" charset="0"/>
            </a:endParaRPr>
          </a:p>
        </p:txBody>
      </p:sp>
    </p:spTree>
    <p:extLst>
      <p:ext uri="{BB962C8B-B14F-4D97-AF65-F5344CB8AC3E}">
        <p14:creationId xmlns:p14="http://schemas.microsoft.com/office/powerpoint/2010/main" val="99427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 y="-3031"/>
            <a:ext cx="9126610" cy="6858000"/>
          </a:xfrm>
          <a:prstGeom prst="rect">
            <a:avLst/>
          </a:prstGeom>
        </p:spPr>
      </p:pic>
      <p:sp>
        <p:nvSpPr>
          <p:cNvPr id="5" name="CuadroTexto 4"/>
          <p:cNvSpPr txBox="1"/>
          <p:nvPr/>
        </p:nvSpPr>
        <p:spPr>
          <a:xfrm>
            <a:off x="2411760" y="1556792"/>
            <a:ext cx="3816424" cy="338554"/>
          </a:xfrm>
          <a:prstGeom prst="rect">
            <a:avLst/>
          </a:prstGeom>
          <a:noFill/>
        </p:spPr>
        <p:txBody>
          <a:bodyPr wrap="square" rtlCol="0">
            <a:spAutoFit/>
          </a:bodyPr>
          <a:lstStyle/>
          <a:p>
            <a:pPr algn="ctr"/>
            <a:r>
              <a:rPr lang="es-MX" sz="1600" b="1" dirty="0" smtClean="0">
                <a:latin typeface="Arial" panose="020B0604020202020204" pitchFamily="34" charset="0"/>
                <a:cs typeface="Arial" panose="020B0604020202020204" pitchFamily="34" charset="0"/>
              </a:rPr>
              <a:t>EN EL PROCESO DE PLANEACION:</a:t>
            </a:r>
          </a:p>
        </p:txBody>
      </p:sp>
      <p:sp>
        <p:nvSpPr>
          <p:cNvPr id="8" name="CuadroTexto 7"/>
          <p:cNvSpPr txBox="1"/>
          <p:nvPr/>
        </p:nvSpPr>
        <p:spPr>
          <a:xfrm>
            <a:off x="2483768" y="632882"/>
            <a:ext cx="3615409" cy="707886"/>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RECOMENDACIONES PARA EL PROGRAMA</a:t>
            </a:r>
            <a:r>
              <a:rPr lang="es-MX" sz="2000" b="1" dirty="0" smtClean="0"/>
              <a:t> </a:t>
            </a:r>
            <a:endParaRPr lang="es-MX" sz="2000" dirty="0"/>
          </a:p>
        </p:txBody>
      </p:sp>
      <p:sp>
        <p:nvSpPr>
          <p:cNvPr id="9" name="Flecha derecha 8"/>
          <p:cNvSpPr/>
          <p:nvPr/>
        </p:nvSpPr>
        <p:spPr>
          <a:xfrm>
            <a:off x="323528" y="2166149"/>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683568" y="2154342"/>
            <a:ext cx="8208912" cy="427809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Elaborar Manual de Procesos y procedimientos del PDZP, complementado con Guías de procedimientos específicos para los procesos realizados por las Delegaciones Estatales y las Instancias Ejecutoras. </a:t>
            </a:r>
            <a:endParaRPr lang="es-MX" sz="1600" dirty="0" smtClean="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Definir claramente los plazos para el subproceso de programación-presupuestación y de las actividades que lo integran, a fin de dar claridad sobre el tiempo óptimo de ejecución. </a:t>
            </a:r>
          </a:p>
          <a:p>
            <a:pPr algn="just"/>
            <a:endParaRPr lang="es-MX" sz="1600" dirty="0" smtClean="0">
              <a:latin typeface="Arial" panose="020B0604020202020204" pitchFamily="34" charset="0"/>
              <a:cs typeface="Arial" panose="020B0604020202020204" pitchFamily="34" charset="0"/>
            </a:endParaRPr>
          </a:p>
          <a:p>
            <a:pPr algn="just"/>
            <a:r>
              <a:rPr lang="es-MX" sz="1600" dirty="0" smtClean="0">
                <a:latin typeface="Arial" panose="020B0604020202020204" pitchFamily="34" charset="0"/>
                <a:cs typeface="Arial" panose="020B0604020202020204" pitchFamily="34" charset="0"/>
              </a:rPr>
              <a:t>Mejorar </a:t>
            </a:r>
            <a:r>
              <a:rPr lang="es-MX" sz="1600" dirty="0">
                <a:latin typeface="Arial" panose="020B0604020202020204" pitchFamily="34" charset="0"/>
                <a:cs typeface="Arial" panose="020B0604020202020204" pitchFamily="34" charset="0"/>
              </a:rPr>
              <a:t>la definición de las metas operativas del PDZP para incorporar a la programación presupuestación la estimación de las metas que se pueden alcanzar anualmente con financiamiento concurrente. </a:t>
            </a:r>
            <a:endParaRPr lang="es-MX" sz="1600" dirty="0" smtClean="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Establecer una convocatoria de participación para el PDZP con base en las Reglas de Operación, con tiempos específicos de apertura y cierre de ventanilla para la recepción de solicitudes de apoyo, los tipos de apoyo y requisitos de elegibilidad, los criterios para la selección de beneficiarios, así como cualquier otra información que se considere relevante para los potenciales beneficiarios. </a:t>
            </a:r>
          </a:p>
          <a:p>
            <a:pPr lvl="0"/>
            <a:endParaRPr lang="es-MX" sz="1600" dirty="0">
              <a:latin typeface="Arial" panose="020B0604020202020204" pitchFamily="34" charset="0"/>
              <a:cs typeface="Arial" panose="020B0604020202020204" pitchFamily="34" charset="0"/>
            </a:endParaRPr>
          </a:p>
        </p:txBody>
      </p:sp>
      <p:sp>
        <p:nvSpPr>
          <p:cNvPr id="11" name="Flecha derecha 10"/>
          <p:cNvSpPr/>
          <p:nvPr/>
        </p:nvSpPr>
        <p:spPr>
          <a:xfrm>
            <a:off x="323528" y="3140968"/>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Flecha derecha 11"/>
          <p:cNvSpPr/>
          <p:nvPr/>
        </p:nvSpPr>
        <p:spPr>
          <a:xfrm>
            <a:off x="323528" y="4830445"/>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derecha 12"/>
          <p:cNvSpPr/>
          <p:nvPr/>
        </p:nvSpPr>
        <p:spPr>
          <a:xfrm>
            <a:off x="323528" y="3894341"/>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62909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 y="-3031"/>
            <a:ext cx="9126610" cy="6858000"/>
          </a:xfrm>
          <a:prstGeom prst="rect">
            <a:avLst/>
          </a:prstGeom>
        </p:spPr>
      </p:pic>
      <p:sp>
        <p:nvSpPr>
          <p:cNvPr id="5" name="CuadroTexto 4"/>
          <p:cNvSpPr txBox="1"/>
          <p:nvPr/>
        </p:nvSpPr>
        <p:spPr>
          <a:xfrm>
            <a:off x="1979712" y="737102"/>
            <a:ext cx="4680520" cy="338554"/>
          </a:xfrm>
          <a:prstGeom prst="rect">
            <a:avLst/>
          </a:prstGeom>
          <a:noFill/>
        </p:spPr>
        <p:txBody>
          <a:bodyPr wrap="square" rtlCol="0">
            <a:spAutoFit/>
          </a:bodyPr>
          <a:lstStyle/>
          <a:p>
            <a:pPr algn="ctr"/>
            <a:r>
              <a:rPr lang="es-MX" sz="1600" b="1" dirty="0" smtClean="0">
                <a:latin typeface="Arial" panose="020B0604020202020204" pitchFamily="34" charset="0"/>
                <a:cs typeface="Arial" panose="020B0604020202020204" pitchFamily="34" charset="0"/>
              </a:rPr>
              <a:t>EN EL PROCESO DE SOLICITUD DE APOYOS:</a:t>
            </a:r>
          </a:p>
        </p:txBody>
      </p:sp>
      <p:sp>
        <p:nvSpPr>
          <p:cNvPr id="9" name="Flecha derecha 8"/>
          <p:cNvSpPr/>
          <p:nvPr/>
        </p:nvSpPr>
        <p:spPr>
          <a:xfrm>
            <a:off x="307482" y="1374061"/>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759452" y="1340768"/>
            <a:ext cx="8208912" cy="830997"/>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Elaborar una Guía para la Solicitud de Apoyos del PDZP que contenga un formato que se anexe a cada solicitud con información básica y los procedimientos para registro de las solicitudes recibidas. </a:t>
            </a:r>
          </a:p>
        </p:txBody>
      </p:sp>
      <p:sp>
        <p:nvSpPr>
          <p:cNvPr id="11" name="Flecha derecha 10"/>
          <p:cNvSpPr/>
          <p:nvPr/>
        </p:nvSpPr>
        <p:spPr>
          <a:xfrm>
            <a:off x="323528" y="3102253"/>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3" name="Flecha derecha 12"/>
          <p:cNvSpPr/>
          <p:nvPr/>
        </p:nvSpPr>
        <p:spPr>
          <a:xfrm>
            <a:off x="323528" y="4326389"/>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p:cNvSpPr txBox="1"/>
          <p:nvPr/>
        </p:nvSpPr>
        <p:spPr>
          <a:xfrm>
            <a:off x="1691680" y="2492896"/>
            <a:ext cx="5616624" cy="338554"/>
          </a:xfrm>
          <a:prstGeom prst="rect">
            <a:avLst/>
          </a:prstGeom>
          <a:noFill/>
        </p:spPr>
        <p:txBody>
          <a:bodyPr wrap="square" rtlCol="0">
            <a:spAutoFit/>
          </a:bodyPr>
          <a:lstStyle/>
          <a:p>
            <a:pPr algn="ctr"/>
            <a:r>
              <a:rPr lang="es-MX" sz="1600" b="1" dirty="0" smtClean="0">
                <a:latin typeface="Arial" panose="020B0604020202020204" pitchFamily="34" charset="0"/>
                <a:cs typeface="Arial" panose="020B0604020202020204" pitchFamily="34" charset="0"/>
              </a:rPr>
              <a:t>EN EL PROCESO DE SELECCIÓN DE BENEFICIARIOS: </a:t>
            </a:r>
          </a:p>
        </p:txBody>
      </p:sp>
      <p:sp>
        <p:nvSpPr>
          <p:cNvPr id="15" name="CuadroTexto 14"/>
          <p:cNvSpPr txBox="1"/>
          <p:nvPr/>
        </p:nvSpPr>
        <p:spPr>
          <a:xfrm>
            <a:off x="827584" y="3095089"/>
            <a:ext cx="8208912" cy="2062103"/>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Elaborar una Guía para el levantamiento de las CUIS utilizadas para detectar las necesidades de apoyos del PDZP, que contenga los criterios para definir qué instancia debe levantarlas y en qué casos, así como los procedimientos y tiempos estimados para su hacerlo y las fuentes de financiamiento. </a:t>
            </a:r>
            <a:endParaRPr lang="es-MX" sz="1600" dirty="0" smtClean="0">
              <a:latin typeface="Arial" panose="020B0604020202020204" pitchFamily="34" charset="0"/>
              <a:cs typeface="Arial" panose="020B0604020202020204" pitchFamily="34" charset="0"/>
            </a:endParaRP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Fortalecer y documentar los criterios para la priorización de proyectos y de selección de beneficiarios mediante una Guía para la Selección de Beneficiarios del PDZP, que contenga dichos criterios y los procedimientos para su ejecución. </a:t>
            </a:r>
          </a:p>
        </p:txBody>
      </p:sp>
    </p:spTree>
    <p:extLst>
      <p:ext uri="{BB962C8B-B14F-4D97-AF65-F5344CB8AC3E}">
        <p14:creationId xmlns:p14="http://schemas.microsoft.com/office/powerpoint/2010/main" val="15127164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 y="-3031"/>
            <a:ext cx="9126610" cy="6858000"/>
          </a:xfrm>
          <a:prstGeom prst="rect">
            <a:avLst/>
          </a:prstGeom>
        </p:spPr>
      </p:pic>
      <p:sp>
        <p:nvSpPr>
          <p:cNvPr id="5" name="CuadroTexto 4"/>
          <p:cNvSpPr txBox="1"/>
          <p:nvPr/>
        </p:nvSpPr>
        <p:spPr>
          <a:xfrm>
            <a:off x="1331640" y="737102"/>
            <a:ext cx="6480720" cy="338554"/>
          </a:xfrm>
          <a:prstGeom prst="rect">
            <a:avLst/>
          </a:prstGeom>
          <a:noFill/>
        </p:spPr>
        <p:txBody>
          <a:bodyPr wrap="square" rtlCol="0">
            <a:spAutoFit/>
          </a:bodyPr>
          <a:lstStyle/>
          <a:p>
            <a:pPr algn="ctr"/>
            <a:r>
              <a:rPr lang="es-MX" sz="1600" b="1" dirty="0" smtClean="0">
                <a:latin typeface="Arial" panose="020B0604020202020204" pitchFamily="34" charset="0"/>
                <a:cs typeface="Arial" panose="020B0604020202020204" pitchFamily="34" charset="0"/>
              </a:rPr>
              <a:t>EN EL PROCESO DE SEGUIMIENTO A BENEFICIARIOS: </a:t>
            </a:r>
            <a:endParaRPr lang="es-MX" sz="1600" b="1" dirty="0">
              <a:latin typeface="Arial" panose="020B0604020202020204" pitchFamily="34" charset="0"/>
              <a:cs typeface="Arial" panose="020B0604020202020204" pitchFamily="34" charset="0"/>
            </a:endParaRPr>
          </a:p>
        </p:txBody>
      </p:sp>
      <p:sp>
        <p:nvSpPr>
          <p:cNvPr id="9" name="Flecha derecha 8"/>
          <p:cNvSpPr/>
          <p:nvPr/>
        </p:nvSpPr>
        <p:spPr>
          <a:xfrm>
            <a:off x="307482" y="1374061"/>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CuadroTexto 9"/>
          <p:cNvSpPr txBox="1"/>
          <p:nvPr/>
        </p:nvSpPr>
        <p:spPr>
          <a:xfrm>
            <a:off x="759452" y="1340768"/>
            <a:ext cx="8208912"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Diseñar y ejecutar un programa anual de seguimiento físico a las obras apoyadas y a los beneficiarios, en un tiempo posterior a su entrega para permitir el uso de las obras por los beneficiarios (por ejemplo, un lapso de seis meses a un año después de su entrega) a fin de levantar información relevante sobre el estado físico de las obras después de este período de tiempo y sobre la utilidad de los apoyos entregados y la satisfacción de los beneficiarios del PDZP respecto a los apoyos entregados. </a:t>
            </a:r>
          </a:p>
        </p:txBody>
      </p:sp>
      <p:sp>
        <p:nvSpPr>
          <p:cNvPr id="11" name="Flecha derecha 10"/>
          <p:cNvSpPr/>
          <p:nvPr/>
        </p:nvSpPr>
        <p:spPr>
          <a:xfrm>
            <a:off x="323528" y="3861048"/>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CuadroTexto 13"/>
          <p:cNvSpPr txBox="1"/>
          <p:nvPr/>
        </p:nvSpPr>
        <p:spPr>
          <a:xfrm>
            <a:off x="1691680" y="3162454"/>
            <a:ext cx="5616624" cy="584775"/>
          </a:xfrm>
          <a:prstGeom prst="rect">
            <a:avLst/>
          </a:prstGeom>
          <a:noFill/>
        </p:spPr>
        <p:txBody>
          <a:bodyPr wrap="square" rtlCol="0">
            <a:spAutoFit/>
          </a:bodyPr>
          <a:lstStyle/>
          <a:p>
            <a:pPr algn="ctr"/>
            <a:r>
              <a:rPr lang="es-MX" sz="1600" b="1" dirty="0" smtClean="0">
                <a:latin typeface="Arial" panose="020B0604020202020204" pitchFamily="34" charset="0"/>
                <a:cs typeface="Arial" panose="020B0604020202020204" pitchFamily="34" charset="0"/>
              </a:rPr>
              <a:t>EN EL PROCESO DE PRODUCCIÓN Y DISTRIBUCIÓN DE APOYOS:</a:t>
            </a:r>
          </a:p>
        </p:txBody>
      </p:sp>
      <p:sp>
        <p:nvSpPr>
          <p:cNvPr id="15" name="CuadroTexto 14"/>
          <p:cNvSpPr txBox="1"/>
          <p:nvPr/>
        </p:nvSpPr>
        <p:spPr>
          <a:xfrm>
            <a:off x="827584" y="3810526"/>
            <a:ext cx="8208912" cy="338554"/>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Desarrollar una Guía para la participación de las instancias ejecutoras en el PDZP</a:t>
            </a:r>
            <a:r>
              <a:rPr lang="es-MX" sz="1600" dirty="0"/>
              <a:t>.</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42344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09" y="-3031"/>
            <a:ext cx="9126610" cy="6858000"/>
          </a:xfrm>
          <a:prstGeom prst="rect">
            <a:avLst/>
          </a:prstGeom>
        </p:spPr>
      </p:pic>
      <p:pic>
        <p:nvPicPr>
          <p:cNvPr id="5" name="Imagen 4"/>
          <p:cNvPicPr>
            <a:picLocks noChangeAspect="1"/>
          </p:cNvPicPr>
          <p:nvPr/>
        </p:nvPicPr>
        <p:blipFill rotWithShape="1">
          <a:blip r:embed="rId3"/>
          <a:srcRect l="3636" t="15976" r="2532"/>
          <a:stretch/>
        </p:blipFill>
        <p:spPr>
          <a:xfrm>
            <a:off x="179512" y="908720"/>
            <a:ext cx="8712968" cy="5112568"/>
          </a:xfrm>
          <a:prstGeom prst="rect">
            <a:avLst/>
          </a:prstGeom>
        </p:spPr>
      </p:pic>
    </p:spTree>
    <p:extLst>
      <p:ext uri="{BB962C8B-B14F-4D97-AF65-F5344CB8AC3E}">
        <p14:creationId xmlns:p14="http://schemas.microsoft.com/office/powerpoint/2010/main" val="2985094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5" y="-17165"/>
            <a:ext cx="2195736" cy="1285816"/>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3" name="CuadroTexto 2"/>
          <p:cNvSpPr txBox="1"/>
          <p:nvPr/>
        </p:nvSpPr>
        <p:spPr>
          <a:xfrm>
            <a:off x="3161530" y="908720"/>
            <a:ext cx="2838330"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INTRODUCCION</a:t>
            </a:r>
            <a:endParaRPr lang="es-MX" dirty="0">
              <a:solidFill>
                <a:schemeClr val="accent2">
                  <a:lumMod val="50000"/>
                </a:schemeClr>
              </a:solidFill>
              <a:latin typeface="Bauhaus 93" panose="04030905020B02020C02" pitchFamily="82" charset="0"/>
            </a:endParaRPr>
          </a:p>
        </p:txBody>
      </p:sp>
      <p:sp>
        <p:nvSpPr>
          <p:cNvPr id="5" name="CuadroTexto 4"/>
          <p:cNvSpPr txBox="1"/>
          <p:nvPr/>
        </p:nvSpPr>
        <p:spPr>
          <a:xfrm>
            <a:off x="949896" y="2303146"/>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1617762"/>
            <a:ext cx="8712968" cy="353943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Durante el ejercicio fiscal 2008, la Secretaría de Desarrollo Social opera de manera independiente, pero coordina al Programa para el Desarrollo Local, Microrregiones (PDL) y al Programa de Apoyo a Zonas de Atención Prioritaria (PAZAP). El primero ha venido operando desde 2002, mientras que el segundo inició operaciones en 2008.</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La Secretaría de Desarrollo Social </a:t>
            </a:r>
            <a:r>
              <a:rPr lang="es-MX" sz="1600" dirty="0" smtClean="0">
                <a:latin typeface="Arial" panose="020B0604020202020204" pitchFamily="34" charset="0"/>
                <a:cs typeface="Arial" panose="020B0604020202020204" pitchFamily="34" charset="0"/>
              </a:rPr>
              <a:t>consideró </a:t>
            </a:r>
            <a:r>
              <a:rPr lang="es-MX" sz="1600" dirty="0">
                <a:latin typeface="Arial" panose="020B0604020202020204" pitchFamily="34" charset="0"/>
                <a:cs typeface="Arial" panose="020B0604020202020204" pitchFamily="34" charset="0"/>
              </a:rPr>
              <a:t>altamente deseable fusionar ambos programas, bajo la denominación </a:t>
            </a:r>
            <a:r>
              <a:rPr lang="es-MX" sz="1600" i="1" dirty="0">
                <a:latin typeface="Arial" panose="020B0604020202020204" pitchFamily="34" charset="0"/>
                <a:cs typeface="Arial" panose="020B0604020202020204" pitchFamily="34" charset="0"/>
              </a:rPr>
              <a:t>Programa para el Desarrollo de Zonas Prioritarias</a:t>
            </a:r>
            <a:r>
              <a:rPr lang="es-MX" sz="1600" dirty="0">
                <a:latin typeface="Arial" panose="020B0604020202020204" pitchFamily="34" charset="0"/>
                <a:cs typeface="Arial" panose="020B0604020202020204" pitchFamily="34" charset="0"/>
              </a:rPr>
              <a:t>. La fusión busca facilitar la coordinación de distintos tipos y niveles de acciones, la concertación entre los tres órdenes de gobierno, y la atención integral de las necesidades de la población objetivo.</a:t>
            </a:r>
          </a:p>
          <a:p>
            <a:pPr algn="just"/>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Es entonces que el  Programa para el Desarrollo de Zonas Prioritarias resulta de la fusión de los Programas de Desarrollo Local (Microrregiones) y de Apoyo a Zonas de Atención Prioritaria, que funcionaron de forma independiente – pero coordinada – hasta el ejercicio fiscal 2008.</a:t>
            </a: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175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265" y="-17165"/>
            <a:ext cx="2195736" cy="1285816"/>
          </a:xfrm>
          <a:prstGeom prst="rect">
            <a:avLst/>
          </a:prstGeom>
        </p:spPr>
      </p:pic>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3" name="CuadroTexto 2"/>
          <p:cNvSpPr txBox="1"/>
          <p:nvPr/>
        </p:nvSpPr>
        <p:spPr>
          <a:xfrm>
            <a:off x="3161530" y="908720"/>
            <a:ext cx="2838330"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COBERTURA</a:t>
            </a:r>
            <a:endParaRPr lang="es-MX" dirty="0">
              <a:solidFill>
                <a:schemeClr val="accent2">
                  <a:lumMod val="50000"/>
                </a:schemeClr>
              </a:solidFill>
              <a:latin typeface="Bauhaus 93" panose="04030905020B02020C02" pitchFamily="82" charset="0"/>
            </a:endParaRPr>
          </a:p>
        </p:txBody>
      </p:sp>
      <p:sp>
        <p:nvSpPr>
          <p:cNvPr id="5" name="CuadroTexto 4"/>
          <p:cNvSpPr txBox="1"/>
          <p:nvPr/>
        </p:nvSpPr>
        <p:spPr>
          <a:xfrm>
            <a:off x="949896" y="2303146"/>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1571308"/>
            <a:ext cx="8712968" cy="1569660"/>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De acuerdo con la cobertura de atención del Programa para el Desarrollo de Zonas Prioritarias 2015 publicada en sus Reglas de Operación, y con base en los Principales resultados por localidad (ITER) 2010 del Instituto Nacional de Estadística y Geografía (INEGI), la Unidad de Microrregiones identificó un total de 97,448 localidades ubicadas en 1,778 municipios de 29 entidades del país y en la que se registra una población de 23.5 millones de habitantes. Localidades que se distribuyen de la siguiente forma:</a:t>
            </a:r>
          </a:p>
        </p:txBody>
      </p:sp>
      <p:sp>
        <p:nvSpPr>
          <p:cNvPr id="7" name="Flecha derecha 6"/>
          <p:cNvSpPr/>
          <p:nvPr/>
        </p:nvSpPr>
        <p:spPr>
          <a:xfrm>
            <a:off x="251520" y="3789040"/>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9" name="CuadroTexto 8"/>
          <p:cNvSpPr txBox="1"/>
          <p:nvPr/>
        </p:nvSpPr>
        <p:spPr>
          <a:xfrm>
            <a:off x="755576" y="3534107"/>
            <a:ext cx="8136904" cy="830997"/>
          </a:xfrm>
          <a:prstGeom prst="rect">
            <a:avLst/>
          </a:prstGeom>
          <a:noFill/>
        </p:spPr>
        <p:txBody>
          <a:bodyPr wrap="square" rtlCol="0">
            <a:spAutoFit/>
          </a:bodyPr>
          <a:lstStyle/>
          <a:p>
            <a:pPr lvl="0" algn="just"/>
            <a:r>
              <a:rPr lang="es-MX" sz="1600" dirty="0">
                <a:latin typeface="Arial" panose="020B0604020202020204" pitchFamily="34" charset="0"/>
                <a:cs typeface="Arial" panose="020B0604020202020204" pitchFamily="34" charset="0"/>
              </a:rPr>
              <a:t>72,162 localidades en 1,080 municipios de las Zonas de Atención Prioritaria (ZAP) Rurales, en 26 entidades federativas, que concentran una población de 15.5 millones de habitantes.</a:t>
            </a:r>
          </a:p>
        </p:txBody>
      </p:sp>
      <p:sp>
        <p:nvSpPr>
          <p:cNvPr id="11" name="Flecha derecha 10"/>
          <p:cNvSpPr/>
          <p:nvPr/>
        </p:nvSpPr>
        <p:spPr>
          <a:xfrm>
            <a:off x="251520" y="4758437"/>
            <a:ext cx="232070" cy="326747"/>
          </a:xfrm>
          <a:prstGeom prst="rightArrow">
            <a:avLst/>
          </a:prstGeom>
          <a:solidFill>
            <a:srgbClr val="C0000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CuadroTexto 11"/>
          <p:cNvSpPr txBox="1"/>
          <p:nvPr/>
        </p:nvSpPr>
        <p:spPr>
          <a:xfrm>
            <a:off x="755576" y="4542219"/>
            <a:ext cx="8136904" cy="830997"/>
          </a:xfrm>
          <a:prstGeom prst="rect">
            <a:avLst/>
          </a:prstGeom>
          <a:noFill/>
        </p:spPr>
        <p:txBody>
          <a:bodyPr wrap="square" rtlCol="0">
            <a:spAutoFit/>
          </a:bodyPr>
          <a:lstStyle/>
          <a:p>
            <a:pPr lvl="0" algn="just"/>
            <a:r>
              <a:rPr lang="es-MX" sz="1600" dirty="0">
                <a:latin typeface="Arial" panose="020B0604020202020204" pitchFamily="34" charset="0"/>
                <a:cs typeface="Arial" panose="020B0604020202020204" pitchFamily="34" charset="0"/>
              </a:rPr>
              <a:t>25,286 localidades con grado de marginación muy alto o alto, en 698 municipios con grado de marginación medio, en 29 entidades del país y donde habitan 8.0 millones de personas. </a:t>
            </a:r>
          </a:p>
        </p:txBody>
      </p:sp>
      <p:pic>
        <p:nvPicPr>
          <p:cNvPr id="15" name="Imagen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5118939"/>
            <a:ext cx="2870378" cy="1118202"/>
          </a:xfrm>
          <a:prstGeom prst="rect">
            <a:avLst/>
          </a:prstGeom>
        </p:spPr>
      </p:pic>
      <p:pic>
        <p:nvPicPr>
          <p:cNvPr id="10" name="Imagen 9"/>
          <p:cNvPicPr>
            <a:picLocks noChangeAspect="1"/>
          </p:cNvPicPr>
          <p:nvPr/>
        </p:nvPicPr>
        <p:blipFill>
          <a:blip r:embed="rId4"/>
          <a:stretch>
            <a:fillRect/>
          </a:stretch>
        </p:blipFill>
        <p:spPr>
          <a:xfrm>
            <a:off x="6268310" y="459275"/>
            <a:ext cx="1472041" cy="1170209"/>
          </a:xfrm>
          <a:prstGeom prst="rect">
            <a:avLst/>
          </a:prstGeom>
        </p:spPr>
      </p:pic>
    </p:spTree>
    <p:extLst>
      <p:ext uri="{BB962C8B-B14F-4D97-AF65-F5344CB8AC3E}">
        <p14:creationId xmlns:p14="http://schemas.microsoft.com/office/powerpoint/2010/main" val="122014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27" y="-17312"/>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311027" y="1700808"/>
            <a:ext cx="8581453" cy="3539430"/>
          </a:xfrm>
          <a:prstGeom prst="rect">
            <a:avLst/>
          </a:prstGeom>
          <a:noFill/>
        </p:spPr>
        <p:txBody>
          <a:bodyPr wrap="square" rtlCol="0">
            <a:spAutoFit/>
          </a:bodyPr>
          <a:lstStyle/>
          <a:p>
            <a:pPr algn="just"/>
            <a:r>
              <a:rPr lang="es-MX" sz="1600" dirty="0" smtClean="0">
                <a:latin typeface="Arial" panose="020B0604020202020204" pitchFamily="34" charset="0"/>
                <a:cs typeface="Arial" panose="020B0604020202020204" pitchFamily="34" charset="0"/>
              </a:rPr>
              <a:t> </a:t>
            </a:r>
            <a:r>
              <a:rPr lang="es-MX" sz="1600" b="1" dirty="0">
                <a:latin typeface="Arial" panose="020B0604020202020204" pitchFamily="34" charset="0"/>
                <a:cs typeface="Arial" panose="020B0604020202020204" pitchFamily="34" charset="0"/>
              </a:rPr>
              <a:t>a) Infraestructura Social y de </a:t>
            </a:r>
            <a:r>
              <a:rPr lang="es-MX" sz="1600" b="1" dirty="0" smtClean="0">
                <a:latin typeface="Arial" panose="020B0604020202020204" pitchFamily="34" charset="0"/>
                <a:cs typeface="Arial" panose="020B0604020202020204" pitchFamily="34" charset="0"/>
              </a:rPr>
              <a:t>Servicios</a:t>
            </a:r>
          </a:p>
          <a:p>
            <a:pPr algn="just"/>
            <a:endParaRPr lang="es-MX" sz="1600" b="1" dirty="0" smtClean="0">
              <a:latin typeface="Arial" panose="020B0604020202020204" pitchFamily="34" charset="0"/>
              <a:cs typeface="Arial" panose="020B0604020202020204" pitchFamily="34" charset="0"/>
            </a:endParaRPr>
          </a:p>
          <a:p>
            <a:r>
              <a:rPr lang="es-MX" sz="1600" dirty="0" smtClean="0">
                <a:latin typeface="Arial" panose="020B0604020202020204" pitchFamily="34" charset="0"/>
                <a:cs typeface="Arial" panose="020B0604020202020204" pitchFamily="34" charset="0"/>
              </a:rPr>
              <a:t>- Sistemas para la provisión de agua potable.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Obras de saneamiento, incluyendo alcantarillado, drenaje, colectores y plantas de tratamiento de aguas residuales, entre otras.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Rellenos sanitarios.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Redes o sistemas de energía eléctrica.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Infraestructura educativa.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Centros de salud.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Infraestructura productiva comunitaria (invernaderos, silos, infraestructura pecuaria, entre otros).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Sistemas de comunicación (telefonía y conectividad digital, entre otros). </a:t>
            </a:r>
            <a:br>
              <a:rPr lang="es-MX" sz="1600" dirty="0" smtClean="0">
                <a:latin typeface="Arial" panose="020B0604020202020204" pitchFamily="34" charset="0"/>
                <a:cs typeface="Arial" panose="020B0604020202020204" pitchFamily="34" charset="0"/>
              </a:rPr>
            </a:br>
            <a:r>
              <a:rPr lang="es-MX" sz="1600" dirty="0" smtClean="0">
                <a:latin typeface="Arial" panose="020B0604020202020204" pitchFamily="34" charset="0"/>
                <a:cs typeface="Arial" panose="020B0604020202020204" pitchFamily="34" charset="0"/>
              </a:rPr>
              <a:t>- Centros comunitarios digitales.</a:t>
            </a:r>
            <a:endParaRPr lang="es-MX" sz="1600" dirty="0">
              <a:latin typeface="Arial" panose="020B0604020202020204" pitchFamily="34" charset="0"/>
              <a:cs typeface="Arial" panose="020B0604020202020204" pitchFamily="34" charset="0"/>
            </a:endParaRPr>
          </a:p>
          <a:p>
            <a:pPr algn="just"/>
            <a:r>
              <a:rPr lang="es-MX" sz="1600" b="1" dirty="0" smtClean="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9872" y="4869160"/>
            <a:ext cx="2619375" cy="1728192"/>
          </a:xfrm>
          <a:prstGeom prst="rect">
            <a:avLst/>
          </a:prstGeom>
        </p:spPr>
      </p:pic>
      <p:sp>
        <p:nvSpPr>
          <p:cNvPr id="13" name="CuadroTexto 12"/>
          <p:cNvSpPr txBox="1"/>
          <p:nvPr/>
        </p:nvSpPr>
        <p:spPr>
          <a:xfrm>
            <a:off x="3161530" y="557890"/>
            <a:ext cx="2838330" cy="400110"/>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TIPOS DE APOYO</a:t>
            </a:r>
            <a:endParaRPr lang="es-MX" dirty="0">
              <a:solidFill>
                <a:schemeClr val="accent2">
                  <a:lumMod val="50000"/>
                </a:schemeClr>
              </a:solidFill>
              <a:latin typeface="Bauhaus 93" panose="04030905020B02020C02" pitchFamily="82" charset="0"/>
            </a:endParaRPr>
          </a:p>
        </p:txBody>
      </p:sp>
      <p:sp>
        <p:nvSpPr>
          <p:cNvPr id="14" name="CuadroTexto 13"/>
          <p:cNvSpPr txBox="1"/>
          <p:nvPr/>
        </p:nvSpPr>
        <p:spPr>
          <a:xfrm>
            <a:off x="251520" y="1188041"/>
            <a:ext cx="8640960" cy="584775"/>
          </a:xfrm>
          <a:prstGeom prst="rect">
            <a:avLst/>
          </a:prstGeom>
          <a:noFill/>
        </p:spPr>
        <p:txBody>
          <a:bodyPr wrap="square" rtlCol="0">
            <a:spAutoFit/>
          </a:bodyPr>
          <a:lstStyle/>
          <a:p>
            <a:pPr algn="just"/>
            <a:r>
              <a:rPr lang="es-MX" sz="1600" dirty="0">
                <a:latin typeface="Arial" panose="020B0604020202020204" pitchFamily="34" charset="0"/>
                <a:cs typeface="Arial" panose="020B0604020202020204" pitchFamily="34" charset="0"/>
              </a:rPr>
              <a:t>El Programa para el Desarrollo de Zonas Prioritarias apoyará obras y acciones en los siguientes rubros: </a:t>
            </a:r>
          </a:p>
        </p:txBody>
      </p:sp>
    </p:spTree>
    <p:extLst>
      <p:ext uri="{BB962C8B-B14F-4D97-AF65-F5344CB8AC3E}">
        <p14:creationId xmlns:p14="http://schemas.microsoft.com/office/powerpoint/2010/main" val="40229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1037054"/>
            <a:ext cx="8640960" cy="1815882"/>
          </a:xfrm>
          <a:prstGeom prst="rect">
            <a:avLst/>
          </a:prstGeom>
          <a:noFill/>
        </p:spPr>
        <p:txBody>
          <a:bodyPr wrap="square" rtlCol="0">
            <a:spAutoFit/>
          </a:bodyPr>
          <a:lstStyle/>
          <a:p>
            <a:r>
              <a:rPr lang="es-MX" sz="1600" b="1" dirty="0">
                <a:latin typeface="Arial" panose="020B0604020202020204" pitchFamily="34" charset="0"/>
                <a:cs typeface="Arial" panose="020B0604020202020204" pitchFamily="34" charset="0"/>
              </a:rPr>
              <a:t>b) Mejoramiento de la </a:t>
            </a:r>
            <a:r>
              <a:rPr lang="es-MX" sz="1600" b="1" dirty="0" smtClean="0">
                <a:latin typeface="Arial" panose="020B0604020202020204" pitchFamily="34" charset="0"/>
                <a:cs typeface="Arial" panose="020B0604020202020204" pitchFamily="34" charset="0"/>
              </a:rPr>
              <a:t>Vivienda</a:t>
            </a:r>
          </a:p>
          <a:p>
            <a:r>
              <a:rPr lang="es-MX" sz="1600" dirty="0">
                <a:latin typeface="Arial" panose="020B0604020202020204" pitchFamily="34" charset="0"/>
                <a:cs typeface="Arial" panose="020B0604020202020204" pitchFamily="34" charset="0"/>
              </a:rPr>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Pisos firmes (eliminación de pisos de tierra).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Servicio sanitario (baños, letrinas, fosas sépticas, pozos de absorción o similares).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Fogones altos, estufas rústicas o similares.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Muros reforzados y techos.</a:t>
            </a:r>
          </a:p>
          <a:p>
            <a:pPr algn="just"/>
            <a:endParaRPr lang="es-MX" sz="1600" dirty="0">
              <a:latin typeface="Arial" panose="020B0604020202020204" pitchFamily="34" charset="0"/>
              <a:cs typeface="Arial" panose="020B0604020202020204" pitchFamily="34" charset="0"/>
            </a:endParaRPr>
          </a:p>
        </p:txBody>
      </p:sp>
      <p:sp>
        <p:nvSpPr>
          <p:cNvPr id="7" name="CuadroTexto 6"/>
          <p:cNvSpPr txBox="1"/>
          <p:nvPr/>
        </p:nvSpPr>
        <p:spPr>
          <a:xfrm>
            <a:off x="268910" y="2632844"/>
            <a:ext cx="8623570" cy="2308324"/>
          </a:xfrm>
          <a:prstGeom prst="rect">
            <a:avLst/>
          </a:prstGeom>
          <a:noFill/>
        </p:spPr>
        <p:txBody>
          <a:bodyPr wrap="square" rtlCol="0">
            <a:spAutoFit/>
          </a:bodyPr>
          <a:lstStyle/>
          <a:p>
            <a:r>
              <a:rPr lang="es-MX" sz="1600" b="1" dirty="0">
                <a:latin typeface="Arial" panose="020B0604020202020204" pitchFamily="34" charset="0"/>
                <a:cs typeface="Arial" panose="020B0604020202020204" pitchFamily="34" charset="0"/>
              </a:rPr>
              <a:t>c) Apoyos Complementarios </a:t>
            </a:r>
            <a:endParaRPr lang="es-MX" sz="1600" b="1" dirty="0" smtClean="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Actividades de apoyo para la organización comunitaria y la planeación participativa.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Promoción social y acciones para la coordinación entre los órdenes </a:t>
            </a:r>
            <a:r>
              <a:rPr lang="es-MX" sz="1600" dirty="0" smtClean="0">
                <a:latin typeface="Arial" panose="020B0604020202020204" pitchFamily="34" charset="0"/>
                <a:cs typeface="Arial" panose="020B0604020202020204" pitchFamily="34" charset="0"/>
              </a:rPr>
              <a:t>de gobierno</a:t>
            </a:r>
            <a:r>
              <a:rPr lang="es-MX" sz="1600" dirty="0">
                <a:latin typeface="Arial" panose="020B0604020202020204" pitchFamily="34" charset="0"/>
                <a:cs typeface="Arial" panose="020B0604020202020204" pitchFamily="34" charset="0"/>
              </a:rPr>
              <a:t>, con instituciones de educación superior y de investigación.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Proyectos de servicio social comunitario.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Estudios e investigaciones para el desarrollo municipal y regional. </a:t>
            </a:r>
            <a:br>
              <a:rPr lang="es-MX" sz="1600" dirty="0">
                <a:latin typeface="Arial" panose="020B0604020202020204" pitchFamily="34" charset="0"/>
                <a:cs typeface="Arial" panose="020B0604020202020204" pitchFamily="34" charset="0"/>
              </a:rPr>
            </a:br>
            <a:r>
              <a:rPr lang="es-MX" sz="1600" dirty="0">
                <a:latin typeface="Arial" panose="020B0604020202020204" pitchFamily="34" charset="0"/>
                <a:cs typeface="Arial" panose="020B0604020202020204" pitchFamily="34" charset="0"/>
              </a:rPr>
              <a:t>- Acciones de difusión y promoción del Programa entre la población objetivo, así como de capacitación y asesoría a autoridades </a:t>
            </a:r>
            <a:r>
              <a:rPr lang="es-MX" sz="1600" dirty="0" smtClean="0">
                <a:latin typeface="Arial" panose="020B0604020202020204" pitchFamily="34" charset="0"/>
                <a:cs typeface="Arial" panose="020B0604020202020204" pitchFamily="34" charset="0"/>
              </a:rPr>
              <a:t>locales.</a:t>
            </a:r>
            <a:endParaRPr lang="es-MX" sz="16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3305" y="161345"/>
            <a:ext cx="2312951" cy="1611471"/>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4959896"/>
            <a:ext cx="2952328" cy="1349424"/>
          </a:xfrm>
          <a:prstGeom prst="rect">
            <a:avLst/>
          </a:prstGeom>
        </p:spPr>
      </p:pic>
    </p:spTree>
    <p:extLst>
      <p:ext uri="{BB962C8B-B14F-4D97-AF65-F5344CB8AC3E}">
        <p14:creationId xmlns:p14="http://schemas.microsoft.com/office/powerpoint/2010/main" val="1985237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165"/>
            <a:ext cx="9126610" cy="6858000"/>
          </a:xfrm>
          <a:prstGeom prst="rect">
            <a:avLst/>
          </a:prstGeom>
        </p:spPr>
      </p:pic>
      <p:sp>
        <p:nvSpPr>
          <p:cNvPr id="5" name="Rectángulo 4"/>
          <p:cNvSpPr/>
          <p:nvPr/>
        </p:nvSpPr>
        <p:spPr>
          <a:xfrm>
            <a:off x="242825" y="836712"/>
            <a:ext cx="8640960" cy="1569660"/>
          </a:xfrm>
          <a:prstGeom prst="rect">
            <a:avLst/>
          </a:prstGeom>
        </p:spPr>
        <p:txBody>
          <a:bodyPr wrap="square">
            <a:spAutoFit/>
          </a:bodyPr>
          <a:lstStyle/>
          <a:p>
            <a:pPr algn="just"/>
            <a:r>
              <a:rPr lang="es-MX" sz="1600" dirty="0">
                <a:solidFill>
                  <a:srgbClr val="000000"/>
                </a:solidFill>
                <a:latin typeface="Arial" panose="020B0604020202020204" pitchFamily="34" charset="0"/>
              </a:rPr>
              <a:t>En situación de emergencia originada por un fenómeno natural o en casos de contingencias que pongan en riesgo a la población, el Programa podrá realizar acciones durante y después de la contingencia, de acuerdo con lo que disponga el Comité de Validación Central, el que tendrá en cuenta la magnitud de los daños o la inmediatez requerida para atender a la población afectada. Para estos casos u otros que disponga el Comité de Validación Central, se dejará sin efecto la dictaminación sobre la condición de pobreza de la población afectada. </a:t>
            </a:r>
            <a:endParaRPr lang="es-MX" sz="1600" dirty="0"/>
          </a:p>
        </p:txBody>
      </p:sp>
      <p:sp>
        <p:nvSpPr>
          <p:cNvPr id="6" name="Rectángulo 5"/>
          <p:cNvSpPr/>
          <p:nvPr/>
        </p:nvSpPr>
        <p:spPr>
          <a:xfrm>
            <a:off x="242825" y="2521585"/>
            <a:ext cx="8640959" cy="1477328"/>
          </a:xfrm>
          <a:prstGeom prst="rect">
            <a:avLst/>
          </a:prstGeom>
        </p:spPr>
        <p:txBody>
          <a:bodyPr wrap="square">
            <a:spAutoFit/>
          </a:bodyPr>
          <a:lstStyle/>
          <a:p>
            <a:pPr algn="just"/>
            <a:r>
              <a:rPr lang="es-MX" dirty="0">
                <a:solidFill>
                  <a:srgbClr val="000000"/>
                </a:solidFill>
                <a:latin typeface="Arial" panose="020B0604020202020204" pitchFamily="34" charset="0"/>
              </a:rPr>
              <a:t>En los casos de emergencia, se podrán realizar acciones de infraestructura social, tales como el acondicionamiento o construcción de albergues temporales, comedores y baños comunitarios y acciones que tengan la finalidad de garantizar y restablecer el abasto de productos básicos y para la protección de la población afectada. </a:t>
            </a:r>
            <a:endParaRPr lang="es-MX" dirty="0"/>
          </a:p>
        </p:txBody>
      </p:sp>
      <p:pic>
        <p:nvPicPr>
          <p:cNvPr id="8" name="Imagen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0032" y="4113290"/>
            <a:ext cx="3168352" cy="2052013"/>
          </a:xfrm>
          <a:prstGeom prst="rect">
            <a:avLst/>
          </a:prstGeom>
        </p:spPr>
      </p:pic>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1640" y="4113289"/>
            <a:ext cx="3168352" cy="2052013"/>
          </a:xfrm>
          <a:prstGeom prst="rect">
            <a:avLst/>
          </a:prstGeom>
        </p:spPr>
      </p:pic>
    </p:spTree>
    <p:extLst>
      <p:ext uri="{BB962C8B-B14F-4D97-AF65-F5344CB8AC3E}">
        <p14:creationId xmlns:p14="http://schemas.microsoft.com/office/powerpoint/2010/main" val="307129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0" y="0"/>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51520" y="332656"/>
            <a:ext cx="8712968" cy="4524315"/>
          </a:xfrm>
          <a:prstGeom prst="rect">
            <a:avLst/>
          </a:prstGeom>
          <a:noFill/>
        </p:spPr>
        <p:txBody>
          <a:bodyPr wrap="square" rtlCol="0">
            <a:spAutoFit/>
          </a:bodyPr>
          <a:lstStyle/>
          <a:p>
            <a:r>
              <a:rPr lang="es-MX" sz="1600" dirty="0"/>
              <a:t> </a:t>
            </a:r>
          </a:p>
          <a:p>
            <a:r>
              <a:rPr lang="es-MX" sz="1600" dirty="0">
                <a:latin typeface="Arial" panose="020B0604020202020204" pitchFamily="34" charset="0"/>
                <a:cs typeface="Arial" panose="020B0604020202020204" pitchFamily="34" charset="0"/>
              </a:rPr>
              <a:t>En cuanto a Promoción social y vinculación, entre otras actividades, se podrán apoyar:</a:t>
            </a:r>
          </a:p>
          <a:p>
            <a:r>
              <a:rPr lang="es-MX" sz="1600" dirty="0">
                <a:latin typeface="Arial" panose="020B0604020202020204" pitchFamily="34" charset="0"/>
                <a:cs typeface="Arial" panose="020B0604020202020204" pitchFamily="34" charset="0"/>
              </a:rPr>
              <a:t> </a:t>
            </a:r>
          </a:p>
          <a:p>
            <a:pPr algn="just"/>
            <a:r>
              <a:rPr lang="es-MX" sz="1600" dirty="0">
                <a:latin typeface="Arial" panose="020B0604020202020204" pitchFamily="34" charset="0"/>
                <a:cs typeface="Arial" panose="020B0604020202020204" pitchFamily="34" charset="0"/>
              </a:rPr>
              <a:t>• Promoción social y acciones para la coordinación entre los órdenes de gobierno, con  instituciones de educación superior y de investigación, así como con organizaciones de la sociedad civil, que contribuyan a los objetivos del programa</a:t>
            </a:r>
            <a:r>
              <a:rPr lang="es-MX" sz="1600" dirty="0" smtClean="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 Proyectos de servicio social comunitario promovidos por instituciones de educación superior y media superior</a:t>
            </a:r>
            <a:r>
              <a:rPr lang="es-MX" sz="1600" dirty="0" smtClean="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 Estudios e investigaciones para el desarrollo municipal y regional que contribuyan de manera directa a orientar o potenciar las inversiones del programa para incrementar el impacto social de las mismas</a:t>
            </a:r>
            <a:r>
              <a:rPr lang="es-MX" sz="1600" dirty="0" smtClean="0">
                <a:latin typeface="Arial" panose="020B0604020202020204" pitchFamily="34" charset="0"/>
                <a:cs typeface="Arial" panose="020B0604020202020204" pitchFamily="34" charset="0"/>
              </a:rPr>
              <a:t>;</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 Acciones de difusión y promoción del programa entre la población objetivo, así como </a:t>
            </a:r>
            <a:r>
              <a:rPr lang="es-MX" sz="1600" dirty="0" smtClean="0">
                <a:latin typeface="Arial" panose="020B0604020202020204" pitchFamily="34" charset="0"/>
                <a:cs typeface="Arial" panose="020B0604020202020204" pitchFamily="34" charset="0"/>
              </a:rPr>
              <a:t>de</a:t>
            </a:r>
          </a:p>
          <a:p>
            <a:pPr algn="just"/>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 Capacitación de autoridades locales, que permitan un mejor direccionamiento de las inversiones</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4509120"/>
            <a:ext cx="3672408" cy="1747520"/>
          </a:xfrm>
          <a:prstGeom prst="rect">
            <a:avLst/>
          </a:prstGeom>
        </p:spPr>
      </p:pic>
    </p:spTree>
    <p:extLst>
      <p:ext uri="{BB962C8B-B14F-4D97-AF65-F5344CB8AC3E}">
        <p14:creationId xmlns:p14="http://schemas.microsoft.com/office/powerpoint/2010/main" val="42522174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0" y="0"/>
            <a:ext cx="9126610" cy="6858000"/>
          </a:xfrm>
          <a:prstGeom prst="rect">
            <a:avLst/>
          </a:prstGeom>
        </p:spPr>
      </p:pic>
      <p:sp>
        <p:nvSpPr>
          <p:cNvPr id="5" name="CuadroTexto 4"/>
          <p:cNvSpPr txBox="1"/>
          <p:nvPr/>
        </p:nvSpPr>
        <p:spPr>
          <a:xfrm>
            <a:off x="872283" y="2325271"/>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8" name="CuadroTexto 7"/>
          <p:cNvSpPr txBox="1"/>
          <p:nvPr/>
        </p:nvSpPr>
        <p:spPr>
          <a:xfrm>
            <a:off x="755576" y="2381979"/>
            <a:ext cx="7416824" cy="338554"/>
          </a:xfrm>
          <a:prstGeom prst="rect">
            <a:avLst/>
          </a:prstGeom>
          <a:noFill/>
        </p:spPr>
        <p:txBody>
          <a:bodyPr wrap="square" rtlCol="0">
            <a:spAutoFit/>
          </a:bodyPr>
          <a:lstStyle/>
          <a:p>
            <a:pPr algn="just"/>
            <a:endParaRPr lang="es-MX" sz="1600" dirty="0">
              <a:latin typeface="Arial" panose="020B0604020202020204" pitchFamily="34" charset="0"/>
              <a:cs typeface="Arial" panose="020B0604020202020204" pitchFamily="34" charset="0"/>
            </a:endParaRPr>
          </a:p>
        </p:txBody>
      </p:sp>
      <p:sp>
        <p:nvSpPr>
          <p:cNvPr id="6" name="CuadroTexto 5"/>
          <p:cNvSpPr txBox="1"/>
          <p:nvPr/>
        </p:nvSpPr>
        <p:spPr>
          <a:xfrm>
            <a:off x="224211" y="1700808"/>
            <a:ext cx="8712968" cy="2800767"/>
          </a:xfrm>
          <a:prstGeom prst="rect">
            <a:avLst/>
          </a:prstGeom>
          <a:noFill/>
        </p:spPr>
        <p:txBody>
          <a:bodyPr wrap="square" rtlCol="0">
            <a:spAutoFit/>
          </a:bodyPr>
          <a:lstStyle/>
          <a:p>
            <a:r>
              <a:rPr lang="es-MX" sz="1600" dirty="0"/>
              <a:t> </a:t>
            </a:r>
          </a:p>
          <a:p>
            <a:pPr algn="just"/>
            <a:r>
              <a:rPr lang="es-MX" sz="1600" dirty="0">
                <a:latin typeface="Arial" panose="020B0604020202020204" pitchFamily="34" charset="0"/>
                <a:cs typeface="Arial" panose="020B0604020202020204" pitchFamily="34" charset="0"/>
              </a:rPr>
              <a:t>El monto federal máximo de apoyo será de hasta $5,000,000.00 (cinco millones de pesos 00/100 M.N.) para las obras de saneamiento que incluyan drenaje y plantas o sistemas de tratamiento de aguas residuales; el resto de los proyectos, obras o acciones tendrá un monto máximo de apoyo federal de $3,000,000.00 (tres millones de pesos 00/100 M.N</a:t>
            </a:r>
            <a:r>
              <a:rPr lang="es-MX" sz="1600" dirty="0" smtClean="0">
                <a:latin typeface="Arial" panose="020B0604020202020204" pitchFamily="34" charset="0"/>
                <a:cs typeface="Arial" panose="020B0604020202020204" pitchFamily="34" charset="0"/>
              </a:rPr>
              <a:t>.).</a:t>
            </a:r>
          </a:p>
          <a:p>
            <a:pPr algn="just"/>
            <a:r>
              <a:rPr lang="es-MX" sz="1600" dirty="0" smtClean="0">
                <a:latin typeface="Arial" panose="020B0604020202020204" pitchFamily="34" charset="0"/>
                <a:cs typeface="Arial" panose="020B0604020202020204" pitchFamily="34" charset="0"/>
              </a:rPr>
              <a:t> </a:t>
            </a:r>
            <a:endParaRPr lang="es-MX" sz="1600" dirty="0">
              <a:latin typeface="Arial" panose="020B0604020202020204" pitchFamily="34" charset="0"/>
              <a:cs typeface="Arial" panose="020B0604020202020204" pitchFamily="34" charset="0"/>
            </a:endParaRPr>
          </a:p>
          <a:p>
            <a:pPr algn="just"/>
            <a:r>
              <a:rPr lang="es-MX" sz="1600" dirty="0">
                <a:latin typeface="Arial" panose="020B0604020202020204" pitchFamily="34" charset="0"/>
                <a:cs typeface="Arial" panose="020B0604020202020204" pitchFamily="34" charset="0"/>
              </a:rPr>
              <a:t>Podrán autorizarse montos superiores si la magnitud o el impacto social del proyecto, obra o acción lo justifica, previo dictamen del Comité de Validación Central, para lo cual se deberá presentar una justificación, en la que se incluya: a) La importancia del proyecto; </a:t>
            </a:r>
            <a:r>
              <a:rPr lang="es-MX" sz="1600" dirty="0" smtClean="0">
                <a:latin typeface="Arial" panose="020B0604020202020204" pitchFamily="34" charset="0"/>
                <a:cs typeface="Arial" panose="020B0604020202020204" pitchFamily="34" charset="0"/>
              </a:rPr>
              <a:t>b</a:t>
            </a:r>
            <a:r>
              <a:rPr lang="es-MX" sz="1600" dirty="0">
                <a:latin typeface="Arial" panose="020B0604020202020204" pitchFamily="34" charset="0"/>
                <a:cs typeface="Arial" panose="020B0604020202020204" pitchFamily="34" charset="0"/>
              </a:rPr>
              <a:t>) La cancelación de la necesidad o carencia problemática a abatir; c) El beneficio a la comunidad; d) La contribución a las metas del Programa. </a:t>
            </a:r>
          </a:p>
        </p:txBody>
      </p:sp>
      <p:sp>
        <p:nvSpPr>
          <p:cNvPr id="7" name="CuadroTexto 6"/>
          <p:cNvSpPr txBox="1"/>
          <p:nvPr/>
        </p:nvSpPr>
        <p:spPr>
          <a:xfrm>
            <a:off x="2957806" y="557890"/>
            <a:ext cx="2838330" cy="707886"/>
          </a:xfrm>
          <a:prstGeom prst="rect">
            <a:avLst/>
          </a:prstGeom>
          <a:solidFill>
            <a:schemeClr val="bg1">
              <a:lumMod val="85000"/>
            </a:schemeClr>
          </a:solidFill>
        </p:spPr>
        <p:txBody>
          <a:bodyPr wrap="square" rtlCol="0">
            <a:spAutoFit/>
          </a:bodyPr>
          <a:lstStyle/>
          <a:p>
            <a:pPr algn="ctr"/>
            <a:r>
              <a:rPr lang="es-MX" sz="2000" dirty="0" smtClean="0">
                <a:solidFill>
                  <a:schemeClr val="accent2">
                    <a:lumMod val="50000"/>
                  </a:schemeClr>
                </a:solidFill>
                <a:latin typeface="Bauhaus 93" panose="04030905020B02020C02" pitchFamily="82" charset="0"/>
              </a:rPr>
              <a:t>IMPORTE (MONTOS MAXIMOS DE APOYO)</a:t>
            </a:r>
            <a:endParaRPr lang="es-MX" dirty="0">
              <a:solidFill>
                <a:schemeClr val="accent2">
                  <a:lumMod val="50000"/>
                </a:schemeClr>
              </a:solidFill>
              <a:latin typeface="Bauhaus 93" panose="04030905020B02020C02" pitchFamily="82" charset="0"/>
            </a:endParaRPr>
          </a:p>
        </p:txBody>
      </p:sp>
      <p:pic>
        <p:nvPicPr>
          <p:cNvPr id="9" name="Imagen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0" y="747377"/>
            <a:ext cx="2289247" cy="1097448"/>
          </a:xfrm>
          <a:prstGeom prst="rect">
            <a:avLst/>
          </a:prstGeom>
        </p:spPr>
      </p:pic>
      <p:pic>
        <p:nvPicPr>
          <p:cNvPr id="10" name="Imagen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4898" y="747375"/>
            <a:ext cx="2144321" cy="1097449"/>
          </a:xfrm>
          <a:prstGeom prst="rect">
            <a:avLst/>
          </a:prstGeom>
        </p:spPr>
      </p:pic>
    </p:spTree>
    <p:extLst>
      <p:ext uri="{BB962C8B-B14F-4D97-AF65-F5344CB8AC3E}">
        <p14:creationId xmlns:p14="http://schemas.microsoft.com/office/powerpoint/2010/main" val="405019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7580</TotalTime>
  <Words>1696</Words>
  <Application>Microsoft Office PowerPoint</Application>
  <PresentationFormat>Presentación en pantalla (4:3)</PresentationFormat>
  <Paragraphs>138</Paragraphs>
  <Slides>28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Arial</vt:lpstr>
      <vt:lpstr>Arial Narrow</vt:lpstr>
      <vt:lpstr>Bauhaus 93</vt:lpstr>
      <vt:lpstr>Calibri</vt:lpstr>
      <vt:lpstr>Calibri Light</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VALENTIN</dc:creator>
  <cp:lastModifiedBy>Vale</cp:lastModifiedBy>
  <cp:revision>583</cp:revision>
  <cp:lastPrinted>2014-03-22T20:29:47Z</cp:lastPrinted>
  <dcterms:created xsi:type="dcterms:W3CDTF">2013-05-17T20:29:14Z</dcterms:created>
  <dcterms:modified xsi:type="dcterms:W3CDTF">2015-04-11T17:49:58Z</dcterms:modified>
</cp:coreProperties>
</file>