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164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2494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7917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65108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3701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7193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07449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6159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74141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4551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68269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BBAE-D0B4-43B1-8673-86A56E52F5D9}" type="datetimeFigureOut">
              <a:rPr lang="es-MX" smtClean="0"/>
              <a:pPr/>
              <a:t>15/03/2015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0772-8DFF-45B8-BEAC-B8608735BF7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0537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78 Grupo"/>
          <p:cNvGrpSpPr/>
          <p:nvPr/>
        </p:nvGrpSpPr>
        <p:grpSpPr>
          <a:xfrm>
            <a:off x="0" y="332656"/>
            <a:ext cx="8532441" cy="6525344"/>
            <a:chOff x="0" y="332656"/>
            <a:chExt cx="8532441" cy="6525344"/>
          </a:xfrm>
        </p:grpSpPr>
        <p:grpSp>
          <p:nvGrpSpPr>
            <p:cNvPr id="25" name="24 Grupo"/>
            <p:cNvGrpSpPr/>
            <p:nvPr/>
          </p:nvGrpSpPr>
          <p:grpSpPr>
            <a:xfrm>
              <a:off x="2127455" y="404664"/>
              <a:ext cx="6404986" cy="3220306"/>
              <a:chOff x="755507" y="880620"/>
              <a:chExt cx="4840117" cy="5172694"/>
            </a:xfrm>
          </p:grpSpPr>
          <p:sp>
            <p:nvSpPr>
              <p:cNvPr id="5" name="4 CuadroTexto"/>
              <p:cNvSpPr txBox="1"/>
              <p:nvPr/>
            </p:nvSpPr>
            <p:spPr>
              <a:xfrm>
                <a:off x="2646084" y="1227614"/>
                <a:ext cx="2731880" cy="74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800" dirty="0">
                    <a:latin typeface="Arial" pitchFamily="34" charset="0"/>
                    <a:cs typeface="Arial" pitchFamily="34" charset="0"/>
                  </a:rPr>
                  <a:t>instrumento </a:t>
                </a:r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que </a:t>
                </a:r>
                <a:r>
                  <a:rPr lang="es-MX" sz="800" dirty="0">
                    <a:latin typeface="Arial" pitchFamily="34" charset="0"/>
                    <a:cs typeface="Arial" pitchFamily="34" charset="0"/>
                  </a:rPr>
                  <a:t>permite apoyar las decisiones presupuestarias en información que sistemáticamente incorpora consideraciones sobre los resultados del ejercicio de los recursos </a:t>
                </a:r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públicos</a:t>
                </a:r>
                <a:r>
                  <a:rPr lang="es-MX" sz="8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755507" y="3174862"/>
                <a:ext cx="64807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PBR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1788992" y="1234648"/>
                <a:ext cx="594871" cy="34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¿Que es?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7 Abrir llave"/>
              <p:cNvSpPr/>
              <p:nvPr/>
            </p:nvSpPr>
            <p:spPr>
              <a:xfrm>
                <a:off x="1540918" y="880620"/>
                <a:ext cx="408902" cy="497357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8 CuadroTexto"/>
              <p:cNvSpPr txBox="1"/>
              <p:nvPr/>
            </p:nvSpPr>
            <p:spPr>
              <a:xfrm>
                <a:off x="1906814" y="3282581"/>
                <a:ext cx="608625" cy="34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Su objetivo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11 Abrir llave"/>
              <p:cNvSpPr/>
              <p:nvPr/>
            </p:nvSpPr>
            <p:spPr>
              <a:xfrm>
                <a:off x="2385140" y="880620"/>
                <a:ext cx="261295" cy="14294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4" name="13 CuadroTexto"/>
              <p:cNvSpPr txBox="1"/>
              <p:nvPr/>
            </p:nvSpPr>
            <p:spPr>
              <a:xfrm>
                <a:off x="2797659" y="3193912"/>
                <a:ext cx="2525889" cy="59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mejorar </a:t>
                </a:r>
                <a:r>
                  <a:rPr lang="es-MX" sz="800" dirty="0">
                    <a:latin typeface="Arial" pitchFamily="34" charset="0"/>
                    <a:cs typeface="Arial" pitchFamily="34" charset="0"/>
                  </a:rPr>
                  <a:t>la calidad del gasto público federal y promover una más adecuada rendición de </a:t>
                </a:r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cuentas</a:t>
                </a:r>
                <a:r>
                  <a:rPr lang="es-MX" sz="1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15" name="14 CuadroTexto"/>
              <p:cNvSpPr txBox="1"/>
              <p:nvPr/>
            </p:nvSpPr>
            <p:spPr>
              <a:xfrm>
                <a:off x="1788992" y="5054553"/>
                <a:ext cx="10877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Su implantación en el Gobierno Federal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3106066" y="5044543"/>
                <a:ext cx="2489558" cy="988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busca </a:t>
                </a:r>
                <a:r>
                  <a:rPr lang="es-MX" sz="800" dirty="0">
                    <a:latin typeface="Arial" pitchFamily="34" charset="0"/>
                    <a:cs typeface="Arial" pitchFamily="34" charset="0"/>
                  </a:rPr>
                  <a:t>abandonar un proceso de asignación del gasto incrementalista y fundado en necesidades de las dependencias para cambiarlo por un enfoque centrado en resultados objetivos y medibles</a:t>
                </a:r>
                <a:r>
                  <a:rPr lang="es-MX" sz="1000" dirty="0"/>
                  <a:t>.</a:t>
                </a:r>
                <a:endParaRPr lang="es-MX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20 Abrir llave"/>
              <p:cNvSpPr/>
              <p:nvPr/>
            </p:nvSpPr>
            <p:spPr>
              <a:xfrm>
                <a:off x="2645259" y="2708920"/>
                <a:ext cx="152400" cy="139675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" name="21 Abrir llave"/>
              <p:cNvSpPr/>
              <p:nvPr/>
            </p:nvSpPr>
            <p:spPr>
              <a:xfrm>
                <a:off x="2876780" y="4732900"/>
                <a:ext cx="203908" cy="132041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sp>
          <p:nvSpPr>
            <p:cNvPr id="26" name="25 Abrir llave"/>
            <p:cNvSpPr/>
            <p:nvPr/>
          </p:nvSpPr>
          <p:spPr>
            <a:xfrm>
              <a:off x="783469" y="332656"/>
              <a:ext cx="1099343" cy="62947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0" y="2824617"/>
              <a:ext cx="1035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800" dirty="0" smtClean="0">
                  <a:latin typeface="Arial" pitchFamily="34" charset="0"/>
                  <a:cs typeface="Arial" pitchFamily="34" charset="0"/>
                </a:rPr>
                <a:t>Orientación a</a:t>
              </a:r>
            </a:p>
            <a:p>
              <a:pPr algn="just"/>
              <a:r>
                <a:rPr lang="es-MX" sz="800" dirty="0" smtClean="0">
                  <a:latin typeface="Arial" pitchFamily="34" charset="0"/>
                  <a:cs typeface="Arial" pitchFamily="34" charset="0"/>
                </a:rPr>
                <a:t>Resultados  y</a:t>
              </a:r>
            </a:p>
            <a:p>
              <a:pPr algn="just"/>
              <a:r>
                <a:rPr lang="es-MX" sz="800" dirty="0" smtClean="0">
                  <a:latin typeface="Arial" pitchFamily="34" charset="0"/>
                  <a:cs typeface="Arial" pitchFamily="34" charset="0"/>
                </a:rPr>
                <a:t>Procesos Presupuestales</a:t>
              </a:r>
              <a:endParaRPr lang="es-MX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36 Grupo"/>
            <p:cNvGrpSpPr/>
            <p:nvPr/>
          </p:nvGrpSpPr>
          <p:grpSpPr>
            <a:xfrm>
              <a:off x="1619672" y="3833664"/>
              <a:ext cx="6774501" cy="3024336"/>
              <a:chOff x="361932" y="538633"/>
              <a:chExt cx="8111907" cy="5626672"/>
            </a:xfrm>
          </p:grpSpPr>
          <p:sp>
            <p:nvSpPr>
              <p:cNvPr id="38" name="37 CuadroTexto"/>
              <p:cNvSpPr txBox="1"/>
              <p:nvPr/>
            </p:nvSpPr>
            <p:spPr>
              <a:xfrm>
                <a:off x="361932" y="2331169"/>
                <a:ext cx="1522629" cy="12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Proceso presupuestario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38 Abrir llave"/>
              <p:cNvSpPr/>
              <p:nvPr/>
            </p:nvSpPr>
            <p:spPr>
              <a:xfrm>
                <a:off x="2172629" y="538633"/>
                <a:ext cx="601240" cy="562667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2718523" y="1024944"/>
                <a:ext cx="966742" cy="40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¿Qué es?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2604260" y="3696380"/>
                <a:ext cx="1284473" cy="40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Sus faces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42 Abrir llave"/>
              <p:cNvSpPr/>
              <p:nvPr/>
            </p:nvSpPr>
            <p:spPr>
              <a:xfrm>
                <a:off x="3606442" y="2217245"/>
                <a:ext cx="290661" cy="394805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4014422" y="3543880"/>
                <a:ext cx="1089809" cy="458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programació</a:t>
                </a:r>
                <a:r>
                  <a:rPr lang="es-MX" sz="1000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es-MX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3810878" y="4206726"/>
                <a:ext cx="1293355" cy="85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Elaboración de anteproyecto de presupuesto.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3897102" y="5535437"/>
                <a:ext cx="1077095" cy="62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Aprobación del gasto federal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5276680" y="2280222"/>
                <a:ext cx="29873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alineación </a:t>
                </a:r>
                <a:r>
                  <a:rPr lang="es-MX" sz="800" dirty="0">
                    <a:latin typeface="Arial" pitchFamily="34" charset="0"/>
                    <a:cs typeface="Arial" pitchFamily="34" charset="0"/>
                  </a:rPr>
                  <a:t>de los objetivos de las dependencias y programas gubernamentales con las prioridades y estrategias plasmadas en el Plan Nacional </a:t>
                </a:r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de  Desarrollo. </a:t>
                </a:r>
                <a:endParaRPr lang="es-MX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3724654" y="589580"/>
                <a:ext cx="3966052" cy="1374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Es la relación que establece fundamentalmente el Ejecutivo y el Legislativo de la información presupuestaria, ya sea para su aprobación, seguimiento o control.</a:t>
                </a:r>
              </a:p>
              <a:p>
                <a:endParaRPr lang="es-MX" dirty="0"/>
              </a:p>
            </p:txBody>
          </p:sp>
          <p:sp>
            <p:nvSpPr>
              <p:cNvPr id="49" name="48 CuadroTexto"/>
              <p:cNvSpPr txBox="1"/>
              <p:nvPr/>
            </p:nvSpPr>
            <p:spPr>
              <a:xfrm>
                <a:off x="5302137" y="3388604"/>
                <a:ext cx="317170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se destaca la obligación de las dependencias para sujetarse a los cambios en la estructura programática del presupuesto.</a:t>
                </a:r>
              </a:p>
              <a:p>
                <a:endParaRPr lang="es-MX" dirty="0"/>
              </a:p>
            </p:txBody>
          </p:sp>
          <p:sp>
            <p:nvSpPr>
              <p:cNvPr id="50" name="49 CuadroTexto"/>
              <p:cNvSpPr txBox="1"/>
              <p:nvPr/>
            </p:nvSpPr>
            <p:spPr>
              <a:xfrm>
                <a:off x="5018009" y="5672862"/>
                <a:ext cx="328953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/>
                  <a:t> </a:t>
                </a:r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Apertura de la información sobre desempeño . </a:t>
                </a:r>
              </a:p>
              <a:p>
                <a:r>
                  <a:rPr lang="es-MX" dirty="0" smtClean="0"/>
                  <a:t> </a:t>
                </a:r>
                <a:endParaRPr lang="es-MX" dirty="0"/>
              </a:p>
            </p:txBody>
          </p:sp>
          <p:sp>
            <p:nvSpPr>
              <p:cNvPr id="51" name="50 CuadroTexto"/>
              <p:cNvSpPr txBox="1"/>
              <p:nvPr/>
            </p:nvSpPr>
            <p:spPr>
              <a:xfrm>
                <a:off x="5276680" y="4206726"/>
                <a:ext cx="2845380" cy="1603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se señala que  las dependencias serán responsables de seleccionar los indicadores que se integrarán al documento final de presupuesto</a:t>
                </a:r>
              </a:p>
              <a:p>
                <a:r>
                  <a:rPr lang="es-MX" dirty="0" smtClean="0"/>
                  <a:t> </a:t>
                </a:r>
                <a:endParaRPr lang="es-MX" dirty="0"/>
              </a:p>
            </p:txBody>
          </p:sp>
          <p:sp>
            <p:nvSpPr>
              <p:cNvPr id="52" name="51 Abrir llave"/>
              <p:cNvSpPr/>
              <p:nvPr/>
            </p:nvSpPr>
            <p:spPr>
              <a:xfrm>
                <a:off x="4939680" y="2305679"/>
                <a:ext cx="48337" cy="59453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3" name="52 Abrir llave"/>
              <p:cNvSpPr/>
              <p:nvPr/>
            </p:nvSpPr>
            <p:spPr>
              <a:xfrm>
                <a:off x="5031488" y="3369725"/>
                <a:ext cx="48337" cy="59453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5" name="74 Abrir llave"/>
              <p:cNvSpPr/>
              <p:nvPr/>
            </p:nvSpPr>
            <p:spPr>
              <a:xfrm>
                <a:off x="5018009" y="4340695"/>
                <a:ext cx="48337" cy="59453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6" name="75 Abrir llave"/>
              <p:cNvSpPr/>
              <p:nvPr/>
            </p:nvSpPr>
            <p:spPr>
              <a:xfrm>
                <a:off x="5018009" y="5570771"/>
                <a:ext cx="48337" cy="59453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7" name="76 CuadroTexto"/>
              <p:cNvSpPr txBox="1"/>
              <p:nvPr/>
            </p:nvSpPr>
            <p:spPr>
              <a:xfrm>
                <a:off x="3966087" y="2495224"/>
                <a:ext cx="9735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800" dirty="0" smtClean="0"/>
                  <a:t>P</a:t>
                </a:r>
                <a:r>
                  <a:rPr lang="es-MX" sz="800" dirty="0" smtClean="0">
                    <a:latin typeface="Arial" pitchFamily="34" charset="0"/>
                    <a:cs typeface="Arial" pitchFamily="34" charset="0"/>
                  </a:rPr>
                  <a:t>laneación</a:t>
                </a:r>
              </a:p>
            </p:txBody>
          </p:sp>
        </p:grpSp>
        <p:sp>
          <p:nvSpPr>
            <p:cNvPr id="78" name="77 Abrir llave"/>
            <p:cNvSpPr/>
            <p:nvPr/>
          </p:nvSpPr>
          <p:spPr>
            <a:xfrm>
              <a:off x="4355976" y="3861048"/>
              <a:ext cx="45719" cy="7200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53 CuadroTexto"/>
          <p:cNvSpPr txBox="1"/>
          <p:nvPr/>
        </p:nvSpPr>
        <p:spPr>
          <a:xfrm>
            <a:off x="5724128" y="188640"/>
            <a:ext cx="3265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>
                <a:latin typeface="Arial" pitchFamily="34" charset="0"/>
                <a:cs typeface="Arial" pitchFamily="34" charset="0"/>
              </a:rPr>
              <a:t>OLGA VIRIDIANA CARREÑO PÉREZ</a:t>
            </a:r>
            <a:endParaRPr lang="es-MX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4278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207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Viridiana</dc:creator>
  <cp:lastModifiedBy>wars  gears</cp:lastModifiedBy>
  <cp:revision>22</cp:revision>
  <dcterms:created xsi:type="dcterms:W3CDTF">2015-03-15T01:58:44Z</dcterms:created>
  <dcterms:modified xsi:type="dcterms:W3CDTF">2015-03-16T02:18:47Z</dcterms:modified>
</cp:coreProperties>
</file>