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3ABFB82-9D8A-4F40-91F0-1E47A71ED6F1}" type="datetimeFigureOut">
              <a:rPr lang="es-MX" smtClean="0"/>
              <a:pPr/>
              <a:t>24/10/2014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20B6FB2-26FD-46C6-A8CF-1C8CC6451B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FB82-9D8A-4F40-91F0-1E47A71ED6F1}" type="datetimeFigureOut">
              <a:rPr lang="es-MX" smtClean="0"/>
              <a:pPr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6FB2-26FD-46C6-A8CF-1C8CC6451B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FB82-9D8A-4F40-91F0-1E47A71ED6F1}" type="datetimeFigureOut">
              <a:rPr lang="es-MX" smtClean="0"/>
              <a:pPr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6FB2-26FD-46C6-A8CF-1C8CC6451B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3ABFB82-9D8A-4F40-91F0-1E47A71ED6F1}" type="datetimeFigureOut">
              <a:rPr lang="es-MX" smtClean="0"/>
              <a:pPr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6FB2-26FD-46C6-A8CF-1C8CC6451B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3ABFB82-9D8A-4F40-91F0-1E47A71ED6F1}" type="datetimeFigureOut">
              <a:rPr lang="es-MX" smtClean="0"/>
              <a:pPr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20B6FB2-26FD-46C6-A8CF-1C8CC6451BC1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3ABFB82-9D8A-4F40-91F0-1E47A71ED6F1}" type="datetimeFigureOut">
              <a:rPr lang="es-MX" smtClean="0"/>
              <a:pPr/>
              <a:t>24/10/2014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20B6FB2-26FD-46C6-A8CF-1C8CC6451B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3ABFB82-9D8A-4F40-91F0-1E47A71ED6F1}" type="datetimeFigureOut">
              <a:rPr lang="es-MX" smtClean="0"/>
              <a:pPr/>
              <a:t>24/10/2014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20B6FB2-26FD-46C6-A8CF-1C8CC6451B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FB82-9D8A-4F40-91F0-1E47A71ED6F1}" type="datetimeFigureOut">
              <a:rPr lang="es-MX" smtClean="0"/>
              <a:pPr/>
              <a:t>24/10/2014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6FB2-26FD-46C6-A8CF-1C8CC6451B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3ABFB82-9D8A-4F40-91F0-1E47A71ED6F1}" type="datetimeFigureOut">
              <a:rPr lang="es-MX" smtClean="0"/>
              <a:pPr/>
              <a:t>24/10/2014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20B6FB2-26FD-46C6-A8CF-1C8CC6451B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3ABFB82-9D8A-4F40-91F0-1E47A71ED6F1}" type="datetimeFigureOut">
              <a:rPr lang="es-MX" smtClean="0"/>
              <a:pPr/>
              <a:t>24/10/2014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20B6FB2-26FD-46C6-A8CF-1C8CC6451B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3ABFB82-9D8A-4F40-91F0-1E47A71ED6F1}" type="datetimeFigureOut">
              <a:rPr lang="es-MX" smtClean="0"/>
              <a:pPr/>
              <a:t>24/10/2014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20B6FB2-26FD-46C6-A8CF-1C8CC6451B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3ABFB82-9D8A-4F40-91F0-1E47A71ED6F1}" type="datetimeFigureOut">
              <a:rPr lang="es-MX" smtClean="0"/>
              <a:pPr/>
              <a:t>24/10/2014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20B6FB2-26FD-46C6-A8CF-1C8CC6451BC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21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3000372"/>
            <a:ext cx="8062912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s-MX" sz="6000" dirty="0" smtClean="0"/>
              <a:t>POLÍTICA ECONÓMICA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b="1" dirty="0" smtClean="0"/>
              <a:t>Dr. Enrique Antonio Paniagua Molina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4500570"/>
            <a:ext cx="8062912" cy="1752600"/>
          </a:xfrm>
        </p:spPr>
        <p:txBody>
          <a:bodyPr/>
          <a:lstStyle/>
          <a:p>
            <a:r>
              <a:rPr lang="es-MX" dirty="0" smtClean="0"/>
              <a:t>LIC. BLANCA ISABEL SOTO BALLINAS	TAPACHULA, CHIAPAS.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 5.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/>
              <a:t>Elabora un mapa mental a partir de las preguntas siguientes:</a:t>
            </a:r>
          </a:p>
          <a:p>
            <a:pPr algn="just"/>
            <a:r>
              <a:rPr lang="es-MX" sz="2400" dirty="0"/>
              <a:t>     * ¿Qué implicaciones tienen los argumentos de la economía regional?</a:t>
            </a:r>
            <a:br>
              <a:rPr lang="es-MX" sz="2400" dirty="0"/>
            </a:br>
            <a:r>
              <a:rPr lang="es-MX" sz="2400" dirty="0"/>
              <a:t>     * ¿Por qué son importantes las instituciones para el desarrollo?</a:t>
            </a:r>
            <a:br>
              <a:rPr lang="es-MX" sz="2400" dirty="0"/>
            </a:br>
            <a:r>
              <a:rPr lang="es-MX" sz="2400" dirty="0"/>
              <a:t>     * ¿Cómo se pueden enfrentar los problemas de desigualdad resaltados en el contexto contemporáneo?</a:t>
            </a:r>
          </a:p>
          <a:p>
            <a:pPr algn="just"/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data:image/jpeg;base64,/9j/4AAQSkZJRgABAQAAAQABAAD/2wCEAAkGBxQTEhUUEhMVFBUXFRcXFxYYGBgYFhgYFRQYGBUXFxUYHCggGBwlHBQUITEhJSkrLi4uFx8zODMsNygtLiwBCgoKDg0OGhAQGiwlHx0sLCwsLCwsLCwsLCwsLCwsLCwsLCwsLCwsLCwsLCwsLCwsLCwsLCwsLCwsLCwsLCwsLP/AABEIAKABOwMBIgACEQEDEQH/xAAbAAABBQEBAAAAAAAAAAAAAAAEAQIDBQYAB//EAEAQAAEDAgQEAwYEBAYBBAMAAAEAAhEDIQQSMUEFUWFxEyKBBjJCkaGxUsHR8BQjYnIVM4KS4fFDosLS4iRTY//EABkBAAMBAQEAAAAAAAAAAAAAAAABAgMEBf/EACIRAAICAgMBAQADAQAAAAAAAAABAhESMQMhQVETInGBUv/aAAwDAQACEQMRAD8A3ASpgTwug5zkqSEsIGclC6EoCAOSpYXQgDguhLCWEANhKAnQuAQI6EoCUBLCAEASgJwCWEANhJCkhJCAGwuhPhJCAGwuhOSSErASF0J0hdIRaHQ2EkJxcml4SyQUxISEJPEXZ0s0PFnQkhdmTXVQEnyIag2OhJkKHrYw/DdBPxtUXIss3ys1jw2WeVdkKrMPxiZzWhE0+LtOhCI8y9FLhkgnIk8Nc3GgqVtYFaLkizNwkiE0knholNIVkA5pqamy375pCFNSFv3zQAIAnBIAnJgcAnQuASgIGIAnQkJTggDgEsLgE7KgBoCWE4NTg1AhkLoUgYlyoAYAnAJG1WnQhO8Uc0rQ6FhLlTDXamnFjZS5xDFk2VJCGfijtZV+LrP1a6TyUS5kilCy0qVgEG/ibOcIDBY7MYeIKficE0yQFn+rejaPGr7CHcTp/jCaOKM2uqCu2NGAKSlUI3YFDk/To/GNdGipYprjZEErLPxxbcOBU+H4u7dGZEuF+GgJULawmOSDbxNqkp1xrCMiMGtk7qwTg8KF1RpXCu0J2LEdmB0KiInqu8VmyRj2jTdMdDDRHJR1A4dka14K51Mc1NBZVikHWcISM4ayZYUfUoIN9JwMgpFRk0Q1mOBFiIROCquM5rLmVnEwYjqnV6YcImOyll2nsn/jAN1M3FKgxeDcBMzB2S4bGPcYyprklEUuBNWjRCsCiaWn75qiovd8QhHUK/lF/wBytVzP05nxE4C6YUOcpCFq+T4SoEjq3JMdVPZR1HAXNghK9LxW+V8dlDk2WopEmIxjG+876qfC18wlpkKhxHB3EC839T3UOKqVWeRgi2w+6ntdl0ma9uI5qZlUFZ/h2JqCm0OaXPi/JWlKY81lamzN8YfKTxAh2pr3RdU5k4BPiqN1VQMxEpSozKUUgZoDTrqfupXvIFroHF49pJblMhAYXjRa7LUEXsVg2UHvx5vAvyKF/wAYf+BFYlragkWPMKuxYNKDBcTvskr+g+gz/Fc1i0goWq10WN5QBxrnOhzg0c0ZRr0WavLjyTcbJUh9apIGzhui+HcTnyusfuhK1ZtQeVsdShK9CSCTpyU4tGimaV1Jp1AWfxdGCYbCXC8YyGHyW81cMe2o0kXHzTs3hKjNMpDUujpClDxFpKOr4ctJtI5woqdJ5BvHZC7Oi7G4Wg46C6v6IteJVTg3kGMyMp4nYqqaMZ2wl1QBMNUHYKCpTdqLhRtOxseRUWycQuByXBwnRQZyE5mIBMaIJaJ2tb2XQFCSmPrbBGTBRsLGU6FDVKnQoZ9Zo+JV+Kxvm1sm5Oi48ZaOpzzTP4c8yq08S/CVMOKWulZbgw5rba36qNlVzdW+oUA4m3cKVmPYd0E4tDagL5h3ohqTHgRLt/ujDkdoboqix0CL/wDapAFqIscNDPRLJSPqNbqVqzlRGWh/vtNttkIMO8vLZytBtHLkpHcVYNCT2UOJ4sIlv/KV+jcbLSmzKI1TxHIKLB4gVGAj17oXHYp7HaDLz5d0OVGfaLMLnFUVfilRtxBHMLmYyu4SGyOgUubAua2JDGyQUFV4tF4shDXquBFQEN9Ah6rWOtNhsLzCl29AqGVuIupPzatN1cYLjFOpo6DyKqcU7yw5kN2KoOI0XU/O3Tos3KUTVKLNziqTKgvrzQFbhvlJJzActVV8F47oyrbkStPTfyIg8lUZsmUKMw3iD2DM0HLuN1b4PH06w1v+E6/JTVuFtdpaVTcW4UyjD2lweTbum6eg7Wy1q4BlzlBVFVab5QGnlF0dwrjUnJWGV/M6FWtfCNeLRPNJA0jPYcMsalQzuOSM/wASptMU2F3WE2vgg0kuaP3zQ81HEhoa0BVpEbCWYU1SSBE7J+GwL8PcHMNSFFgTkMuq35bI2nxcSQ4jvzSq0Um0wzDY1lS1p5HVNxGE3YfTZVONdTcc9Nwa5FcL4ln8r7OHyKz7R0RkcyplMO/ZSPryfdnsrCrhg4Q7fdU1ag5hi8cwtYzs2TTYf4hHmuApm1Wv781XVsYDYMNuendCsruabWlN0TjZeFkz0SNpCxO6Bw+PG5UtWuHDLmhQRixMZi/DtEqprY5z9AQFNWpuGpzBQSNNEqs3gkkdhsMX6lFjhY5qBjo0HqnPxpBjXqtEkJuV9DncHbsSoquCAHvLqmIJ3sonVOh9UdCWXrJWtZqonOZNkxmpHJRhlyddkrKofcG7o5I3D4l4aPX7lCU2DNDrhWtCicohv16oE6RF7SYh7KZeyqGQLt3P9p5rP0+MtLfOSXRYmTPon4zgzGR4lXazQC53pKBweKaKmXD0cz496oZIG5jRaxXZyqqNdhOHB1JrnktJE8gOX5IY06IP8ypmPJv5wq/wKp8+Ir+gs1NPF6DSG02h55xP1VY2wplh/Hmm6aTXFvJWvDOOU64IGos5p1HQhZWnna5ziQwO2Og7DVRsaGEupk+ITJebA35KXBrQnFM2B4WJJY4gbgKvONNMuZTlsWvclScF4x4kteMj+U2PUFWdbCMfci/NZ5V0ZPjKDDVBUcf4io4AGwnVWFPH4elak0uPQT9U7F4GmxjnFuYgKnfnLczLCNG6/NGfwSg/Szr451RpDwGN67hDFjSRHmjQfCocBQowHVqhJ1cDt06outxhjYFCnmtyQ39F70VXE8GXG8MO1rILAcZrYWoG1RmabAjZX7qjqpHiuDY0GqTE06Df/wCjvooxp2jRN6ZfYDHNqtzMMrsfSY5sPMRusthfIT4ctnW+ike7culPY9C4yk0gtLg4bH4gncPxb6TcrSXdXXUbHNiYumPqK1EmyeriKjhcoch3NcO91xnc/JPFBYx9F0Tshi7urCm5pnNOlkLWZP70TpILZECpsOLg9f3dMZTT8TiGsaGtM1DqRo0fh78+SynKKLRa/wCJPiJFuijq41x3KrKcxrspYPMq1FCcmTOeeZUL3dSkHdLCrFE5ELz1KiLyDqVPUKHMlFIVsmbXOxKmp4q/nAcPr81Ayl+/+l2LqNYJeROzRqe/JZNpGkXLwuKlI5czLtI9UJlneByU3AMYHUhe876aoyvhg/TylSnZ1xfXZWOkXOg0ULqkmekJnHHmmBmvfXZRYasKg8uyeXhPJJrQQHjXpCaCQZB30UFQxon0hO6pIx/aSCa5D3BzRl6bKfCYohgGZ2/3KFqsIFuaIwr4aBA3+5TcWNc7BeI8PqOqGowgzfKewFj6fdCVuE1XGcoY7nmWka2Rslr0szHNktzNInlIiVvVLolMxlbDtbeo91WNm6erj+Sk4a2rVBFFjabJguH2z6n0RZwFSk0hzA5nMEfntZDMpOk+E/JvAdb1jUKhlhQ4ZTojNWqlxPMwP1K5/FqbpZSph1okj8tVVjD0w6alQvcbQDIHQmZj1U4xL4IoMETAyiT1PZABmD4RUc0N92dCT5v9IWnwzK1FsPOcc/iHfmqbhdWq0Q+mXD8QH5TPyVi3iMiGmQbQb94cfsVMkmQ+y0Y9rhzB2QeJ4e03Y2/eAq+pTc29N+V2uXY91Z4PHBwGYFr9IM/Mc1zYJMU060Uz8MzMc7HDkHGx9UJiq75LWjwxG367q94y8Cm7MLkiOYPNZ8uTbvoiMfTmYfcnvKdPL5KKobJ9B4FymootskvvoufPSE8VGxeT++651RuwgKhEQ6/RSUyFG6sBsT9/mnU6hFgI7oyQqJqdBx90E9hK5/lsYn0P2TiahHmdlG5JDW/MxKhFSk2ZqZujBb1e6B91D5EilEbMpanlEuMfdK7iMD+XTDevvOsQDLj+QCqsY4+9UdHc8rLCXNejRQrYuJxxNm267/v9UI8losC6oYiNGg7nr0VhwfC06rvM8taAZgCSIBsTpr9FrqHCOHsBa1tWxN8+pa8NO3WVCTbtlNUZfD2EGZhEFHcUDGu/lNygWId5jZ+UmT0gqorY97dHQRmnytizgLWvYrpXJ0ZOAQ0ToJUn8K6JLSBzPlHzKqKmOqGR4j/i0dGnu6QhcQHEFzsxAuZJMCLqJcxS4y8AYfjZ/uk/RDVqrG/F+/VZivxZjNX35Dt/yg2cZbUOUW6n9FNzlorGKL/E8WIs0wOn6qvpMfXdAMDdx68hup8NhARe6sKGDcSBlL+wuPQapri9kawxD2NFNgawyQO9+qJpcSIgOB19PQoehw6qwBpYRrcw3XSQ5JV4dVOw2+NvrutaRo5RrYnGaralPKT26FZHC451J+tvur7HcIxI9xocL6PZPTdZrHcKxbDmqUHxziR65TqplGzN1XTNjgcfTriCQx/0KkxGGfT1GuhF57FYbA4iD+E/hdb5Tqtfw/ir6YAJkH4XCx2A9SSfRZ5uOzFwsOw9XNGYj99dkfQw/lGm+/VBDFYet7s03a2u25gEA3ExpJRlDA+WzmkXvnHPqto8iM3BnUqxImkQb6aj57FS0seCcrvI7kd/7dneirMViWUTIYQ4jQGxjVB4mq6sAKlMtmCwgGfQ7KlNrR0LjbNUWzqqnGcMIM0rDloJ7bdwkw/EfBgVBnbz1cO86rScPxFGqA6mWuHTb0Wqal2iJJx2Yx/CszvO003bGNfTRw6i/RW1J7WtYyRQZkdmc34iBqHbSdjC0eNLMsPAcORH2WYx+DcbsMgfATeOjjr2KdkdyBMKWGH+eW2nMWiepOvoocfxBpc58nMBfLIbpuI8ySk/KHAAR8THAgT1B9x3XRLSFMOcGtynU+I6wn8IHvKZdmkY0R4bizoHiNhpFjeP1Ct2YsuAFnC1jr6HdCOZm8xGbk9/laP7WDVD4qG0nVWvvmgDLDXQYMN5WN+izaTNEiy4hWOQToD6wg230IPrf6qrqcZOXzTpv8rO/IqppcYpzDiWGeX6aLNxrQvzTNYKLuSmpYCo4w1jieyz9LiAOlZp9R++aNo8QIE+KAYscwF7H7j6qM62S+JF9T4FXPwAXA8zmt101KixGBbT9+ozazTm1trprbVUz+Jt3qtGty4fizD5GfmgK/G8MJzV2keawlxgmdAOd0Zt6JxSLfE49okNaXRzMC2sAfqgTj6rjAdlGkNAGvXX6qnxXtVhgfK2o8zJAaGjSDdxm/ZBV/bJ2lLDsHIvJcf9tgmozfhLcTTUMI95mC463lx1uLozE1MNhh/+TiGtPmApt/mVCHCRDWaX5kLzzFcexVezqr4/A2GN/wBrIQjuFVYkscJ0sb/qj8P+mLP4ari/t0DIwtLIDPnqXdeAYYLDTdZo4utUfmdUc53W/Ww0CLwvsviHDN4ZaBu6Gj6qx4ZweLv8sERsHGfxHRaKMY6C2H+zIrkiKrBBFi2dyOa29DBYgtBNWjf+hw1E894WawFANkm5JA8sR0uevzWkw2KAbG4ixmwHRZyVjUqKrimHxQuH0DczLXEXuPi/cLPYpmKzEOqU99Gep1JWzq12kgzMRroVWVMO1zsxOt/+BCeLSDIzlGhWJvVqf6QxvWbBG4bCDK4eYkgySSSZ11VuaQ1JO25lNczK01DZu39R5Dtus3F+js8447gfAruYOQIHRw/7UeF4c+o5rWMJcTDQNSTyWs4tgBWqMqNd5g2HW1Mkn7rWewPBhQZVxHvVn1BQpGxyAjNUc3rFltnfSIYnAPZTwWRiXCpVAGZgMU6fR7x7zugV+ylEBsmZgMaWt6DyiT3JKIGAL3vpUhmDYmXRLh739x5g+hVtgK7qlUspzla7KSc2YZecAAacyo2JsrMJw5jgc7gH3sMhOlwdbz1Qp4XBEBzmiPMfKPUbx6LTmm1o8kNZmIL4kudvltA/uKE4gWMEZTUe7RxIdtMmTp2Wi4/pm5lCMK0WLL3s10u6GDNlWYioyY15tbe/92g7Sn4nFmpma0QwGDs55m9xt0TcMAC0uZDDIBuDIGzR90nRSA3YdhsaeabedwP0iAkPDAB5qLQIJ1NhvAzfZaGhQpObmaJm4s6w3N4J+gQ2FpEXaRAJsGtLR6ut6p4WDlRQDhuHt5BNoh1Rp5Ni/dWOD4aAxuXxgNh4g09QrDwDOYEZju2J9MrbeiOo0K5A98+n/wBE1xh+hm6NVtSwg82keYf6SlbgKeobB5gkHtZZ3wniPDY4sHul8D1abFqsKGOqNIFUETs/l/TU0d2Md1TS2dyZY/wlLU029yJPzOqYeHsaS6k4UXjVzYA7RMFQtAe45KhDvwva05Rzh23UJ/8ABugZXxrENbczroYWcrXY9+hlDiTXmHvBfGsy09joOyLzDeyoKnBAZl5n4iWtMyjcE19IZXu8Vu1oe0DnE5gqjO9kuKWgnFYJlTnOzh7w/UdFT43CllqkETZ2gna+tM/RaFlXMJBtslIm1oVAkZGvTcXg1HuLbTbztHOBr3CPruZUjI3xGtblAPlpNvqSdSiMZwqL0iAQZyGcvdp1Ye1lU4mlctIc10zprHNulQdW3RsYuKwgqTA8U6W8tJoG07rD8UwJY8+ZmpECbdOi3WIrCo0Ne7w/wlv+Ub7x7p7qo4pg3OGR7WvNsrm+9B6j3kgfZmuE8MNV5abANmftB3VhV9k7+WT0/OVZcH4Y7D1CHGQ9sBvxDqRstEKMem+3RZTlJPozlH6Yar7IuDSZvyAnbURqgKfAn3/luOnpfXqvV8JcgQJvyAPl56qSpgwPeOsjpDqeZp7gwFP7SROCZiuH+y0NJcPKYINpPMEm43RFPgLGNIJ8ruQJ1Os81d1mwbT8JHqzzfVC1MRUdAOY2Ftuto7KlypkuFAmE9n2tMicp0lg+k2VlTY1rYuN4IET23UmGqPj/LZpEkTCMpPqEQXNaOgE/MIyX0mmRUcO9zbknKLgwDfQktUP8Dm0YLXsbDqQTqrJzw0WqPNrgWHVVdYgneOWqSkFHPcG2ADbX5xt29E7DVyDP7+qfhuG1H3ZTeRzykN/3G31U5wbWH+bWpNtoHZ3fJlgfVVYqBqtTM6ea5rTsFK/GUGNsHVP7jl108o/VUmK4sXGBYch3gj5KZctaKXHYdiMU1okmSs7xjiZf8Wlh0HIIXiONi5Md99dOeqpXVi4jklFSlsp1E0/BcM6pdkwN+S33sbiwcLTJuaeKOed84MH/wBMLGcCxgpUgHN96wcLOvqOo3RnsPjwyq+k8+SoCOgIMgxzBAPzSSa2TtHpuKrMoVnaubUAdDAC4HnzPYFG8KqgvcaLsw8AkHnBOWW7OB11WWoPyvcK1MPEw7p1B5bhWnB8bSY5j2Z5znM4gkOEAHexALe8BXFmbNGWZabPDM5qYhuoIy3P1CqMTj2CtUptaM7MK4i0HM4y7bYAKzrsNMtA0aS+n/U34mW3G3ovOcP7RA8SfVf7jyWO6MIy/QLeclGORMY2w+nUayhSc1oBh2ZzjAOYQQDBvBlG13sc51IhziS1wkDKCQYymf6h8k6hgW+ai7zCm+Y0Lqbvde3nEg+ituJYCnVipTy5qZa0gXuDlILRq3Qjss0h2RUMDmcKZs1jAXf1E2aO1iY7JuOytdAv0u4Du0aKy4aZqAmwqMAHLOwmwPYn5JtbCHM8AHWRlIAg8yeV9VrBdGT2VGMxIEZAC93ws1tuJ0UlBtXKPOfUCdellIadTxA5sny5SHwA+TJmOVrhG0w+P8of7x/8VYjxmvWD5Lw5r9j8JO1jp6fJF4PxfDILh4ehdUgt7xz7Jj8QWnPVb4giA4aT/UAPun8LL8RUzVLsZBAiACPdAGyk9KiPiQFAMDXZ5GYg27RHmbvui8Bxmd8xOziM4/tdYO9YKHx1NmcurmXE+Wm03jQBzthvA5qHh7C+o6KDXAwDs0DofhgepUrXYNdmnw+Ka4eQyRqIgju03RwoZWy8a311WdpYZuYupvbUDPgLi14j/wDXU3j5KXD8dLyAT4hmGtdDXjqfhf3GqHDoTlfSLQscDqAdTbbqnMq6B4g7cj2KbhKzHyWmY9/Yzs3KbjdEOZscskX1Ia3ko0OxC7kFBiaDHjK8Tv1B5gi4KV/lEi7Zs282G0p1N03HqDt0RstFNi+GPZds1G76Z46jSoPqqwSwE0nZdiL5e1xmpnv81rnDmUFjuHsqX9x40e2x7EfEOhlOx0YzAsio41XZXASA7eZvOhgfdXeA4o17SWuBAseY7gqu4zgXMBD2gs/E0Et/1DWmb6iyybs1J80zfvPyOjlMoqRLdHpdLFM+IeosUbRpMfEVS3vovN8H7UPLg2owG+o8p9RpsrGn7RUQYzOabatMWM6iVm+NraM7TPRMPwJzrsrUz6gRNhqix7JVN6zJjYjUa/JYHDe0dOPLXaOs31ndEH2laf8Azg3cfe3fYj1SxE0abFcNZT96rm6Ny2+aqq+NptJ8r3dMwE/JqpavGqZF6zdGi7hsq+rxqhJ/mDWdftAVf4Q0jQv42P8Ax0KcnTMXvP3A+iZ/j9cTlfTp2kCnTaO8GJlZZ3tBREQTvoCh6ntFSHuteeWjU/5eIX8UaDF4p7yc9V9S4PmcSL9NAQn4XDvdZjSb7aaQLlZKr7S1PgYxm8mXn62QeN4tXq/5lZxHIGG/7WgBD45S2wzS0bDGYuhSA8Ws0uAALGeZ3lO8WCz2N9oJP8mnkH4neZx7DQKjZTRNPDSdD+SpcUVvslybOaXPdLiSeZurrB4YuGu2wUeDwQsTtrbQ7BaPA4YQ0E6aQDudZ3Vk2L4ZY0XtYZZOpd07qkw9QhzoMFrz3EGy19PCNymTDcwOlpB5rGcXpGhVzWMudIG4Lrj5QVMo2iouj1D2d4v4zQHQKrRF9HAD3T+R9FZUCA9zg3l5DplM+K0t56H0XmvD8XGV9MyNf++skrdcL4oytEnLU0nYxbb7rBMuUfUaniXEhTw7hdzTTJZJktdHlyuGsFeOCp/MJOoN+x3/AHyW/wCKV3tYWncEFp3B3G3yWC4pQLIeASBrH4eo6J8krjQuNUz0D2W4oKrG0nOy1Kf+S/6mk7m07dSrB9LO9r9MzXCoWnK4ZTPu6FwjTdeaYDHGm4Ha2n0I+pXpXC+IjEMlhirAJGmePjb/AFRqN0cXJ1ixckPUXlBpYPDqwGSPCqN05gk7H/lH+KajSCMrwPM0bg6ObOo6KgqcTexoa8BzCII0LTMAg/DHIq94cA9mRxitSsSJtNwWndpC6Yyowogo1Kltx+nQ/bUKXPzn0p/oUlcFrv5g11j3XdRycpKQsIeCNpF/VaWQeMVsLUpyb1B+Ie+P7m6OCGa0QTSdkOktkMJ5OaLtWoDUFi+GNcczDkf+Ib/3DQrG62eoZ2jRa1xdXDidssQ7pm2HXVPdjKlYtp0meSYyMsI68z3RNak5nlqAZSdhNN3cfB3S0aXgvzUHBtoLXXa6RfJU/VWqZEujquBp03DxXEkWLGEZRGgJeYJ9FE2thz/4A7MTDi95IA3nQaKfEeDVJknD1Y0LSc07yfumjEMoMGQGq/Zx8rQBaQNSf3ZT36SO4pSNFtJ4zOYT5Q4ZarTE2cLorh/GC7yyXk3cHFrKgA2BByv+hQvBnNq1XPrlr3QAwOJLS4k6jQbWU2JquYcuKotcyR5mtA/2uGiT3THZe4eoyoRkNx8EHMP7gb9UQ3CC7jmEbyBJ5dVksXjQ14FMuqMgBviEiowmSQ2o2+w56o3BceEBpObm2pAqW3D/AHX+oCT4/UJTZcPcWmHAEa5hcevL7KRrp/7QNPiAExOZ1hTf5D6Ae+OyhdiPOQxuUgS5sHIeccj1ST8ZomG12yIWI4/wECXMGU3JHwk9vzC2OGxYfYjKYmDv1EWKIGEDgS64Gg5nmq2Ns8dxFAtIa9sO57+jt+xUJadCAdb7iy9A4zwCZIGcHVZtvByHiLjQg7A2MFGRGFrozjW9k0lXtTgrmki0gmZ11tHNVuJoFpghCmmYtARCkp0LTLR3Nz6JTTPJTUaQ+JpI6GPqqsigdtMzaPnC51P/AL2+atDgJcIsDvr8+anr8PI3Lo+KYHYN2RYispUQf6fq31A0RTeGkiTlI/pcPsYKsaXDTlnKBex0nr1VhhOHtmHXGonSY3G5QFlTguGZjAaba3H3mwVzT4S2m2ScxmMrBa/9TojXYKwweEsC3yjSI6coRowAGv5yeyQrBKOCYbMOuuoA721R9OgAIkd9rc5TqFENudBujG+YHl1tI7IAhGG0jTvsqXj3D/EuOzf/AHH8ld1IEaSNIkfMbKEm87RcxPyHJROWJUVZ5/SrvwtSLls+7+YWiwWNDgHMdI3jYATBHOVZcRwQqtuA9rTbeJ6LG4nAVcM8up6ctiOoWPU/7NU6PSeH8bzsyVL2Gu2bQAqLF4EtlzRmZ8yO4WJwXGmOjN5HTMbExaCr3A8acwXOYNbJ6l1hdJxemN1tAuLohh/pJOU/hcbQen6p3D+JvoPBBIAn0AsFoK9bDYhpDhlIa0O0EudaBsdlR1uCGmXjOHMGhNnNi4B5hS4tdlJ+HoPBvaClihlcAHkCSdCf6v1VjWFanIZFzJdq6wgQ78K8aw2Lcw5gdJcevILc+z/tpADKone50nYclrCTWzKfH8PTuF49tRgY8h5ygkxGttD91P8A4XT2e4DlOizOGqU6kOpOgxB2dB1HUK7w2EGUSStlyY7MWj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4340" name="AutoShape 4" descr="data:image/jpeg;base64,/9j/4AAQSkZJRgABAQAAAQABAAD/2wCEAAkGBxQTEhUUEhMVFBUXFRcXFxYYGBgYFhgYFRQYGBUXFxUYHCggGBwlHBQUITEhJSkrLi4uFx8zODMsNygtLiwBCgoKDg0OGhAQGiwlHx0sLCwsLCwsLCwsLCwsLCwsLCwsLCwsLCwsLCwsLCwsLCwsLCwsLCwsLCwsLCwsLCwsLP/AABEIAKABOwMBIgACEQEDEQH/xAAbAAABBQEBAAAAAAAAAAAAAAAEAQIDBQYAB//EAEAQAAEDAgQEAwYEBAYBBAMAAAEAAhEDIQQSMUEFUWFxEyKBBjJCkaGxUsHR8BQjYnIVM4KS4fFDosLS4iRTY//EABkBAAMBAQEAAAAAAAAAAAAAAAABAgMEBf/EACIRAAICAgMBAQADAQAAAAAAAAABAhESMQMhQVETInGBUv/aAAwDAQACEQMRAD8A3ASpgTwug5zkqSEsIGclC6EoCAOSpYXQgDguhLCWEANhKAnQuAQI6EoCUBLCAEASgJwCWEANhJCkhJCAGwuhPhJCAGwuhOSSErASF0J0hdIRaHQ2EkJxcml4SyQUxISEJPEXZ0s0PFnQkhdmTXVQEnyIag2OhJkKHrYw/DdBPxtUXIss3ys1jw2WeVdkKrMPxiZzWhE0+LtOhCI8y9FLhkgnIk8Nc3GgqVtYFaLkizNwkiE0knholNIVkA5pqamy375pCFNSFv3zQAIAnBIAnJgcAnQuASgIGIAnQkJTggDgEsLgE7KgBoCWE4NTg1AhkLoUgYlyoAYAnAJG1WnQhO8Uc0rQ6FhLlTDXamnFjZS5xDFk2VJCGfijtZV+LrP1a6TyUS5kilCy0qVgEG/ibOcIDBY7MYeIKficE0yQFn+rejaPGr7CHcTp/jCaOKM2uqCu2NGAKSlUI3YFDk/To/GNdGipYprjZEErLPxxbcOBU+H4u7dGZEuF+GgJULawmOSDbxNqkp1xrCMiMGtk7qwTg8KF1RpXCu0J2LEdmB0KiInqu8VmyRj2jTdMdDDRHJR1A4dka14K51Mc1NBZVikHWcISM4ayZYUfUoIN9JwMgpFRk0Q1mOBFiIROCquM5rLmVnEwYjqnV6YcImOyll2nsn/jAN1M3FKgxeDcBMzB2S4bGPcYyprklEUuBNWjRCsCiaWn75qiovd8QhHUK/lF/wBytVzP05nxE4C6YUOcpCFq+T4SoEjq3JMdVPZR1HAXNghK9LxW+V8dlDk2WopEmIxjG+876qfC18wlpkKhxHB3EC839T3UOKqVWeRgi2w+6ntdl0ma9uI5qZlUFZ/h2JqCm0OaXPi/JWlKY81lamzN8YfKTxAh2pr3RdU5k4BPiqN1VQMxEpSozKUUgZoDTrqfupXvIFroHF49pJblMhAYXjRa7LUEXsVg2UHvx5vAvyKF/wAYf+BFYlragkWPMKuxYNKDBcTvskr+g+gz/Fc1i0goWq10WN5QBxrnOhzg0c0ZRr0WavLjyTcbJUh9apIGzhui+HcTnyusfuhK1ZtQeVsdShK9CSCTpyU4tGimaV1Jp1AWfxdGCYbCXC8YyGHyW81cMe2o0kXHzTs3hKjNMpDUujpClDxFpKOr4ctJtI5woqdJ5BvHZC7Oi7G4Wg46C6v6IteJVTg3kGMyMp4nYqqaMZ2wl1QBMNUHYKCpTdqLhRtOxseRUWycQuByXBwnRQZyE5mIBMaIJaJ2tb2XQFCSmPrbBGTBRsLGU6FDVKnQoZ9Zo+JV+Kxvm1sm5Oi48ZaOpzzTP4c8yq08S/CVMOKWulZbgw5rba36qNlVzdW+oUA4m3cKVmPYd0E4tDagL5h3ohqTHgRLt/ujDkdoboqix0CL/wDapAFqIscNDPRLJSPqNbqVqzlRGWh/vtNttkIMO8vLZytBtHLkpHcVYNCT2UOJ4sIlv/KV+jcbLSmzKI1TxHIKLB4gVGAj17oXHYp7HaDLz5d0OVGfaLMLnFUVfilRtxBHMLmYyu4SGyOgUubAua2JDGyQUFV4tF4shDXquBFQEN9Ah6rWOtNhsLzCl29AqGVuIupPzatN1cYLjFOpo6DyKqcU7yw5kN2KoOI0XU/O3Tos3KUTVKLNziqTKgvrzQFbhvlJJzActVV8F47oyrbkStPTfyIg8lUZsmUKMw3iD2DM0HLuN1b4PH06w1v+E6/JTVuFtdpaVTcW4UyjD2lweTbum6eg7Wy1q4BlzlBVFVab5QGnlF0dwrjUnJWGV/M6FWtfCNeLRPNJA0jPYcMsalQzuOSM/wASptMU2F3WE2vgg0kuaP3zQ81HEhoa0BVpEbCWYU1SSBE7J+GwL8PcHMNSFFgTkMuq35bI2nxcSQ4jvzSq0Um0wzDY1lS1p5HVNxGE3YfTZVONdTcc9Nwa5FcL4ln8r7OHyKz7R0RkcyplMO/ZSPryfdnsrCrhg4Q7fdU1ag5hi8cwtYzs2TTYf4hHmuApm1Wv781XVsYDYMNuendCsruabWlN0TjZeFkz0SNpCxO6Bw+PG5UtWuHDLmhQRixMZi/DtEqprY5z9AQFNWpuGpzBQSNNEqs3gkkdhsMX6lFjhY5qBjo0HqnPxpBjXqtEkJuV9DncHbsSoquCAHvLqmIJ3sonVOh9UdCWXrJWtZqonOZNkxmpHJRhlyddkrKofcG7o5I3D4l4aPX7lCU2DNDrhWtCicohv16oE6RF7SYh7KZeyqGQLt3P9p5rP0+MtLfOSXRYmTPon4zgzGR4lXazQC53pKBweKaKmXD0cz496oZIG5jRaxXZyqqNdhOHB1JrnktJE8gOX5IY06IP8ypmPJv5wq/wKp8+Ir+gs1NPF6DSG02h55xP1VY2wplh/Hmm6aTXFvJWvDOOU64IGos5p1HQhZWnna5ziQwO2Og7DVRsaGEupk+ITJebA35KXBrQnFM2B4WJJY4gbgKvONNMuZTlsWvclScF4x4kteMj+U2PUFWdbCMfci/NZ5V0ZPjKDDVBUcf4io4AGwnVWFPH4elak0uPQT9U7F4GmxjnFuYgKnfnLczLCNG6/NGfwSg/Szr451RpDwGN67hDFjSRHmjQfCocBQowHVqhJ1cDt06outxhjYFCnmtyQ39F70VXE8GXG8MO1rILAcZrYWoG1RmabAjZX7qjqpHiuDY0GqTE06Df/wCjvooxp2jRN6ZfYDHNqtzMMrsfSY5sPMRusthfIT4ctnW+ike7culPY9C4yk0gtLg4bH4gncPxb6TcrSXdXXUbHNiYumPqK1EmyeriKjhcoch3NcO91xnc/JPFBYx9F0Tshi7urCm5pnNOlkLWZP70TpILZECpsOLg9f3dMZTT8TiGsaGtM1DqRo0fh78+SynKKLRa/wCJPiJFuijq41x3KrKcxrspYPMq1FCcmTOeeZUL3dSkHdLCrFE5ELz1KiLyDqVPUKHMlFIVsmbXOxKmp4q/nAcPr81Ayl+/+l2LqNYJeROzRqe/JZNpGkXLwuKlI5czLtI9UJlneByU3AMYHUhe876aoyvhg/TylSnZ1xfXZWOkXOg0ULqkmekJnHHmmBmvfXZRYasKg8uyeXhPJJrQQHjXpCaCQZB30UFQxon0hO6pIx/aSCa5D3BzRl6bKfCYohgGZ2/3KFqsIFuaIwr4aBA3+5TcWNc7BeI8PqOqGowgzfKewFj6fdCVuE1XGcoY7nmWka2Rslr0szHNktzNInlIiVvVLolMxlbDtbeo91WNm6erj+Sk4a2rVBFFjabJguH2z6n0RZwFSk0hzA5nMEfntZDMpOk+E/JvAdb1jUKhlhQ4ZTojNWqlxPMwP1K5/FqbpZSph1okj8tVVjD0w6alQvcbQDIHQmZj1U4xL4IoMETAyiT1PZABmD4RUc0N92dCT5v9IWnwzK1FsPOcc/iHfmqbhdWq0Q+mXD8QH5TPyVi3iMiGmQbQb94cfsVMkmQ+y0Y9rhzB2QeJ4e03Y2/eAq+pTc29N+V2uXY91Z4PHBwGYFr9IM/Mc1zYJMU060Uz8MzMc7HDkHGx9UJiq75LWjwxG367q94y8Cm7MLkiOYPNZ8uTbvoiMfTmYfcnvKdPL5KKobJ9B4FymootskvvoufPSE8VGxeT++651RuwgKhEQ6/RSUyFG6sBsT9/mnU6hFgI7oyQqJqdBx90E9hK5/lsYn0P2TiahHmdlG5JDW/MxKhFSk2ZqZujBb1e6B91D5EilEbMpanlEuMfdK7iMD+XTDevvOsQDLj+QCqsY4+9UdHc8rLCXNejRQrYuJxxNm267/v9UI8losC6oYiNGg7nr0VhwfC06rvM8taAZgCSIBsTpr9FrqHCOHsBa1tWxN8+pa8NO3WVCTbtlNUZfD2EGZhEFHcUDGu/lNygWId5jZ+UmT0gqorY97dHQRmnytizgLWvYrpXJ0ZOAQ0ToJUn8K6JLSBzPlHzKqKmOqGR4j/i0dGnu6QhcQHEFzsxAuZJMCLqJcxS4y8AYfjZ/uk/RDVqrG/F+/VZivxZjNX35Dt/yg2cZbUOUW6n9FNzlorGKL/E8WIs0wOn6qvpMfXdAMDdx68hup8NhARe6sKGDcSBlL+wuPQapri9kawxD2NFNgawyQO9+qJpcSIgOB19PQoehw6qwBpYRrcw3XSQ5JV4dVOw2+NvrutaRo5RrYnGaralPKT26FZHC451J+tvur7HcIxI9xocL6PZPTdZrHcKxbDmqUHxziR65TqplGzN1XTNjgcfTriCQx/0KkxGGfT1GuhF57FYbA4iD+E/hdb5Tqtfw/ir6YAJkH4XCx2A9SSfRZ5uOzFwsOw9XNGYj99dkfQw/lGm+/VBDFYet7s03a2u25gEA3ExpJRlDA+WzmkXvnHPqto8iM3BnUqxImkQb6aj57FS0seCcrvI7kd/7dneirMViWUTIYQ4jQGxjVB4mq6sAKlMtmCwgGfQ7KlNrR0LjbNUWzqqnGcMIM0rDloJ7bdwkw/EfBgVBnbz1cO86rScPxFGqA6mWuHTb0Wqal2iJJx2Yx/CszvO003bGNfTRw6i/RW1J7WtYyRQZkdmc34iBqHbSdjC0eNLMsPAcORH2WYx+DcbsMgfATeOjjr2KdkdyBMKWGH+eW2nMWiepOvoocfxBpc58nMBfLIbpuI8ySk/KHAAR8THAgT1B9x3XRLSFMOcGtynU+I6wn8IHvKZdmkY0R4bizoHiNhpFjeP1Ct2YsuAFnC1jr6HdCOZm8xGbk9/laP7WDVD4qG0nVWvvmgDLDXQYMN5WN+izaTNEiy4hWOQToD6wg230IPrf6qrqcZOXzTpv8rO/IqppcYpzDiWGeX6aLNxrQvzTNYKLuSmpYCo4w1jieyz9LiAOlZp9R++aNo8QIE+KAYscwF7H7j6qM62S+JF9T4FXPwAXA8zmt101KixGBbT9+ozazTm1trprbVUz+Jt3qtGty4fizD5GfmgK/G8MJzV2keawlxgmdAOd0Zt6JxSLfE49okNaXRzMC2sAfqgTj6rjAdlGkNAGvXX6qnxXtVhgfK2o8zJAaGjSDdxm/ZBV/bJ2lLDsHIvJcf9tgmozfhLcTTUMI95mC463lx1uLozE1MNhh/+TiGtPmApt/mVCHCRDWaX5kLzzFcexVezqr4/A2GN/wBrIQjuFVYkscJ0sb/qj8P+mLP4ari/t0DIwtLIDPnqXdeAYYLDTdZo4utUfmdUc53W/Ww0CLwvsviHDN4ZaBu6Gj6qx4ZweLv8sERsHGfxHRaKMY6C2H+zIrkiKrBBFi2dyOa29DBYgtBNWjf+hw1E894WawFANkm5JA8sR0uevzWkw2KAbG4ixmwHRZyVjUqKrimHxQuH0DczLXEXuPi/cLPYpmKzEOqU99Gep1JWzq12kgzMRroVWVMO1zsxOt/+BCeLSDIzlGhWJvVqf6QxvWbBG4bCDK4eYkgySSSZ11VuaQ1JO25lNczK01DZu39R5Dtus3F+js8447gfAruYOQIHRw/7UeF4c+o5rWMJcTDQNSTyWs4tgBWqMqNd5g2HW1Mkn7rWewPBhQZVxHvVn1BQpGxyAjNUc3rFltnfSIYnAPZTwWRiXCpVAGZgMU6fR7x7zugV+ylEBsmZgMaWt6DyiT3JKIGAL3vpUhmDYmXRLh739x5g+hVtgK7qlUspzla7KSc2YZecAAacyo2JsrMJw5jgc7gH3sMhOlwdbz1Qp4XBEBzmiPMfKPUbx6LTmm1o8kNZmIL4kudvltA/uKE4gWMEZTUe7RxIdtMmTp2Wi4/pm5lCMK0WLL3s10u6GDNlWYioyY15tbe/92g7Sn4nFmpma0QwGDs55m9xt0TcMAC0uZDDIBuDIGzR90nRSA3YdhsaeabedwP0iAkPDAB5qLQIJ1NhvAzfZaGhQpObmaJm4s6w3N4J+gQ2FpEXaRAJsGtLR6ut6p4WDlRQDhuHt5BNoh1Rp5Ni/dWOD4aAxuXxgNh4g09QrDwDOYEZju2J9MrbeiOo0K5A98+n/wBE1xh+hm6NVtSwg82keYf6SlbgKeobB5gkHtZZ3wniPDY4sHul8D1abFqsKGOqNIFUETs/l/TU0d2Md1TS2dyZY/wlLU029yJPzOqYeHsaS6k4UXjVzYA7RMFQtAe45KhDvwva05Rzh23UJ/8ABugZXxrENbczroYWcrXY9+hlDiTXmHvBfGsy09joOyLzDeyoKnBAZl5n4iWtMyjcE19IZXu8Vu1oe0DnE5gqjO9kuKWgnFYJlTnOzh7w/UdFT43CllqkETZ2gna+tM/RaFlXMJBtslIm1oVAkZGvTcXg1HuLbTbztHOBr3CPruZUjI3xGtblAPlpNvqSdSiMZwqL0iAQZyGcvdp1Ye1lU4mlctIc10zprHNulQdW3RsYuKwgqTA8U6W8tJoG07rD8UwJY8+ZmpECbdOi3WIrCo0Ne7w/wlv+Ub7x7p7qo4pg3OGR7WvNsrm+9B6j3kgfZmuE8MNV5abANmftB3VhV9k7+WT0/OVZcH4Y7D1CHGQ9sBvxDqRstEKMem+3RZTlJPozlH6Yar7IuDSZvyAnbURqgKfAn3/luOnpfXqvV8JcgQJvyAPl56qSpgwPeOsjpDqeZp7gwFP7SROCZiuH+y0NJcPKYINpPMEm43RFPgLGNIJ8ruQJ1Os81d1mwbT8JHqzzfVC1MRUdAOY2Ftuto7KlypkuFAmE9n2tMicp0lg+k2VlTY1rYuN4IET23UmGqPj/LZpEkTCMpPqEQXNaOgE/MIyX0mmRUcO9zbknKLgwDfQktUP8Dm0YLXsbDqQTqrJzw0WqPNrgWHVVdYgneOWqSkFHPcG2ADbX5xt29E7DVyDP7+qfhuG1H3ZTeRzykN/3G31U5wbWH+bWpNtoHZ3fJlgfVVYqBqtTM6ea5rTsFK/GUGNsHVP7jl108o/VUmK4sXGBYch3gj5KZctaKXHYdiMU1okmSs7xjiZf8Wlh0HIIXiONi5Md99dOeqpXVi4jklFSlsp1E0/BcM6pdkwN+S33sbiwcLTJuaeKOed84MH/wBMLGcCxgpUgHN96wcLOvqOo3RnsPjwyq+k8+SoCOgIMgxzBAPzSSa2TtHpuKrMoVnaubUAdDAC4HnzPYFG8KqgvcaLsw8AkHnBOWW7OB11WWoPyvcK1MPEw7p1B5bhWnB8bSY5j2Z5znM4gkOEAHexALe8BXFmbNGWZabPDM5qYhuoIy3P1CqMTj2CtUptaM7MK4i0HM4y7bYAKzrsNMtA0aS+n/U34mW3G3ovOcP7RA8SfVf7jyWO6MIy/QLeclGORMY2w+nUayhSc1oBh2ZzjAOYQQDBvBlG13sc51IhziS1wkDKCQYymf6h8k6hgW+ai7zCm+Y0Lqbvde3nEg+ituJYCnVipTy5qZa0gXuDlILRq3Qjss0h2RUMDmcKZs1jAXf1E2aO1iY7JuOytdAv0u4Du0aKy4aZqAmwqMAHLOwmwPYn5JtbCHM8AHWRlIAg8yeV9VrBdGT2VGMxIEZAC93ws1tuJ0UlBtXKPOfUCdellIadTxA5sny5SHwA+TJmOVrhG0w+P8of7x/8VYjxmvWD5Lw5r9j8JO1jp6fJF4PxfDILh4ehdUgt7xz7Jj8QWnPVb4giA4aT/UAPun8LL8RUzVLsZBAiACPdAGyk9KiPiQFAMDXZ5GYg27RHmbvui8Bxmd8xOziM4/tdYO9YKHx1NmcurmXE+Wm03jQBzthvA5qHh7C+o6KDXAwDs0DofhgepUrXYNdmnw+Ka4eQyRqIgju03RwoZWy8a311WdpYZuYupvbUDPgLi14j/wDXU3j5KXD8dLyAT4hmGtdDXjqfhf3GqHDoTlfSLQscDqAdTbbqnMq6B4g7cj2KbhKzHyWmY9/Yzs3KbjdEOZscskX1Ia3ko0OxC7kFBiaDHjK8Tv1B5gi4KV/lEi7Zs282G0p1N03HqDt0RstFNi+GPZds1G76Z46jSoPqqwSwE0nZdiL5e1xmpnv81rnDmUFjuHsqX9x40e2x7EfEOhlOx0YzAsio41XZXASA7eZvOhgfdXeA4o17SWuBAseY7gqu4zgXMBD2gs/E0Et/1DWmb6iyybs1J80zfvPyOjlMoqRLdHpdLFM+IeosUbRpMfEVS3vovN8H7UPLg2owG+o8p9RpsrGn7RUQYzOabatMWM6iVm+NraM7TPRMPwJzrsrUz6gRNhqix7JVN6zJjYjUa/JYHDe0dOPLXaOs31ndEH2laf8Azg3cfe3fYj1SxE0abFcNZT96rm6Ny2+aqq+NptJ8r3dMwE/JqpavGqZF6zdGi7hsq+rxqhJ/mDWdftAVf4Q0jQv42P8Ax0KcnTMXvP3A+iZ/j9cTlfTp2kCnTaO8GJlZZ3tBREQTvoCh6ntFSHuteeWjU/5eIX8UaDF4p7yc9V9S4PmcSL9NAQn4XDvdZjSb7aaQLlZKr7S1PgYxm8mXn62QeN4tXq/5lZxHIGG/7WgBD45S2wzS0bDGYuhSA8Ws0uAALGeZ3lO8WCz2N9oJP8mnkH4neZx7DQKjZTRNPDSdD+SpcUVvslybOaXPdLiSeZurrB4YuGu2wUeDwQsTtrbQ7BaPA4YQ0E6aQDudZ3Vk2L4ZY0XtYZZOpd07qkw9QhzoMFrz3EGy19PCNymTDcwOlpB5rGcXpGhVzWMudIG4Lrj5QVMo2iouj1D2d4v4zQHQKrRF9HAD3T+R9FZUCA9zg3l5DplM+K0t56H0XmvD8XGV9MyNf++skrdcL4oytEnLU0nYxbb7rBMuUfUaniXEhTw7hdzTTJZJktdHlyuGsFeOCp/MJOoN+x3/AHyW/wCKV3tYWncEFp3B3G3yWC4pQLIeASBrH4eo6J8krjQuNUz0D2W4oKrG0nOy1Kf+S/6mk7m07dSrB9LO9r9MzXCoWnK4ZTPu6FwjTdeaYDHGm4Ha2n0I+pXpXC+IjEMlhirAJGmePjb/AFRqN0cXJ1ixckPUXlBpYPDqwGSPCqN05gk7H/lH+KajSCMrwPM0bg6ObOo6KgqcTexoa8BzCII0LTMAg/DHIq94cA9mRxitSsSJtNwWndpC6Yyowogo1Kltx+nQ/bUKXPzn0p/oUlcFrv5g11j3XdRycpKQsIeCNpF/VaWQeMVsLUpyb1B+Ie+P7m6OCGa0QTSdkOktkMJ5OaLtWoDUFi+GNcczDkf+Ib/3DQrG62eoZ2jRa1xdXDidssQ7pm2HXVPdjKlYtp0meSYyMsI68z3RNak5nlqAZSdhNN3cfB3S0aXgvzUHBtoLXXa6RfJU/VWqZEujquBp03DxXEkWLGEZRGgJeYJ9FE2thz/4A7MTDi95IA3nQaKfEeDVJknD1Y0LSc07yfumjEMoMGQGq/Zx8rQBaQNSf3ZT36SO4pSNFtJ4zOYT5Q4ZarTE2cLorh/GC7yyXk3cHFrKgA2BByv+hQvBnNq1XPrlr3QAwOJLS4k6jQbWU2JquYcuKotcyR5mtA/2uGiT3THZe4eoyoRkNx8EHMP7gb9UQ3CC7jmEbyBJ5dVksXjQ14FMuqMgBviEiowmSQ2o2+w56o3BceEBpObm2pAqW3D/AHX+oCT4/UJTZcPcWmHAEa5hcevL7KRrp/7QNPiAExOZ1hTf5D6Ae+OyhdiPOQxuUgS5sHIeccj1ST8ZomG12yIWI4/wECXMGU3JHwk9vzC2OGxYfYjKYmDv1EWKIGEDgS64Gg5nmq2Ns8dxFAtIa9sO57+jt+xUJadCAdb7iy9A4zwCZIGcHVZtvByHiLjQg7A2MFGRGFrozjW9k0lXtTgrmki0gmZ11tHNVuJoFpghCmmYtARCkp0LTLR3Nz6JTTPJTUaQ+JpI6GPqqsigdtMzaPnC51P/AL2+atDgJcIsDvr8+anr8PI3Lo+KYHYN2RYispUQf6fq31A0RTeGkiTlI/pcPsYKsaXDTlnKBex0nr1VhhOHtmHXGonSY3G5QFlTguGZjAaba3H3mwVzT4S2m2ScxmMrBa/9TojXYKwweEsC3yjSI6coRowAGv5yeyQrBKOCYbMOuuoA721R9OgAIkd9rc5TqFENudBujG+YHl1tI7IAhGG0jTvsqXj3D/EuOzf/AHH8ld1IEaSNIkfMbKEm87RcxPyHJROWJUVZ5/SrvwtSLls+7+YWiwWNDgHMdI3jYATBHOVZcRwQqtuA9rTbeJ6LG4nAVcM8up6ctiOoWPU/7NU6PSeH8bzsyVL2Gu2bQAqLF4EtlzRmZ8yO4WJwXGmOjN5HTMbExaCr3A8acwXOYNbJ6l1hdJxemN1tAuLohh/pJOU/hcbQen6p3D+JvoPBBIAn0AsFoK9bDYhpDhlIa0O0EudaBsdlR1uCGmXjOHMGhNnNi4B5hS4tdlJ+HoPBvaClihlcAHkCSdCf6v1VjWFanIZFzJdq6wgQ78K8aw2Lcw5gdJcevILc+z/tpADKone50nYclrCTWzKfH8PTuF49tRgY8h5ygkxGttD91P8A4XT2e4DlOizOGqU6kOpOgxB2dB1HUK7w2EGUSStlyY7MWj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4342" name="AutoShape 6" descr="data:image/jpeg;base64,/9j/4AAQSkZJRgABAQAAAQABAAD/2wCEAAkGBxQTEhUUExQVFhQXGBcYFRcYGBQYHBcXFBcYFxQXGBgYHCggGBolHBgXITEhJikrLi4uFx8zODMsNygtLisBCgoKDg0OGhAQGiwkHyQsLywsLCwsLCwsLCwsLCwsLCwsLCwsLCwsLCwsLCwsLCwsLCwsLCwsLCwsLCwsLDcsLP/AABEIAK0BIwMBIgACEQEDEQH/xAAcAAACAgMBAQAAAAAAAAAAAAAEBQMGAQIHAAj/xAA7EAACAQIEBAQDBgYCAgMBAAABAhEAAwQSITEFQVFhBhMicTJCgVKRobHB0QcUI2Lh8DNyFfGCkqJD/8QAGgEAAgMBAQAAAAAAAAAAAAAAAgMAAQQFBv/EACcRAAICAgICAgICAwEAAAAAAAABAhEDIRIxBBMiQQVRMpFhscFC/9oADAMBAAIRAxEAPwDtKXJrZlpRYxdMLWJFQhMFrNeVxWYqENTULipmFamoQFNutlsUSq1KBUIDjD1nyqJrUioU1ZxbxrwjyMS0D0PLr9YzD76QFK7L434J/MYcx/yJLJ9BqK4+V1j76x5Y8We4/EeSvIwpP+S0/wDhFkr2SpIr0Umzq8De3RFtZqKyKnBPKjizFmgE2Uo6ytC4daNt1picfOthCCp1fShg1DcUvZbZ1g01HMyLZrdKX7kE/DsBTECIHKqz4fsFnzZoP51asp3p8HRizr6PeUAaReIMNpmH1inlzEEbigOIYpAhY78hTGrMadMqN1p1g/U0JcYHp9KZ4zBE+oDQ6kdKX+XLQBS3FocpJhGDxDAEAwKKt2AozNudh1rFnACJza1nHt64HJdKAtWQXMQ0aDKKAVSWEydY1oq8DGp2/M0L5dzTKpJnT3qi6HeHS2OQB696IbEAUmwnCsW4gIRJmTFNbfh3FNJZlWREb/rV2/sDigfF47ICRAjlzpR/54EiRpVhXwOzR5l6fYf5pxgfBuGt7rnPVtaGv2FX6Kxhb4uaKCas3C8AVEkQaZ2sKiaIqr7AVJOlUooIjFrvXq9kbrXqvRfFje3foqzi6DuWSKj1FUKH9jG0xs4qapt/HraXM7BVHM0vbxso1S1ccddFH/6oZSUewowlLpHSg815hXNrX8SMvxYdoG/rEin2A8e4Z9Gzo32Ssz0gjeh9sH9hPDNbotS1JmobBYgXEV12YAid9evepWFGnYs3L1p5lYqN1qyG/mVyPx3wwWMSSo9Fz1j3J9Q/L766owiql/ETBeZhi4+K2QfoSA1Lyx5ROn+K8n0+Qv09M5tNezUPnrBuVho9xzD7Rou2aV2rtGWrmlHFGTNNDOyaIDUus3aMtvNPicvNsKt0Jxu3NuelR4vHFDAE1i1xBXUh6cmc7JFrYNwEkerZRuTTvAcUFwsByOneq/j2C2wimZM008P4UhNEIY86amYMy+wniXEhaIBGhG/elGMbzgrJow+U7GnGJ4G91hnYBBsO9GYPgNu31J70aMjRXrGKnRkIOxA1rOJ4S7sCix1O1W5LKjZRW5NFy1QHDdlZw3hlvnePairnArUyZJiKdk6VC4oKGAOG4XaHyD8KYLYUbKB9K1DRECaJ5UKIyOKyRXqgxF7KCd4qE7JDUhaq9c8RDkun7b0RgOO27nPXpQ2M4OhoVihMVfVPU2gFTX7mkg1U8ddOJuZAYtr8R/32qMLHBtjVvElmdzXq9as4dQB6dK9SrH0jot/BUuv4SKsKXQ1VzxFxbyWOXXt3Xf7wfwopyUVZijFydI5n4k4m7OpgEKScnIA6CZ3NJMdxV2hWTIDqAwM/fV44niMMQ904cTqxAdiddTAHM1WrrWnAewTlOpRwMyHmrdd9+dc+bu32b4VFqNFVv8Tu2yNARrE6zPI9RTDA8ZuIhOUKQhCO392n361BxvAruAYYSscjzEf7vQOCv5rbo7FgAdD8sbsOkfpRx4yjdEk5qVWXPgvjm7ZbVja0ELq1tiBrP2Zrq3hbxXbxYA+C5E5Z+IDcqeYr51WVEqQ6HlTPhXETbZWVmyLtG9s8o6a0xZHECWFSWz6aioyaq/grxYMUmVyPNUa/3j7QH51aRrWpNNWjHKLi6ZG4mhcbhQ6Mh2YEH60awrQirKjJxdo+f8bhTbdkYaqSPuocir5/EnhGS6LwHpuQG7OAfzEVSzbrDONSaPeeJm9+GORGtmilaoVSpktmoissGTo9F2ZrWzao2ytOicvK2iP+Rz0Rh+CJuSaJtUVbp8Uc/LkfRvh8DbGyj60etD2zUpNNSMEyUNXiaExOKFtZIpavHwW0GlW2hPFsdHStWaqtjse/nosnK1N8bxJUt940qci3Bm2P4qlr4jrQ+B44l0mOVKcHhmuuXYSOU01wPCkQyABO8UNth8YojPFnLEKPaoB4mKnLcUr7/vUWIfLc+v5yKOxGEV7eYiTQMLiv0MMLjVuCVNbtbkGedVXwi+VmT7LR98/tVsmrtJAyiovRUU9N0qeZj7/800x/BLeXOohuo03GlA8WtlbpaO4+mo/OhsXx5yuVR+sdqW5qO2Nd6aDOCcQVbbea0bjX8KUNiRmY21JBMseX+71jD4KSXcyB12JNSfypXQ89T7HUSKRPyG9IjewfzHOugr1MrnDyDsW7iIPtXqT7JEs6bxFrlqGXVQfUO1VbxRiDJuWxmlRPMKY1/Az710+5bBqvcU8PsTmskLrLKfhJ66CtObHyizPinwlZzDCYpmGW6pWR6QVGoHMdTzoHjOCWwwdTqdVA+cfMP1q94vg72SxdS6HcgzlPUTVT45h2cESCq+pO/IEaVz4wkn8joLLGapdivH289oMsfF6fYiT+lVsYNltv6PUToeTgk5lFN7HEBHlnaSY5Sd/oSKzhsGGtqAzAs+n9pAIj6k06FwRJ/JKhBhMIxJNoQRoymIM9Jo+3aFm5mbMqEQwK6GfiGn4U34mhQDKF8+3oyiSWXqRSpYQszapdBk/ZbfXpVuXIGqCOGcQ/lmlLjh1MpCkyvL3BEV23wjxw4jDW7rMhZhrlBABB2g7GuBG8whFBLLJRl1lY9Qq7fwr4n6rtmdDFxR0Oz0/C2tCM6taO023msstJbGMjnTHDYsMAQQRG81poyEHHeFriLD2m5g5T0aNDXFMXh2tu1txDKSD+ld+3qi/xJ4CGX+YQepRFzuukH6UrNDkr+ztfhfN9OX1T/jL/AGc5U0Rhm1qBanwqa1kTPW5UqGNoUSGA3oa0aH4nrH0p8XRxskFJ0MRjkHOj7V0RIqvG2oAIWctMuGYsONtqcpHOz4kugW9xC81whPl1iiuH8ekxc0PQ1AEi4xXUnl7VHiMN5nxDnsN9eU8qjmo9mSajQz4tez2yB3/KlnDrP9EbemfrPKmWF4a5JRfSqj1c9eQB51Nb4Noc2526L/mlvyEukZ9Lor+LJL2zIhefaak4heFwCJjrBqy/yCAAZdJn3PetmtiQYGmgnkKX75E5CLBY42wFZGJMR+lSNxhpjIR9KZ3YDTAk6z7ba0KcoDZRBMgn3qe+QN2JOKYsM0roehHPQiprQxF74XVR0Xl99SvGQrp8Uz+EGomwttmQJ6dAC0xrOpqLO/sLkHcI4CbbFmaSSCfpP703xV1baln2FI8LxC6kwc6Dk24EnmOdKONcQN9+iiYFH7lxtAtNvZniPEjeeT6UjSOcbTUNrDtlEj0kyB1768qzasekMwMbKB23PtRGIbIiEnMoMKh27jqKyuTe2H0aOMqqXMJMgdepHWocRj2uDIvwqT6j8RnaT002qB1L+pjoPhHboKNw0ADKJbeToqdo5mijCymyJcBdj4iO0/5rFNji25MnLcf4r1M4gcmdds48GpLmPtr8TAT1qlWOKd63xLi6Qc0QPetGVzUfgrYlJN7LdxJ1ay5BB9J71T18PJibDoDqIKMJ0JGoG2hohMV5bKoaZEHfZtNRzrbh3FxYuRd0UnKSNcsapp7Upu656Cjd/E5Zx3ww9tiCMjiTr82v60s4NjGDrbfaYg8sxrt3Hnw+JUKcxHK4sAj2ncdq5D4m4Jcw2IJOqn4XA9Lrp9x61m5RdpO0bITtr6Y8xfAbjDzk/qW9B51vVrYEBgVBliNiKGu+FijguVuIRnlNBdtHQ3AJ0ZdyKE4N4ifh99bgJazc/wCW3yJAPqHKec866Vwi/g8aJw92NcwtxBS59oKdgeY2NaMUIsXknJM5auA8k5hq2HuAk/atPs33EimXhDDC1xO9bGxRmT/q/qEfj91WziXg90YuAHtQQ6jfy30cAH7J1HY0kXhzYfEWLra+SwsXWHOzdINi53GoHvTYwaYqU00WLi+ONtP7WlT1BYaGk3hDjdxHt2yxyEFY+/UVZ+O8J8y2yE5ToVY7Ajaqt4f4cbd0vdhRaJHuzdKDK3zVMQkzpuHxX30TdCupVgCGBBHUEUgs3SKPsYiK0F7uzk3HeHnD33tnYGV/6naocNV1/iPgMyJfG6+lvY6g/SqXhaxTjxke38Pyff4yk++mH2RUOKOtTW61uYXMddqJWLyUnszbxCBdSJrThdyCxAkkmB+vtXv5cDRBJkCT1P51Z+F8KFol2Gb0wBuTO9Rzro5ueSimLcNw2465zCgmN/l5madWuGIuUj5RA6e/vUl1NgPSV1yHY0FhLl12ZbaHLyB5HnJ5Cg22c2bsPdlH60Dcxg1Ak9hJ/KmC8LRQWvPnbfIug9u9FPi7dpAFT16QijXXvRrGZW9iEJfb4bTfWB+dRXsDe5qo92FN8RdvH4iEmAqrqxJ212FQYe2qv6tQIW4WOYnPoAo5RRetFchbcw14LsII5EGaXYp2GmQjvT+9YKtkBLFCfTyyjYt2pRiyWBePSTvsN49PWheMuxJcviY5VFn9/em1zh7EwAHPTnA3il44XnM2idNWRjsBuVPOluDQaZHfxBVMoOjkfhsfxoPD2cxidFBJPQczWMZclm0nkv8Av+717D3yA0R6gJoGGg6yzZQCxiCVUiSFHM9BStn8x5J9I/2O1T378oVEifiPMiNvatsDajIMpaSCwG5HT7qJRtlMnwuGLlZ2JhV5seg7d6NFrKwMxk+WBlXv3pjxVUW8bls5l0y5d7cRoR7il164zMCoBDElwBqDvHtTnoX2e/8AIL9gHvnInvAFeocWug/GsVVkoIt46jrOPqt4XFF7hEZVGgncmdI/GjMahVCZiPx7Vo5asUk5OkOsXjPUp5RE9NZos41L7ZW9LERO6t9eRqscL4gbhIIA6DeRUuKhXVgSATpHIjc9BQNKSCacHssOMIwlr0zduGPTqAAWAJAG5iaKbFebns3BCL6kJAOX9551VcTj7zEsiG5c0CgTAHUnkKsvBcKzJluXP6iiGYDTMdZHWubLDNz+CpGmORVbKV4o4DGtppX4sk6A88vT2qtm09mHBZWHuCO1diteFs90Z7ua1u2kMT9kdB3ptxvwNh8Rhxa2dB/TuaSB8qt9oftWzHiyV8gp5sd62c+8N/xPv2oW/F5NByD69+f1q34a9h8aCtm6MzI9t7TaOFPqQjqVbaqXhf4flc6X2ykiUZNcrdx8w2pr4W8KjBucRduo5UEW4kBSdCW/Kjx5k3SlYnJBVfR0TDYfzcMnmgg5RnnTVNGP3iar+Gt2C90zIUqQSZHqESB7kU2wOO8/COqznyOvXUgxB51TeHtFwDlmUkfp9CKmSStNoS7i6Li9qK8r00v4agnsRWkEhx1kXbT222ZSPryrldj0kqdwSD9NK6yVNc58V4PysSxGz+se+xpOZas7X4jPxlLG/sgt3K3N/MQg5mCelL3u6ADc6Cj+F2dAdSQTFZ3I6WadbHnCMKFBkAmZH6UceJtbBZtOinme1AW7h3qfBW/NbM5/pKf/ALHoO1VFWcvJK9sY27JxGVm9KLz5nrHbvTHzlQALCDXTr3J50McSSY0CgiT0H2RUi2FMXH1C5tD76E1ojFIwzdhS29M0yN/80JecZlc/C0227H5TPuYrN4tcuFSNEhl1jMv7VFfxeYFQsgH1AfCGGog8yIqzOQYiy5MKCCAZY6ARt717FsgZDIJJGg+0dDp1qd85XVvWT8IEAD7TE0E9tLYzM8sDoRGp6Ab1CG+KDvbLKIaClwncIDMnvrFD44j1hYEJ6VOs6adhG9TWc4VmQZl+ZeYncxzrJsZ0LBliJ10A6zUIKbN7QXN3QATsvq0b3IFI2UhrjagQxX2ppiMKwILHNl66ATBEjlNR8TvtcLtlyA2yQN99de1BLoOPZVxb71IE0rFjLOm9E3FrK+x6AnXvTrg18W7wJWQVy9xI0IpW9um3CFBvWyfsmP8AsAYpkWDI34uWR2UElQwBK6DMdYHfSoWusQYVs+k8pH9w60ZgrLPbOfQkynXMJzHX3NDNcZSumgBVtfj1n1dDrTWAgM4RjqymeetZo61ccAZHOXl6a9Q0TYv8MWJcaCeZbkNzFWu5w1bi7Sp/Sob2CFt2ui0ViQQPhII1Ij4Tzq0cOwQFtY2gH76LFJ/xFVW7OV+KlOHKonMZl5RrEUnwHFHTQgMDrlMQev1rq/ijwouJt7Bbq/A36HtVCueBsWrhQqGBOfMI+7et8VGqMXkSzud9jD/yttBlEglQRl5SOvUVngl9LVwFrurARJ0J7671SuJWyrsjGGWRB0g8x+NScPw926ctsM86c4HuTpQvEm7sKHmyjFxrZdsZ4zdLo8sgIBlKssksDuI2Gn41uvjjENZvIlxM7f8AG59OWY2BGorn+IQ23ZLkqw0IO+nT96mwSs5VbYLEkLptroJNMUIVsyPPl5fEvy+IfMVrQYrdTJnZdipHqIPKhXxaM6yzBAMpEyCD1On+KTXrX8ujKwGfMVJAOw3mNxV08DcHw7gG9Fy4QSEI9Kr77FudZ8Xj4cKtLtjZZc+eVLSS2KvCfGblnECzM23bKsmMvOR+1WrGYBWvK5hAW9Z2GkkHseVTYTA4Rb+SxaDuNS0Zguuwn86H8b+ZaFtk2LQw5GCGWaHyGm+qo0ePyUduy823VxIMjkaiu2KR+HeLi4kgZYJBXoRyqwLcBq49DxZiEiqZ48w021uc0MH2b/NX/EWppHxzh3m2blv7SkfWNKklaHeNk4ZVI5RhVLGY56T0p/hVpLhgQYO40I9tKb2XrnWenzRUgu7LFba7sY/c/QU/a0iJroqrEfr70i4IZuM32QAvud/0pvdfO4TdUh37n5Vp+Po5eeG6JsE7OV0AA1PMnTQAcveiMNiWKn0rlJ2nl+9B/wAwQYHzFp5QBP3mscLkNLaKgkL3bmf7jTjBMYXt1Ezl0dubcwvatQ5BUekA5sxOyyNzWMHL2vSNySzHdmk6DoAIrW7bHzEAc+YEbz9eXtV0ZyPOGUtqEB23LdzQuNP9TLAULtJG5GmtEXnlAkx+ZXlmPMdu9RYxFQqTqRqef1PWqLMWrzLqujbummw59hB1Na2k/wCayIyl1Yd0jMVHuaFRzfxDXI0CmR1B0g+29ZwmIR2u3sw3CqoDGVXpAjepZKNMSoYMzCZEkTpmnRVHWKBs2R6hqJQr3O/xD3om4yk3WYkFz6Rr6QTqQetBuy2lCoRmdlBY8h076wfpQy6CiVxUYSoHwnXqOX6UTBipOK2CHzSQG3+kb/fQFu5qVBrKxxI+29E8PunICuj2zmHcdfaoGt/fUdu4bbBl5bjkRzBq4sjHeI4jnUlNJklPssdyp79O9LroK6FW11AOk9z1rXOD6lGnMdO1McfxFGZWXUwu46CI/T7qanYtqhaLFxtZYTyEivVYrd7KAGAmBP1E/rXqKiFpuXcqMYJ0OgEk/TnVLxGJvqGEvlKhRIjKA0j3q6UtxvBlcswksflJgTzNNzQlLcRFDfwvxVb9oBj/AFEUeYT12FNcXhoUkCe2v6VTOH8ObCsxYjLcX1BZlYMgxuRViXxRaREB9Rgc+ROvLcdKTDL/AOZBVWxHxm7Ytwt21mDyZVQdTvOaDNIOOX7LWgLUQgIFshhuIBEfMN66TxC7be1cyBLhXQqRMe43iKplrwpcvBnUoqEkDRtQDuAdYro+KocfmzmeZLOpViSd/wB/2I34lba2pgeaAFhwCRESR1GlCHG3gIBCA7BRGp69Jqbi/CTYuFWKsVg6f7pWbuUiDpInXSPaaxfkXLHJOD0zofh8vuhJTjUouiv8Rw9y40KBDSQWJ0PzA/Wnfl+XZVRoRAMc+v0oC5i0B3k9hOvJgdvpR3CcNdxFwShW3EEn8Y6k1mxvPklBtaiacuHBCGSKe5Fg8MX72vlI2UHVlgSYhQSd16gVbfEaZ7LBoIIUaRo8jWehOlUXj/GfLIsWjkRAM+XnOydutF+FuIkuq3XOSZFuCZMaTAk8q2eR5Cyyqjn+Nh9MON2WXgvAjYUksGZzJy6gdh1ptZukHWiMNaUAgaAmY6V57NFBVFI0EyXZrW9bocAitlv0RDm3inh3k4liBC3PUPf5hSxbk7muheL+HebZzKJdDmHt834Vz9soEczWDNGpHpPCze7Cr7WhhwJhB7tr+FPMnltM5p9XpPXaarXCXgGdlYT7Gn1xYUlH9A9TNP3CKZj6EeQvkE4V0bNDHXUCOmkTUliFuL9lfU4mSeQ06a0PhLjFVE+Wsa8mI6kxoT0qS1FsyNC2w1MgbSY350yzmzQxZzZVrfJjmttyObkfrQb2dZYaIYPM+4B+kdYqVXKjy7jTJ9I01PIKOVaX3y7Fc50ZTLN2BI2O29HZnaMXsQqlb2X1BMhtnSSDMiOcbigbdq7eabgFpIOnzAb6yPT7mvMt4BW8tFgemSTGckHTm2n40Y2Ca4lwXWLtlJUD0qY30G9D2yCfLo1myxYMf6lw7EbZU/ej+E4IBSDHpmQdIA5noO9ScOKZC7AKo3PIRpBjc9qDx2N83XVbJIBPz3TyEch2qqLIcdiPNOaCbawlsfbMwSO3ehTgktnO8SJLR7EgL2mBNTXs4cErDgEWk0AX0/iRv9RSjiGPDIACMsKNJ2ABy+5Jk1UtIJIOxjqyjNtdErGuVl0M9ANPoe1V26hU5cvqBNGcLxK3M6vpCyh5yJGUdAZqG9iAWC5tY0MRz0Uz061mb2OowraQfxrRgORFeGgJZpPOoHMjTSgIYYkaitvO66H8KkvNmGwGkf8Ay6/dQzCdunOmRkCxpdx7MZyry/ARXqT+UelYouRR2m/Y1qCIpjwzH2sXaF6y0qd+qnoRyNR37FbjKnasCGFRmDtqeh1B+lBeIsIGOZbOYkfEDABHb9aYnSpFeQQdjoaVPEmmWVXA427hbrOfWSsFZnTlMbxAq8cP4iL05SMrLKxuDGoI96AwHB7AkZZmNztGsDtU17hrslwwM0HIEMQTSOE4a+gl+wTidzCKS91VuMDlYqoOT/tSji3BcDcGfNsYhTJM6hQDy9qxifD1wEB2JOQljroF1AJ5mp+DcDOrKBmyBkJ2DHST3H60UMk74tdAUt/57KyyW0a+lq0Ea3aD22YSxg+sEkmiBjbhQMzNbVgIIQFRPsSRRPEcCxNzJq7N/LWp2AgNdc9STWmB8PPnCmzcw8Cc63M6EryCnrTnzl9jccMccS5abbr7Et3w7eDyAHnUNP4watnh3hIseptbh3PTrFMjaisrVRwxTsWxpZvUalykaXKKt36aQZsKCupBqW1erZ4NQoHV5EVzzjnDvIvMPlb1L9dxXQ7i9KTeIMD51s/aX1L9BtScsOSNvhZ/Tk/wylcPIFyDs2nseX+96dcLtFvMT5hBj2qvummtGYDHlTvDjZj8w6Gs2OaWmdbyI8laHlrGZiVVSzaiW9uvI/tUN5WIt2gwDAzccE7TJn8qh/nTJ2Abff8AMVPhEV0YFoIHpVdATzk7mtK2cvJoJ4eDfF/SARNg7Q1sbg9TW+Cvk2s6gAlgGHMka6HqSKgweL8q4igdvYaSY5UViyMO1wSBbdvMU9mBkfjRVoyy7Ibk58zPIHwkchOqydAJB2FQ8JxLNcuXsxyq6wJnr15cj70ue7J9CM2ujOYA+leSzOlx5H2V9K/5qcSWTi8Hv3EUZ0zMy/ZX7RbtzqS7CDPIZvkLamTsQo0VR99bDFoiwoiZDRznZR+9Jsdi20DA5o2HPoPYDShbpFoF4jjmds7M20Dr0aOm1BWcOH9ROW0o9R7D5V6tWL1olgH9PbtRSX/QLLfACSpHImN+tZ5SsYjdbuVPOVQiqQqqdc0zHuevSl+Pw+b+pyaC8bIxzbDpU1y2xuKgMhdF10GbpRlweX51pmAMZD7g/wDulfYS6EJxYX0uZGkHffke1Ti9mgDKJO/I1U+M8S9eVPhGlZ4bxQjuCdjT/S2rB5It92yABqNeVQss+9C4PHqddjGx2otbgYzMCOXOlOLQV2br91eqTy7fWvUOyGPD/HbmDu+baMqf+S3ydZEx0bvXZ+F8RtYuyt60ZU7jmp5qRyIr55wmJjfarF4Z8QPgrvm2/VbbS7b+0Oo6MP0rpnnvG8hwfGXR1+/YoMrTfBYq3ibS3bLBkYSI5dj0NC37FQ6qae0RWLlM8NfpTEVNaeKhY/UgisMgGgoGxf2o9TNQgObS9BoZGnM8/eh79maNuLUDNUKFF61QriKb4i3S3EJULBS1ZW7WlwVCWqEGVu/RSXdKSLeoi3iIqEGmedKHu0E2K6ms/wAxOgqiIrHH+H5bmYfC8+wPP76X3LA2irbxK0LiFOe49xrVUDAb7/rWLLCmdfx8znCv0RLnQFV1B12/KvLiACCQRHQ0Ql/20rW4QdDVRk0Ky03sha+JBzx7yPvr17FkxLqYEDWYHKtsPhAzidgCTr0qfgyW714qQFX1xAn4FJE60ftZllFALY2SJuZh2k1LYxZJyohY8p/bpR3hjAo966WAlUZk7EAEafWmPg/D5rt5XglhHtmXSp7G2VSoRG+yyWcZtoUAnXkOlG4O0DlCyrnW653yjWBOxryottmQsFUHMQurM3TsKIs3HbO4XKCCozDkRvQSlL7L0JOI2gWe5oqroo3JJ6D2igbFssMxBIH0H/unpwCi2zu2ZpGVdpnmO1Aca4lbRFUEEAhiBoS2untVV+i7NcVbSyLZI1AzPPvKgfSqb4g4znLZdASZ16mtON8ca6TJ0P6UiCFzJ/8AcVpxYftguRCqZzr/AL3omzhiNtelS4LD5j8I03q5eHOCf/0Yf9QfzrWl9IU2VrDXsujggxTBLw5Hpsd6sXE+BrdkxDdf0qi8RwTrdKDTLzHbelZMKCjMdHEkaZvwr1JAH616k+kP2Elq5THC4iKQ2no+y1aDzuWFF78G+J2wN3mcO5/qLr6SdM6j8+tdpUpdQOhBVhKkcwa+bsJdJEHauj/wk4xcF5sITmtZc6Tum8gdqho8XO74MvV6zFDU7xNoUsu2xVHTNbNymWHvUqiiLLVCDgGaDxKxrW9hzUt1ZFQgGrVDes1KdDW4M1CCi9YoS5h6sJsCsjCqahCrGwa1a2atFzCLQt3DAVCCFLXWh7rZDzjlTi/bFD3cOOetUQAt4gbjX/edVniVvI7mZB1AHU8qc42wEYgVXfEGLKtb0BmR02Mik5YXGzX4kvnX7MgnKWIIGxqRSTrJjYGorLllE6jeDU73c0JACzMCRWSzXKJIl0IjiJLCAemsmhLWJKLCosmZbWYJoy+BlCAQAw571pdAKZIgSDM6+1RMySRtwbGvZZrgEghgxI09QiPupjwi/wCWr3R6g0Zz7bQBS7EYuFa1lGU685mluO4wyiFAA6CrVsGi2Xb9pbbOiqr/ACyN56mlHEPEA8vJp6gM0DUHeAelUnF8auMDSXF41zInlWiOC+2BZaeLeIzlAmAumm8VU8dxIkkT7UG0k78qzZsAs39o0rTHGorQJiwhdu25o65a5AEHkRtUuDtAW8w3ImrD4YwYe4FYyMpMexo1+kXX2S+HuA5gHfb86ulm0Au0dKxbQDloOVGWU29qOHYuTAL9mNue9VHimFNu7mYZlbU6DbYj8fwq63150E6DmN9Iq57LhoqLWsMfmI7QdO21eqzDhto65BXqXSLuJ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4344" name="AutoShape 8" descr="data:image/jpeg;base64,/9j/4AAQSkZJRgABAQAAAQABAAD/2wCEAAkGBxQTEhUUExQVFhQXGBcYFRcYGBQYHBcXFBcYFxQXGBgYHCggGBolHBgXITEhJikrLi4uFx8zODMsNygtLisBCgoKDg0OGhAQGiwkHyQsLywsLCwsLCwsLCwsLCwsLCwsLCwsLCwsLCwsLCwsLCwsLCwsLCwsLCwsLCwsLDcsLP/AABEIAK0BIwMBIgACEQEDEQH/xAAcAAACAgMBAQAAAAAAAAAAAAAEBQMGAQIHAAj/xAA7EAACAQIEBAQDBgYCAgMBAAABAhEAAwQSITEFQVFhBhMicTJCgVKRobHB0QcUI2Lh8DNyFfGCkqJD/8QAGgEAAgMBAQAAAAAAAAAAAAAAAgMAAQQFBv/EACcRAAICAgICAgICAwEAAAAAAAABAhEDIRIxBBMiQQVRMpFhscFC/9oADAMBAAIRAxEAPwDtKXJrZlpRYxdMLWJFQhMFrNeVxWYqENTULipmFamoQFNutlsUSq1KBUIDjD1nyqJrUioU1ZxbxrwjyMS0D0PLr9YzD76QFK7L434J/MYcx/yJLJ9BqK4+V1j76x5Y8We4/EeSvIwpP+S0/wDhFkr2SpIr0Umzq8De3RFtZqKyKnBPKjizFmgE2Uo6ytC4daNt1picfOthCCp1fShg1DcUvZbZ1g01HMyLZrdKX7kE/DsBTECIHKqz4fsFnzZoP51asp3p8HRizr6PeUAaReIMNpmH1inlzEEbigOIYpAhY78hTGrMadMqN1p1g/U0JcYHp9KZ4zBE+oDQ6kdKX+XLQBS3FocpJhGDxDAEAwKKt2AozNudh1rFnACJza1nHt64HJdKAtWQXMQ0aDKKAVSWEydY1oq8DGp2/M0L5dzTKpJnT3qi6HeHS2OQB696IbEAUmwnCsW4gIRJmTFNbfh3FNJZlWREb/rV2/sDigfF47ICRAjlzpR/54EiRpVhXwOzR5l6fYf5pxgfBuGt7rnPVtaGv2FX6Kxhb4uaKCas3C8AVEkQaZ2sKiaIqr7AVJOlUooIjFrvXq9kbrXqvRfFje3foqzi6DuWSKj1FUKH9jG0xs4qapt/HraXM7BVHM0vbxso1S1ccddFH/6oZSUewowlLpHSg815hXNrX8SMvxYdoG/rEin2A8e4Z9Gzo32Ssz0gjeh9sH9hPDNbotS1JmobBYgXEV12YAid9evepWFGnYs3L1p5lYqN1qyG/mVyPx3wwWMSSo9Fz1j3J9Q/L766owiql/ETBeZhi4+K2QfoSA1Lyx5ROn+K8n0+Qv09M5tNezUPnrBuVho9xzD7Rou2aV2rtGWrmlHFGTNNDOyaIDUus3aMtvNPicvNsKt0Jxu3NuelR4vHFDAE1i1xBXUh6cmc7JFrYNwEkerZRuTTvAcUFwsByOneq/j2C2wimZM008P4UhNEIY86amYMy+wniXEhaIBGhG/elGMbzgrJow+U7GnGJ4G91hnYBBsO9GYPgNu31J70aMjRXrGKnRkIOxA1rOJ4S7sCix1O1W5LKjZRW5NFy1QHDdlZw3hlvnePairnArUyZJiKdk6VC4oKGAOG4XaHyD8KYLYUbKB9K1DRECaJ5UKIyOKyRXqgxF7KCd4qE7JDUhaq9c8RDkun7b0RgOO27nPXpQ2M4OhoVihMVfVPU2gFTX7mkg1U8ddOJuZAYtr8R/32qMLHBtjVvElmdzXq9as4dQB6dK9SrH0jot/BUuv4SKsKXQ1VzxFxbyWOXXt3Xf7wfwopyUVZijFydI5n4k4m7OpgEKScnIA6CZ3NJMdxV2hWTIDqAwM/fV44niMMQ904cTqxAdiddTAHM1WrrWnAewTlOpRwMyHmrdd9+dc+bu32b4VFqNFVv8Tu2yNARrE6zPI9RTDA8ZuIhOUKQhCO392n361BxvAruAYYSscjzEf7vQOCv5rbo7FgAdD8sbsOkfpRx4yjdEk5qVWXPgvjm7ZbVja0ELq1tiBrP2Zrq3hbxXbxYA+C5E5Z+IDcqeYr51WVEqQ6HlTPhXETbZWVmyLtG9s8o6a0xZHECWFSWz6aioyaq/grxYMUmVyPNUa/3j7QH51aRrWpNNWjHKLi6ZG4mhcbhQ6Mh2YEH60awrQirKjJxdo+f8bhTbdkYaqSPuocir5/EnhGS6LwHpuQG7OAfzEVSzbrDONSaPeeJm9+GORGtmilaoVSpktmoissGTo9F2ZrWzao2ytOicvK2iP+Rz0Rh+CJuSaJtUVbp8Uc/LkfRvh8DbGyj60etD2zUpNNSMEyUNXiaExOKFtZIpavHwW0GlW2hPFsdHStWaqtjse/nosnK1N8bxJUt940qci3Bm2P4qlr4jrQ+B44l0mOVKcHhmuuXYSOU01wPCkQyABO8UNth8YojPFnLEKPaoB4mKnLcUr7/vUWIfLc+v5yKOxGEV7eYiTQMLiv0MMLjVuCVNbtbkGedVXwi+VmT7LR98/tVsmrtJAyiovRUU9N0qeZj7/800x/BLeXOohuo03GlA8WtlbpaO4+mo/OhsXx5yuVR+sdqW5qO2Nd6aDOCcQVbbea0bjX8KUNiRmY21JBMseX+71jD4KSXcyB12JNSfypXQ89T7HUSKRPyG9IjewfzHOugr1MrnDyDsW7iIPtXqT7JEs6bxFrlqGXVQfUO1VbxRiDJuWxmlRPMKY1/Az710+5bBqvcU8PsTmskLrLKfhJ66CtObHyizPinwlZzDCYpmGW6pWR6QVGoHMdTzoHjOCWwwdTqdVA+cfMP1q94vg72SxdS6HcgzlPUTVT45h2cESCq+pO/IEaVz4wkn8joLLGapdivH289oMsfF6fYiT+lVsYNltv6PUToeTgk5lFN7HEBHlnaSY5Sd/oSKzhsGGtqAzAs+n9pAIj6k06FwRJ/JKhBhMIxJNoQRoymIM9Jo+3aFm5mbMqEQwK6GfiGn4U34mhQDKF8+3oyiSWXqRSpYQszapdBk/ZbfXpVuXIGqCOGcQ/lmlLjh1MpCkyvL3BEV23wjxw4jDW7rMhZhrlBABB2g7GuBG8whFBLLJRl1lY9Qq7fwr4n6rtmdDFxR0Oz0/C2tCM6taO023msstJbGMjnTHDYsMAQQRG81poyEHHeFriLD2m5g5T0aNDXFMXh2tu1txDKSD+ld+3qi/xJ4CGX+YQepRFzuukH6UrNDkr+ztfhfN9OX1T/jL/AGc5U0Rhm1qBanwqa1kTPW5UqGNoUSGA3oa0aH4nrH0p8XRxskFJ0MRjkHOj7V0RIqvG2oAIWctMuGYsONtqcpHOz4kugW9xC81whPl1iiuH8ekxc0PQ1AEi4xXUnl7VHiMN5nxDnsN9eU8qjmo9mSajQz4tez2yB3/KlnDrP9EbemfrPKmWF4a5JRfSqj1c9eQB51Nb4Noc2526L/mlvyEukZ9Lor+LJL2zIhefaak4heFwCJjrBqy/yCAAZdJn3PetmtiQYGmgnkKX75E5CLBY42wFZGJMR+lSNxhpjIR9KZ3YDTAk6z7ba0KcoDZRBMgn3qe+QN2JOKYsM0roehHPQiprQxF74XVR0Xl99SvGQrp8Uz+EGomwttmQJ6dAC0xrOpqLO/sLkHcI4CbbFmaSSCfpP703xV1baln2FI8LxC6kwc6Dk24EnmOdKONcQN9+iiYFH7lxtAtNvZniPEjeeT6UjSOcbTUNrDtlEj0kyB1768qzasekMwMbKB23PtRGIbIiEnMoMKh27jqKyuTe2H0aOMqqXMJMgdepHWocRj2uDIvwqT6j8RnaT002qB1L+pjoPhHboKNw0ADKJbeToqdo5mijCymyJcBdj4iO0/5rFNji25MnLcf4r1M4gcmdds48GpLmPtr8TAT1qlWOKd63xLi6Qc0QPetGVzUfgrYlJN7LdxJ1ay5BB9J71T18PJibDoDqIKMJ0JGoG2hohMV5bKoaZEHfZtNRzrbh3FxYuRd0UnKSNcsapp7Upu656Cjd/E5Zx3ww9tiCMjiTr82v60s4NjGDrbfaYg8sxrt3Hnw+JUKcxHK4sAj2ncdq5D4m4Jcw2IJOqn4XA9Lrp9x61m5RdpO0bITtr6Y8xfAbjDzk/qW9B51vVrYEBgVBliNiKGu+FijguVuIRnlNBdtHQ3AJ0ZdyKE4N4ifh99bgJazc/wCW3yJAPqHKec866Vwi/g8aJw92NcwtxBS59oKdgeY2NaMUIsXknJM5auA8k5hq2HuAk/atPs33EimXhDDC1xO9bGxRmT/q/qEfj91WziXg90YuAHtQQ6jfy30cAH7J1HY0kXhzYfEWLra+SwsXWHOzdINi53GoHvTYwaYqU00WLi+ONtP7WlT1BYaGk3hDjdxHt2yxyEFY+/UVZ+O8J8y2yE5ToVY7Ajaqt4f4cbd0vdhRaJHuzdKDK3zVMQkzpuHxX30TdCupVgCGBBHUEUgs3SKPsYiK0F7uzk3HeHnD33tnYGV/6naocNV1/iPgMyJfG6+lvY6g/SqXhaxTjxke38Pyff4yk++mH2RUOKOtTW61uYXMddqJWLyUnszbxCBdSJrThdyCxAkkmB+vtXv5cDRBJkCT1P51Z+F8KFol2Gb0wBuTO9Rzro5ueSimLcNw2465zCgmN/l5madWuGIuUj5RA6e/vUl1NgPSV1yHY0FhLl12ZbaHLyB5HnJ5Cg22c2bsPdlH60Dcxg1Ak9hJ/KmC8LRQWvPnbfIug9u9FPi7dpAFT16QijXXvRrGZW9iEJfb4bTfWB+dRXsDe5qo92FN8RdvH4iEmAqrqxJ212FQYe2qv6tQIW4WOYnPoAo5RRetFchbcw14LsII5EGaXYp2GmQjvT+9YKtkBLFCfTyyjYt2pRiyWBePSTvsN49PWheMuxJcviY5VFn9/em1zh7EwAHPTnA3il44XnM2idNWRjsBuVPOluDQaZHfxBVMoOjkfhsfxoPD2cxidFBJPQczWMZclm0nkv8Av+717D3yA0R6gJoGGg6yzZQCxiCVUiSFHM9BStn8x5J9I/2O1T378oVEifiPMiNvatsDajIMpaSCwG5HT7qJRtlMnwuGLlZ2JhV5seg7d6NFrKwMxk+WBlXv3pjxVUW8bls5l0y5d7cRoR7il164zMCoBDElwBqDvHtTnoX2e/8AIL9gHvnInvAFeocWug/GsVVkoIt46jrOPqt4XFF7hEZVGgncmdI/GjMahVCZiPx7Vo5asUk5OkOsXjPUp5RE9NZos41L7ZW9LERO6t9eRqscL4gbhIIA6DeRUuKhXVgSATpHIjc9BQNKSCacHssOMIwlr0zduGPTqAAWAJAG5iaKbFebns3BCL6kJAOX9551VcTj7zEsiG5c0CgTAHUnkKsvBcKzJluXP6iiGYDTMdZHWubLDNz+CpGmORVbKV4o4DGtppX4sk6A88vT2qtm09mHBZWHuCO1diteFs90Z7ua1u2kMT9kdB3ptxvwNh8Rhxa2dB/TuaSB8qt9oftWzHiyV8gp5sd62c+8N/xPv2oW/F5NByD69+f1q34a9h8aCtm6MzI9t7TaOFPqQjqVbaqXhf4flc6X2ykiUZNcrdx8w2pr4W8KjBucRduo5UEW4kBSdCW/Kjx5k3SlYnJBVfR0TDYfzcMnmgg5RnnTVNGP3iar+Gt2C90zIUqQSZHqESB7kU2wOO8/COqznyOvXUgxB51TeHtFwDlmUkfp9CKmSStNoS7i6Li9qK8r00v4agnsRWkEhx1kXbT222ZSPryrldj0kqdwSD9NK6yVNc58V4PysSxGz+se+xpOZas7X4jPxlLG/sgt3K3N/MQg5mCelL3u6ADc6Cj+F2dAdSQTFZ3I6WadbHnCMKFBkAmZH6UceJtbBZtOinme1AW7h3qfBW/NbM5/pKf/ALHoO1VFWcvJK9sY27JxGVm9KLz5nrHbvTHzlQALCDXTr3J50McSSY0CgiT0H2RUi2FMXH1C5tD76E1ojFIwzdhS29M0yN/80JecZlc/C0227H5TPuYrN4tcuFSNEhl1jMv7VFfxeYFQsgH1AfCGGog8yIqzOQYiy5MKCCAZY6ARt717FsgZDIJJGg+0dDp1qd85XVvWT8IEAD7TE0E9tLYzM8sDoRGp6Ab1CG+KDvbLKIaClwncIDMnvrFD44j1hYEJ6VOs6adhG9TWc4VmQZl+ZeYncxzrJsZ0LBliJ10A6zUIKbN7QXN3QATsvq0b3IFI2UhrjagQxX2ppiMKwILHNl66ATBEjlNR8TvtcLtlyA2yQN99de1BLoOPZVxb71IE0rFjLOm9E3FrK+x6AnXvTrg18W7wJWQVy9xI0IpW9um3CFBvWyfsmP8AsAYpkWDI34uWR2UElQwBK6DMdYHfSoWusQYVs+k8pH9w60ZgrLPbOfQkynXMJzHX3NDNcZSumgBVtfj1n1dDrTWAgM4RjqymeetZo61ccAZHOXl6a9Q0TYv8MWJcaCeZbkNzFWu5w1bi7Sp/Sob2CFt2ui0ViQQPhII1Ij4Tzq0cOwQFtY2gH76LFJ/xFVW7OV+KlOHKonMZl5RrEUnwHFHTQgMDrlMQev1rq/ijwouJt7Bbq/A36HtVCueBsWrhQqGBOfMI+7et8VGqMXkSzud9jD/yttBlEglQRl5SOvUVngl9LVwFrurARJ0J7671SuJWyrsjGGWRB0g8x+NScPw926ctsM86c4HuTpQvEm7sKHmyjFxrZdsZ4zdLo8sgIBlKssksDuI2Gn41uvjjENZvIlxM7f8AG59OWY2BGorn+IQ23ZLkqw0IO+nT96mwSs5VbYLEkLptroJNMUIVsyPPl5fEvy+IfMVrQYrdTJnZdipHqIPKhXxaM6yzBAMpEyCD1On+KTXrX8ujKwGfMVJAOw3mNxV08DcHw7gG9Fy4QSEI9Kr77FudZ8Xj4cKtLtjZZc+eVLSS2KvCfGblnECzM23bKsmMvOR+1WrGYBWvK5hAW9Z2GkkHseVTYTA4Rb+SxaDuNS0Zguuwn86H8b+ZaFtk2LQw5GCGWaHyGm+qo0ePyUduy823VxIMjkaiu2KR+HeLi4kgZYJBXoRyqwLcBq49DxZiEiqZ48w021uc0MH2b/NX/EWppHxzh3m2blv7SkfWNKklaHeNk4ZVI5RhVLGY56T0p/hVpLhgQYO40I9tKb2XrnWenzRUgu7LFba7sY/c/QU/a0iJroqrEfr70i4IZuM32QAvud/0pvdfO4TdUh37n5Vp+Po5eeG6JsE7OV0AA1PMnTQAcveiMNiWKn0rlJ2nl+9B/wAwQYHzFp5QBP3mscLkNLaKgkL3bmf7jTjBMYXt1Ezl0dubcwvatQ5BUekA5sxOyyNzWMHL2vSNySzHdmk6DoAIrW7bHzEAc+YEbz9eXtV0ZyPOGUtqEB23LdzQuNP9TLAULtJG5GmtEXnlAkx+ZXlmPMdu9RYxFQqTqRqef1PWqLMWrzLqujbummw59hB1Na2k/wCayIyl1Yd0jMVHuaFRzfxDXI0CmR1B0g+29ZwmIR2u3sw3CqoDGVXpAjepZKNMSoYMzCZEkTpmnRVHWKBs2R6hqJQr3O/xD3om4yk3WYkFz6Rr6QTqQetBuy2lCoRmdlBY8h076wfpQy6CiVxUYSoHwnXqOX6UTBipOK2CHzSQG3+kb/fQFu5qVBrKxxI+29E8PunICuj2zmHcdfaoGt/fUdu4bbBl5bjkRzBq4sjHeI4jnUlNJklPssdyp79O9LroK6FW11AOk9z1rXOD6lGnMdO1McfxFGZWXUwu46CI/T7qanYtqhaLFxtZYTyEivVYrd7KAGAmBP1E/rXqKiFpuXcqMYJ0OgEk/TnVLxGJvqGEvlKhRIjKA0j3q6UtxvBlcswksflJgTzNNzQlLcRFDfwvxVb9oBj/AFEUeYT12FNcXhoUkCe2v6VTOH8ObCsxYjLcX1BZlYMgxuRViXxRaREB9Rgc+ROvLcdKTDL/AOZBVWxHxm7Ytwt21mDyZVQdTvOaDNIOOX7LWgLUQgIFshhuIBEfMN66TxC7be1cyBLhXQqRMe43iKplrwpcvBnUoqEkDRtQDuAdYro+KocfmzmeZLOpViSd/wB/2I34lba2pgeaAFhwCRESR1GlCHG3gIBCA7BRGp69Jqbi/CTYuFWKsVg6f7pWbuUiDpInXSPaaxfkXLHJOD0zofh8vuhJTjUouiv8Rw9y40KBDSQWJ0PzA/Wnfl+XZVRoRAMc+v0oC5i0B3k9hOvJgdvpR3CcNdxFwShW3EEn8Y6k1mxvPklBtaiacuHBCGSKe5Fg8MX72vlI2UHVlgSYhQSd16gVbfEaZ7LBoIIUaRo8jWehOlUXj/GfLIsWjkRAM+XnOydutF+FuIkuq3XOSZFuCZMaTAk8q2eR5Cyyqjn+Nh9MON2WXgvAjYUksGZzJy6gdh1ptZukHWiMNaUAgaAmY6V57NFBVFI0EyXZrW9bocAitlv0RDm3inh3k4liBC3PUPf5hSxbk7muheL+HebZzKJdDmHt834Vz9soEczWDNGpHpPCze7Cr7WhhwJhB7tr+FPMnltM5p9XpPXaarXCXgGdlYT7Gn1xYUlH9A9TNP3CKZj6EeQvkE4V0bNDHXUCOmkTUliFuL9lfU4mSeQ06a0PhLjFVE+Wsa8mI6kxoT0qS1FsyNC2w1MgbSY350yzmzQxZzZVrfJjmttyObkfrQb2dZYaIYPM+4B+kdYqVXKjy7jTJ9I01PIKOVaX3y7Fc50ZTLN2BI2O29HZnaMXsQqlb2X1BMhtnSSDMiOcbigbdq7eabgFpIOnzAb6yPT7mvMt4BW8tFgemSTGckHTm2n40Y2Ca4lwXWLtlJUD0qY30G9D2yCfLo1myxYMf6lw7EbZU/ej+E4IBSDHpmQdIA5noO9ScOKZC7AKo3PIRpBjc9qDx2N83XVbJIBPz3TyEch2qqLIcdiPNOaCbawlsfbMwSO3ehTgktnO8SJLR7EgL2mBNTXs4cErDgEWk0AX0/iRv9RSjiGPDIACMsKNJ2ABy+5Jk1UtIJIOxjqyjNtdErGuVl0M9ANPoe1V26hU5cvqBNGcLxK3M6vpCyh5yJGUdAZqG9iAWC5tY0MRz0Uz061mb2OowraQfxrRgORFeGgJZpPOoHMjTSgIYYkaitvO66H8KkvNmGwGkf8Ay6/dQzCdunOmRkCxpdx7MZyry/ARXqT+UelYouRR2m/Y1qCIpjwzH2sXaF6y0qd+qnoRyNR37FbjKnasCGFRmDtqeh1B+lBeIsIGOZbOYkfEDABHb9aYnSpFeQQdjoaVPEmmWVXA427hbrOfWSsFZnTlMbxAq8cP4iL05SMrLKxuDGoI96AwHB7AkZZmNztGsDtU17hrslwwM0HIEMQTSOE4a+gl+wTidzCKS91VuMDlYqoOT/tSji3BcDcGfNsYhTJM6hQDy9qxifD1wEB2JOQljroF1AJ5mp+DcDOrKBmyBkJ2DHST3H60UMk74tdAUt/57KyyW0a+lq0Ea3aD22YSxg+sEkmiBjbhQMzNbVgIIQFRPsSRRPEcCxNzJq7N/LWp2AgNdc9STWmB8PPnCmzcw8Cc63M6EryCnrTnzl9jccMccS5abbr7Et3w7eDyAHnUNP4watnh3hIseptbh3PTrFMjaisrVRwxTsWxpZvUalykaXKKt36aQZsKCupBqW1erZ4NQoHV5EVzzjnDvIvMPlb1L9dxXQ7i9KTeIMD51s/aX1L9BtScsOSNvhZ/Tk/wylcPIFyDs2nseX+96dcLtFvMT5hBj2qvummtGYDHlTvDjZj8w6Gs2OaWmdbyI8laHlrGZiVVSzaiW9uvI/tUN5WIt2gwDAzccE7TJn8qh/nTJ2Abff8AMVPhEV0YFoIHpVdATzk7mtK2cvJoJ4eDfF/SARNg7Q1sbg9TW+Cvk2s6gAlgGHMka6HqSKgweL8q4igdvYaSY5UViyMO1wSBbdvMU9mBkfjRVoyy7Ibk58zPIHwkchOqydAJB2FQ8JxLNcuXsxyq6wJnr15cj70ue7J9CM2ujOYA+leSzOlx5H2V9K/5qcSWTi8Hv3EUZ0zMy/ZX7RbtzqS7CDPIZvkLamTsQo0VR99bDFoiwoiZDRznZR+9Jsdi20DA5o2HPoPYDShbpFoF4jjmds7M20Dr0aOm1BWcOH9ROW0o9R7D5V6tWL1olgH9PbtRSX/QLLfACSpHImN+tZ5SsYjdbuVPOVQiqQqqdc0zHuevSl+Pw+b+pyaC8bIxzbDpU1y2xuKgMhdF10GbpRlweX51pmAMZD7g/wDulfYS6EJxYX0uZGkHffke1Ti9mgDKJO/I1U+M8S9eVPhGlZ4bxQjuCdjT/S2rB5It92yABqNeVQss+9C4PHqddjGx2otbgYzMCOXOlOLQV2br91eqTy7fWvUOyGPD/HbmDu+baMqf+S3ydZEx0bvXZ+F8RtYuyt60ZU7jmp5qRyIr55wmJjfarF4Z8QPgrvm2/VbbS7b+0Oo6MP0rpnnvG8hwfGXR1+/YoMrTfBYq3ibS3bLBkYSI5dj0NC37FQ6qae0RWLlM8NfpTEVNaeKhY/UgisMgGgoGxf2o9TNQgObS9BoZGnM8/eh79maNuLUDNUKFF61QriKb4i3S3EJULBS1ZW7WlwVCWqEGVu/RSXdKSLeoi3iIqEGmedKHu0E2K6ms/wAxOgqiIrHH+H5bmYfC8+wPP76X3LA2irbxK0LiFOe49xrVUDAb7/rWLLCmdfx8znCv0RLnQFV1B12/KvLiACCQRHQ0Ql/20rW4QdDVRk0Ky03sha+JBzx7yPvr17FkxLqYEDWYHKtsPhAzidgCTr0qfgyW714qQFX1xAn4FJE60ftZllFALY2SJuZh2k1LYxZJyohY8p/bpR3hjAo966WAlUZk7EAEafWmPg/D5rt5XglhHtmXSp7G2VSoRG+yyWcZtoUAnXkOlG4O0DlCyrnW653yjWBOxryottmQsFUHMQurM3TsKIs3HbO4XKCCozDkRvQSlL7L0JOI2gWe5oqroo3JJ6D2igbFssMxBIH0H/unpwCi2zu2ZpGVdpnmO1Aca4lbRFUEEAhiBoS2untVV+i7NcVbSyLZI1AzPPvKgfSqb4g4znLZdASZ16mtON8ca6TJ0P6UiCFzJ/8AcVpxYftguRCqZzr/AL3omzhiNtelS4LD5j8I03q5eHOCf/0Yf9QfzrWl9IU2VrDXsujggxTBLw5Hpsd6sXE+BrdkxDdf0qi8RwTrdKDTLzHbelZMKCjMdHEkaZvwr1JAH616k+kP2Elq5THC4iKQ2no+y1aDzuWFF78G+J2wN3mcO5/qLr6SdM6j8+tdpUpdQOhBVhKkcwa+bsJdJEHauj/wk4xcF5sITmtZc6Tum8gdqho8XO74MvV6zFDU7xNoUsu2xVHTNbNymWHvUqiiLLVCDgGaDxKxrW9hzUt1ZFQgGrVDes1KdDW4M1CCi9YoS5h6sJsCsjCqahCrGwa1a2atFzCLQt3DAVCCFLXWh7rZDzjlTi/bFD3cOOetUQAt4gbjX/edVniVvI7mZB1AHU8qc42wEYgVXfEGLKtb0BmR02Mik5YXGzX4kvnX7MgnKWIIGxqRSTrJjYGorLllE6jeDU73c0JACzMCRWSzXKJIl0IjiJLCAemsmhLWJKLCosmZbWYJoy+BlCAQAw571pdAKZIgSDM6+1RMySRtwbGvZZrgEghgxI09QiPupjwi/wCWr3R6g0Zz7bQBS7EYuFa1lGU685mluO4wyiFAA6CrVsGi2Xb9pbbOiqr/ACyN56mlHEPEA8vJp6gM0DUHeAelUnF8auMDSXF41zInlWiOC+2BZaeLeIzlAmAumm8VU8dxIkkT7UG0k78qzZsAs39o0rTHGorQJiwhdu25o65a5AEHkRtUuDtAW8w3ImrD4YwYe4FYyMpMexo1+kXX2S+HuA5gHfb86ulm0Au0dKxbQDloOVGWU29qOHYuTAL9mNue9VHimFNu7mYZlbU6DbYj8fwq63150E6DmN9Iq57LhoqLWsMfmI7QdO21eqzDhto65BXqXSLuJ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" name="7 Imagen" descr="ECONOMICA DE 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2718100"/>
            <a:ext cx="1500198" cy="891870"/>
          </a:xfrm>
          <a:prstGeom prst="rect">
            <a:avLst/>
          </a:prstGeom>
        </p:spPr>
      </p:pic>
      <p:sp>
        <p:nvSpPr>
          <p:cNvPr id="11" name="10 Medio marco"/>
          <p:cNvSpPr/>
          <p:nvPr/>
        </p:nvSpPr>
        <p:spPr>
          <a:xfrm rot="18339942">
            <a:off x="873121" y="4992322"/>
            <a:ext cx="3937101" cy="30153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2" name="11 Medio marco"/>
          <p:cNvSpPr/>
          <p:nvPr/>
        </p:nvSpPr>
        <p:spPr>
          <a:xfrm rot="2199849">
            <a:off x="-329606" y="1327227"/>
            <a:ext cx="4516834" cy="392622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" name="12 Medio marco"/>
          <p:cNvSpPr/>
          <p:nvPr/>
        </p:nvSpPr>
        <p:spPr>
          <a:xfrm rot="8507521">
            <a:off x="4719007" y="1471420"/>
            <a:ext cx="4856863" cy="285752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pic>
        <p:nvPicPr>
          <p:cNvPr id="14346" name="Picture 10" descr="https://encrypted-tbn2.gstatic.com/images?q=tbn:ANd9GcTP8kuLopSfJEzEfA-tbMsjWSt_3lCIKa3VbVPzW6Rrcc2fj28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72" y="1304408"/>
            <a:ext cx="1428728" cy="838707"/>
          </a:xfrm>
          <a:prstGeom prst="rect">
            <a:avLst/>
          </a:prstGeom>
          <a:noFill/>
        </p:spPr>
      </p:pic>
      <p:sp>
        <p:nvSpPr>
          <p:cNvPr id="15" name="14 CuadroTexto"/>
          <p:cNvSpPr txBox="1"/>
          <p:nvPr/>
        </p:nvSpPr>
        <p:spPr>
          <a:xfrm>
            <a:off x="6500826" y="2214554"/>
            <a:ext cx="25003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smtClean="0"/>
              <a:t>LAS REGIONES SON CONSIDERADAS AREAS DE EXCLUSION PARA LA MEJORA DE LA ECONOMIA</a:t>
            </a:r>
            <a:endParaRPr lang="es-MX" sz="900" dirty="0"/>
          </a:p>
        </p:txBody>
      </p:sp>
      <p:pic>
        <p:nvPicPr>
          <p:cNvPr id="14348" name="Picture 12" descr="https://encrypted-tbn1.gstatic.com/images?q=tbn:ANd9GcSlMy5fw5aVXVJL8nI9dEoG7blgP5_4DTa9ZwHmxLwLhPiBIt-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47" y="3857628"/>
            <a:ext cx="1285853" cy="1000132"/>
          </a:xfrm>
          <a:prstGeom prst="rect">
            <a:avLst/>
          </a:prstGeom>
          <a:noFill/>
        </p:spPr>
      </p:pic>
      <p:sp>
        <p:nvSpPr>
          <p:cNvPr id="14350" name="AutoShape 14" descr="data:image/jpeg;base64,/9j/4AAQSkZJRgABAQAAAQABAAD/2wCEAAkGBhAQEBUQEBAQFRQQEBATEA8UFBUUFxQUFxAVFBUVFhQXHCYeFxkjGRQUHy8gIycpLCwsFR4xNTAqNSYrLCkBCQoKDgwOGg8PGiwkHyQqLiwpLCksKSwsLC0pKSksLCwsLCksKSksKSwpLCwpKSkpLCwsLCkpLCkpLCwsLCksLP/AABEIAOEA4QMBIgACEQEDEQH/xAAcAAEAAgMBAQEAAAAAAAAAAAAAAQYCBQcEAwj/xAA/EAACAQIDBQUFBQUIAwAAAAAAAQIDEQQFIQYSMUFRBxNhcYEikaGxwTJCUmJyIyTR4fAUMzRTorLC8UNzkv/EABsBAQACAwEBAAAAAAAAAAAAAAAEBQIDBgEH/8QAKhEAAgICAQMDBAIDAQAAAAAAAAECAwQREgUhMRNBUSJhcYEUMhUj0TP/2gAMAwEAAhEDEQA/AO4gAAAAAAAAAAAAAAAi5NwACLkgAAAAAAAhkkNgEAi4cweBg82IzClTV5zjFLq0aHHbe4an9lup+l6e8xc1HyzfXjW2PUY7LMR5e4oFfbnE1XajCMF+J+0evZnNq08QozqSknF6PqYK5N6RKn062EHKXbRd0SiIslG0ryQAAAAAAAAAAAAAAAAAYs+NbExgnKTSSV3J6I+rZzftVzCopUqKbVOV5SS03mvum/Hod9igjRfd6MORY5doeBU9x1le/G2nvLBhcXGpFTg1KMldSTujgFWEXDgr3+z6cC29k+eyjXng5y9mUN+kujX2kn0tZljl9OVMOUWV2Ln+pLizrNyTFGRTFwCGyT51Kqirvh1PQZSZ4cxzmjQjvVJpdP8AorG0O3cKbdOg4yk//I/srrbqzn+MzVzk5TnKcm+f/HoRrMiMexd4PR7b/qmtI6Bju0WH2aNKUn+J2SNBj9scVVulNQXSK+pVamZSeiXqeaWJk+LIUsiT9zpqOiUw7tG5r4m+tSbk+snczwTjOVt6/gaC9+J7MmlaunwumvkalPbLCWMq4Pj2/BZ92ysvU2my0v3qPr8jVmw2bdsVT9fkSa/7Iospbpl+Do8TIxiSixOLJAB6AAAAAAAAAAAAAGAAYMrG2+yf9uprcko1Kd3BtXT0s4t8vMtJi0ZwslXJTj5Nc4KcdSPzvj8HWw1Tua8HGa1V+El1T5m37M6EqmZwlBNqlCcqsuUd5bqXwZeO1bJlVwffJe3QcZJ891ySlFedz39n8MGsJF4OKV1Hvb/b7y3tKb43vcuLs52Ud13ZVV4kYXdmWklS8SrdoOd1MJhN6k1GdSagpv7t09fgUvszzrEQxjpVXXqQxN0py3pRjOMHJ68FdR95WRolKvn7FhLISs4HXrnizXL1iKTpSbSlo2m014po9kCSP5JSbT2jh20my1bBS9tSnTv7FZX4N8JdH48zS7tzv2Z0YSpSjUScWndM4PjqcI1Zqm/Z35KKfJX5FTk1cJbO/wCi9RnkxcJLx7nyIYJREOj0EfbATtUj+pHxMoOzT6ST+J7Hya7FuLRcb/U9uRStiqXjJ/I8O9p7j15O/wB5pfrRNh5Ry+Qv9UvwdNRKIRkWZxAAAAAAAAAAAAAAAAAABiyo7S7d0cPV/ssJReInZRjK+5C/CU5cki2tHOdquyaWLr1MRTxW7KtK8oTpqS0goqzv4GypR39Zpt5duJ8ttsjdHCd9UxOJqVLxj7UoqG83r7KitCj7PbQ1cFjI1V9hzUa6s7ODdm7c2ldnS+0GioZX3VSe9USpRjL8Uk1r7rnG8bNxlFJ/ejq+N1IusSMJY8lJFTfKUb+x2HOcHiM4pxpwpuhh1JTWIqK9SduUafJa8WWbIMgp4OhGhTu1G73pcXJ8WerDSUaMXJpJQg23ZJeytT706qaummnwkndFJKcuPFeC3jCO1JrufRMNnzq1VFOTaSSbbb5GkybbPC4utLD0pftIRc7PnFNLeXVXaMVFtbMuST0efb7OP7PhJbv2qloRXm7N+iOORXL3P5lw7S807zFKlF6UYa+EpfyKeinyrOctH0XoOL6WOpvyyQQGyKdCSQyWQ+Z6jF6Zb6MrwT8F8j25S/3il+uJrcvlejH9KN9szlc61ZTWkKck3LrbkibUttaOUzJqFctnQ0ZGKZkWZxIBFyQAAAAAAAAAAAAAAACGjGxk2YuQPDlfalj5PFU6UrqEKe8vGTb+Rz6mnUxlGMKU6tq0Jd3Bavdkm1ry6s6DtZkuIzTMHDDqKp0IqnUrS4Rlq2kub4G+2L7N4YCq686sqtVxUU7KMYLnZeJc/wAmFeOoLyVCxpTvc2fbD7N4jFtVcwqNQX93l9N2pxXLvZpKU5W5XtrwPlU7zKqm8t+pgpyV4JOUsO3pdc3T4eRb8RiIwi5SaSXNlM2g2kdZOnS0pyTUm/vrn6FP6qi/q8F3ViTvf0I8PaXtlCFBUaU797DfnKL+5+H14M9HZts9LB4SWMxC/bYiLm1/l0krwh4aLXxOe4XKnSxcZ1EnSpTjOCf3pKV4pr8K6F7zvbmNbBTjCLjUkt1RfD08NDZkX1wgow/Zni9Mvnbua8vRQcdjHVqzqSd3UnKV/Bt7q9FofG4UUvciWc3J7bZ9Yqgq4xivYgmCu7L1CR7svwzbSSu5tJIRjyejy61VxbfsWHYnZmOJqudSN6dPj+aXS3NHv2l7N3FurhNV96i/+D5eRddm8ojhqEaa42Tb/M+JtbFrDHXDTPnl/V71kOyuXb49jlGyOTzrqMHGUVFtVLqzVuR0/CYKNKKhBWSX9ep9IU0uCtd62Vr+Z9bG6utQWiHmZs8mXfsgkSiUDYQSQAAAAAAAAAAAAAAAAAfKb0b6HJ8m2kx1TH1MLTrq9Xv93vNVFxlZONvA6tWjdNLo9Thmzs5Rz2nB/bjWrRlHnZyvfys17yZjqPGW/ghX8vUjo7Rk+Vww1KNKHCPGT4yk/tSb5tvU9wikSQ2TEtI552oZtKHc0YPjJzn4pLS5U8JnsZaS0fS+nofXb7HKrjqln/dbtPyaV380V9IqL7NTPo3TMKMcSO/L7lnkozV2lz46mozSSTUUraHnw2OnB2Wq6HzxFfflvW4Gp2bRMqxXCez5/Qkgk1FkZ0ad5f1wLzsJlXeV+9kvZo8PGT/gVHBUbK7V2+C+C+J2LZjK1Qw8YtayW9PxbX9e4m41e3s5frmWoVcF5ZuoIyIiSWhwhFgSAAAAAAAAAAAAAAAAAAAAGCGAYHgWT4dVu/7qn3rVnUtrbnr6HsrVlFNydkldtlSzvaJybhSdl+Lm/IwlYoG6nHlfJaRaKONpzbUJRbWjSfAnF11CnKbekYt38kc6o4iUHvRbUubT+fU9Oc7WSeDqQkvalBxTXO6saVcmix/xc1Na8bOf42u6tWc39+pKT99l8EfIiK+RJTze5bPo9UFCCivZAGboStexhb/s90Z8k/BDMoK7S6sxPXl1JNuXHdQS2YWTUY7ZZdk8s77EQi/swW/LyT0XvsdYS4FX2Dyl06LqzjaVWXB8VFaL6MtaLqmPGJ816pk+te2vC7EokhEm4qwAAAAAAAAAAAAAAACGACQQGwCSGLkXAKp2jY7usFK3GTjFebaOa4HPJR9mp7SXP+Jc+1nFLu6NL8U2/RROblXkzalo7noWLGWNykvLLlTxEZK8Wmn/AFqabPa2ij1ZqsNXlTd4u3VcmZYrFuo7tW0saOa0W1eK65/Y+KM6EN6S8WYHtyujeV+Ufm/5GpLuT7JKMdm/yLLe9r04W03rvxS4+hYtouzWnVTnh92nPi077snbpyZPZ7gbudZrhaKfxLyW1VScO6Pn+d1G2vJ3XLWj8/5jltXD1O7rR3Xyvzt0fMumxGybqqNWorU096MfxPr+ngdBx+V0q0bVKcZpO6TXNPQ9FOkoqySVkkl5COLGL2Z5XXbLqeGtP5JhFJJLlyPoSSSjnvuAAAAAAAAAAAAAAAAAADFmRiDwg1ObZ7Gjovalyin8zzbZZ48Jh+8Su3OEfSUrXKfh8wjVW+pXvx6key3j2LTDwXbHm/Bc8r2mjU9mpaMuXRm7jNNcTmlv5G2yvaKVKyneUHz5o8jd8m3I6bx71lb7UsVvYyEOVOk/e5L+DKc9Dc7WY7vsXUqJ3SaSNPbkytvlyn2O56ZX6ONGL+CZcL8iLm9o4NOCju30PvnWw1ehTVWC34OO9Jfehpe1lxPFTJrZ68+qE1Cb1vwVxM22XRtDRL2m/wCRqacLtJa3lby8+h0bZPZfvGq1RWhFrchx3rcG/D+BnTW5M0dSzIU17b/BbdmcB3OGhG2rinJ9W9TbbpEFYzLeK0tHzacucnJkWFiQZGJIAAAAAAAAAAAAAAMbi5hUqJK74Li2ebDZlSqNxjNNx4oHqi2tntRJjFk3BiiTFktmLB6UXtXq2w0I6pyqxt6NM5phsVOD3ouz6cn6HQu1up7FGP52znG7fTxKnJf1n0DoVcf4a5fLLTl2dRqezLSXNcn6nunOyv0KTJNOzumvQ2FDPJKDhLW+kXz9TWp68kuzC0+UDw1Z70pPq2/iZ4WG9NLqz4o9uU071L/huavL2WU9Qr7fBZMpwveV6cF96a9y1+h1ZQ5eBQNiMJv4hz/yo/GR0It6F9J866xbzvS+Ct43YXC1ayrbu7JO8lHRS80b+nRUUoxWi6aeh9iEb0kirnbZNak+yJQRIR6aiQAD0AAAAAAAAAAAAAAAoWc7RurWnQT3VTe7KL4y00fkeSFRxtKLaa4Ncv5Fc28TpZjNptNxg4v0Z9snz/ftCppJ6X5S/mV0rGp6OzrwkseE4rs0dDyfaFTtCrZS5SXBm/Tvqc3uuXL4G7yjaFwtGo24vg+hIrtXhlFlYGvrgW4M+dKspJOLTT4MzbJJU996OZdrVT9pRj4SfwZRsPC8or86+Zb+1SpfFwX4aV/e5FVy2G9Vj4Nsp7u9h9G6UuODF/Y3UsDCrJQlxlJKL6Ns8Wf7MVsFL21eD+zUXC3j0LFkVO+Ipx57935LU6XjMLCrFwnFNNWaZIhQpxKnK6rPDuSXePufn02eUU9JPhd/LmvEse1XZ9KlerhU5R1bpc1+lnu2J2Rcoxq14tJXag9G3vPVo0xolGWiwu6vRKj1E/0b7YXAuFBylGzqSv6W0ZaIoxhCyskZotIritHCXW+rNzfuSADI1AAAAAAAAAAAAAAAAAAAAAHI+1Chu4uElxlS4+TsaCllneUVKLtK3vf0Zce1ejZ0J+Mo/N/Qr2zzXdW6S/r5lVdH/Yd90+5/wYSXt2PllOeyh+zrJ2X3nxXn1RYoTTV1Zp8LM+uB2WpY2lNS0nB+zLp0v1RWKsMRl9Tu68bxvo1wa/K/oZcJRW2afVpvk4x7S+PkuWWZrOg9G3F8Yt6Ly6FvwGZwrRvFrxV9V6HO8PioVI70HdP4M9eGxUqck4Oz5LqvHqbq7de5U5WDGa2uzNH2k1N7Hvwo01/qk/qaPJl+08l9T07U4t1cXOb6RT9P+zDJY/bfTdXzZCm92HV41bpw4wfwi6bGUN7FXf3YN+/Q6FYpewNK86k+lor3J/UuyLSlaicJ1SXLIf2I3CYwsZA3FaQkSAAAAAAAAAAAAAAAAAAAAAAAAAAUTtWo/usan4KkP9T3fqUvZ77Ml+Y6N2jYXvMvqrpuS/8AmpF/Q5ns3PWS/LF/MrshasR2XSJ8sKUfhnR9ipa1V+n5G5zjJqWJpunVjdPg+a8U+podipe3UXhF+4uBMr7x0znc6UoZDcWcZzvZzE5dU343lSfCp68Jrr4nqwWbRrLTR81z9Dq1fDxqRcZxi4yTTi1y5nMdq9hZ4duvhN9wT3nTSe9H9K5x8CNZTx7xLrD6lC/Vd/Z+z/6VLMXetJ+Nvcj3ZJD2G+sl8DVSqNyu+er8+BuMpVqfC6u35+BBivqOpufGlHSNg6VqDn+KT+Gn0LQabZLDOGFhFqztJ285N/U3aRdV9oo+aZcud0pfckAGRHAAAAAAAAAAAAAAAAAAAAAAAAAAANRtLQ38JWj1pSONbOStNr8tvcdyx9Pepyj1i18DheUrcryj+arH3TZByl9SZ1HQ5brsh+zoexc/28l1pv8A3IvKKDsd/ifOnL5ovxIp/qVHU1q9ixjJGY3Td5K4oW1+wMa0pVsMlGo1eVPlP+DMNjdkZbsZ4iLioP2aT436vrwL7umW6afRjvZP/wAje6fR32MYQS0RmhYWNxA/JIAAAAAAAAAAAAAAAAAAAAAAAAAAAAAPlW+y/JnC8P8A4uf/ALK3+9gEPK9jpOg/2s/BedkP8Sv0P5ovyANtP9Sv6r/7/okkA3lWYmQAAAAAAAAAAAAAAAAAAAAAAA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8" name="17 Imagen" descr="DESARROL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60" y="2714620"/>
            <a:ext cx="1071562" cy="1071562"/>
          </a:xfrm>
          <a:prstGeom prst="rect">
            <a:avLst/>
          </a:prstGeom>
        </p:spPr>
      </p:pic>
      <p:sp>
        <p:nvSpPr>
          <p:cNvPr id="19" name="18 CuadroTexto"/>
          <p:cNvSpPr txBox="1"/>
          <p:nvPr/>
        </p:nvSpPr>
        <p:spPr>
          <a:xfrm>
            <a:off x="7143736" y="2786058"/>
            <a:ext cx="20002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PARA EL DESARROLLO DE LOS PUEBLOS SON INDISPENSABLES LOS SIGUIENTES CONCEPTOS</a:t>
            </a:r>
            <a:endParaRPr lang="es-MX" sz="900" dirty="0"/>
          </a:p>
        </p:txBody>
      </p:sp>
      <p:sp>
        <p:nvSpPr>
          <p:cNvPr id="14352" name="AutoShape 16" descr="data:image/jpeg;base64,/9j/4AAQSkZJRgABAQAAAQABAAD/2wCEAAkGBxQTEBIUEhAVFBQUGBYVFBcWFxUWFxcUFRQWFhgVFRckHigiGBonHBUUITIhJSosLi4uFx8zODMsNygtLi0BCgoKDg0OGhAQGzQkHyQsLCwsLDQ0NiwsLCwsLCwsLDQsLCwsLCwsLCwsLCwsLCwsLCwsLCwsLCwsLCwsLCwsLP/AABEIAMgA/AMBIgACEQEDEQH/xAAcAAEAAAcBAAAAAAAAAAAAAAAAAQIDBAUGBwj/xABQEAACAQIDBQQEBwgQBgMAAAABAgADEQQSIQUGEzFBIlFhcQcygaEUQlJikbHRFSNEcnSzwdIkJTM0NUNzgpKTlKKjtMLhFhdTZIPwVGOE/8QAGQEBAQEBAQEAAAAAAAAAAAAAAAIBAwQF/8QALBEAAgIBBAECAwkBAAAAAAAAAAECEQMSITFRQRMyBGFxFCIjM4GRocHhUv/aAAwDAQACEQMRAD8A7jERAEREAREQBERAEREAREQBERAEREAREQBERAEREAREQBERAEREAREQBERAEREAREQBERAEREAREQBERAEREAkrVQiszEKqgsxPIAC5JnMdoel65PwHZ1bEoDYVWPDU26quUm3nbynR9q4PjUKtI2tUR015dpSuv0zg28+zquHxi4d6jhiqOSrtlKvU4Yyi+guD0HLlOOWco8I644xlydM2Xv8AEVqNHH4Q4N65y0WFalXpO5tZCyHsMb6Aj2zd5yXZO79avja1FqnEGDq0hUdtFYEJWUBAbltQNe46idalY5Sa+8qJmknsxEROhAiIgCIiAIiIAiIgCIiAIiIAiIgCIiAIiIAiJr+9G92HwS/fGzVSLrSX1j4n5K+J98xtLk1K+DO16yopZ2CqouWYgADvJ6TW9nb94WtiRh6Ze7aI5AFNm7lN737rgXnJd5d6q+Nb742WmDdaS+oPE/KPifZaYf4LRuGLYkMNQVq2sRqCLWtPPLPvsdlh23PTMTznSxrsdMTtI+WLq/bLxHq/9faH9rr/AK0r7RHon0megInnivi6g/CNpezFVj/qlBcbUP4TtT+0Vf1o9ePQ9Fno6cX9KX8M0/5DD/5lpq7bSYc8ZtL+1VP1paYg0XfPUq413sBmatmawNwMxN7A6yZ5VJUVHG0zte5/8Jba/l6H+VpzcJ5pp45VZ2XE7QVnILsuIYFyBYFyGuxAAGsqptMnljNpk+GJqH/VKWddMx4mekYnnD7ovf8AfO1D/wDorD/VLqliKh/CNo+3FVv1o9ePTM9J9noWQZgBcmwGpPhOADEVf+vjv7VW/WlHEM7AhsRjiCLFTi6tiO4i+omfaI9G+i+zr+y9+8JXrGkrlGvZC4CrU/EN/rsZs887Crh1oimuFPEH8c1WoW9a+q3ynTTlN43T3uqUlVKt6lMaC57ajwPUeBmRz/8AQeLo6jEtsBjqdZA9Nww94PcR0MuZ6E74OIiImgREQBERAEREAREQBERAE4tv5uvwccatWo4w+IZmNQLnZHIJKEXF+WmvIeE7TNJ362nWqUa1LCUUrBQoqsxVQjNUFiuYgNYK1+guNdDOeRJouDaZzLYm6+JxTfeaRKX/AHRgUS3fmPPyF50bYXoyo07NiXNZvki60/tb3eUzu5m2/hFCzqtOtT7NSmpBCg+rY3IItpcdQZsEmGKPPJUskuCjhcKlNQtNFRRyVQAB7BK0ROxyEREA1b0g7ApYjB1nKDi0kaojgANdFLZSeqm1rTgRnoT0g1mXZmKK8ymU/iswVvcTPPtbCsy59QguLjQZtOZ58jPNmrUejFdE2Bw3FrUqQNjUqJTB7s7hb++ekti7Go4WktOhTCqBqbdpj1Zj1JnA9sYdKS4CvQ7L1EFRlBJtUp1LK46jNYG3eDPRNFiVUnQkAnztNw+ScvgniInoOIlntHZlGuuWtSVx4jUeR5j2S8iGrBzXbvox1L4Sr48OodP5rgfWPbNfXANh2y4pXogA3OQtew0CdGudNDO1TR/SPtioE+D4emlWqbOwYqMoU51tcgMezqvMg+M8+TDGrOsMj4Ku4WyGW+IYkB1yovLMt75mH1Tc5hN39qu96WIprRrrY8NTcZCoK2bkTzuPD2zNzrjioxpETbb3EREskREQBERAEREAREQBESV3ABJIAGpJ0AHeTAMftzaRo07qFLvdaYdiqlspaxNib6aAC5lLDbNNPCMgJeoaRW72N2yEBbcgtydPEy32SPhFb4SbmmvEWiSQUZSwAqU16aJ6x55tNJnXW4I79JK33N4NHwFb4N8ErqTwqg4DioQlgvYV1XUcRglMlbgHhtbU2O9TVdi4EVsDXo9kduqqdhlAAa1KoASTZsq1LjS7GZDdbH56RpsTxaJyVFZgzqLnJnI5krbXqQZkTZGaiIlkiIiAUcXhlqU3puuZHUqw71YWInBt5dm1NnYxqNKuTmVXXTUqzFVDA3BYEWvO/wA416UUvtil/I0fz7ThnScbZ1xNpkdxN1GxONqvi3ObCOgemdSahUVFBI0CjQ2Hl3zsk0vcb+ENtflNL/LpN0l4klBUTOTb3ERE6ECIiAUcZiBTpvUb1UUsfIC802lTd2w9R9WxGI4i5bVEApkFQpsLIUV3zWucic+uW3iqcarSwiE3a1SrlZQURWBUv1KkqwsOttRI4+mDtDCpYBUR2Byt2GGiKrXspZeLp1FORLcpFfb+GK5a9M9umyEqTlpuNUJqGxK2V2OYcrag2mR2bjFrUkqLycXFjcdxseov16y5Imu4dvguJKOclGsXKMzAUxUYhlpovxGN6mnJtLam03hmcmxRESjBERAEREAREQBERAEwm2q7VHp0KYIvUXPUspVMqmrlyk9okKvSwzCZDa2NFGjUqH4o0GpuToAANSbkaDU9JZ7BwGXPWqdqrVZiXK5G4d7IuXmoAA09p1vJfRq7MlhaApoqLyUW+0yrESjDAbt9mtjEta1XN8fsqwsqai1rLnsug4ko7QBw2NSsAWpV8y1AAoyEKCahOhYdhdNbWYgamV8Acu0cSt9GSm51Y3J7IW3IFQvTmKi3l/tzZq4ig9NlVjoyZuQqIcyHw7QEjwV5L+Jh91seauHGdiz0yablkNNiyG2ZkOqnTxFwbTMS07JEREATj/pMH7bKf+3T3VmnYJx/0mN+2yj/ALZD/jN9k45/adMXuNq3EP7Yba/KaX5hZu00fcH+ENt/lNP8yJvEvF7F9CJciIiWYJTxFYIjM3JQSfISpNe3pY1TTwim3G1qdgsDTDDMrHkgIzm5+RaxvMbpGoqbtUXY1cRVBV6jMFQ5LoqnKVzKTm1Qa3OgFrcpJR7W1KmmiUVHx9GvdX+SSRUqKOo4bdDM7RpKiqqqFVQAoGgAAsAJhNhnNisa1+TrT5t2gq3BsdAAS6dnmVbrMrg3sz0s9qYHjJlDZWF8rZQ1iVKnsnQixOhl5EokxewMcalJVdCjqoBuQcwF1zggnQlW0NiOomUmu7ZT4NV+E01yhhavlpl+JYgpmt6lhn7Z0F9dJsKm4v3yV0a+yMREowREQBERAERMLvLjmWm1KmoapUW2psFV2Wnmt8Y3fRRzt0mN0C2uMXibrZqNBqZDEsDxVPE+9razAg07sT3gDrNjlrs7BCkmXMznmzNbMxAAubADkANO6XUJGsRETTDA1+ztOloe3SYc3tmBuXtbLcAKt+f3wd0z0wG3RbF4J8x9ZlNg5yowtfQ2ALmkhuD6wPSZ+YvJrNYxdsLjxVNhSxPYdrtcVBlCgrbLl0LZtLZnvpNnmP27s/j0HQMVaxKMtrhspHcdCCQfBjKW7W0DWw6l1yuoCuLg65QwNx3gg26G46TFs6D4MrERKME416Sj+3Q/JKf56pOyzjXpJQnbagf/ABE/O1ZyzexnTF7jbtxP4Q23+U0vzCzd5pW4q/s/bJ6NiKRHiOCB9YM3WVjdwX0IlyIiJZhJWqhVLMbKoJJPQDUmYHddDVapi2UA1brTILEmkGJGYEAKeQsPk8zJ96K7tw8PSJDVWXMwKhqaZvXUEHMQRe1uSmZrD0Qiqq8lAA7/ADPeZnLN8FSYLdPtJXe1s9aoRq+gvfIMw0ysziw0uCRzmYxVQLTdibBVYk2vYAE3t1mL3QplcHTvcMcxZSGGVyxzrZiTcNmvrzvHkeDMxETTCWqmZSDyIIPtFpgNh1Pg9Q4WplXRTQClmVksQTcjsMSt8vjoTebDMPvHgi1JqiMyvTGcAWtUCEOEcWva45ixF/MHH2aujMRLTZmN4qXKhWBs6hg4BsDow0YWIN/GXc0wREQBERAJK1UKrMdAoJPTQC/Oa9u7SNeocXVGYsqChmQpwwQWcUwdbEsBmIBOXuAmI9JO2KeHNIVcOcQlVXDJ2gFVRclWGgYlkB+ap75z/F+nLEqMlLB0gyAAtUZ3zWABYKuXzteRqTdFVsd7iecMV6aNpHVTh1v8mk2n9JzMXW9L21W/CVX8WlTH1gyrMo9RxPK1T0pbVb8NceSUv1JT/wCYW1Tzx9YeVhf3TNRtHonfiqEp4eowXsYimQWy8zcAXLLYXIuddBymyTyNjN9MdUINXGVGy3yhiGAuLHQ9Zmt1N+MY1VKFTHV+G+VQ4qWalbRSOjLyuCOXIi0mU9KcqKUbaR6fmsWGF2gMvZpYvmAhy8XtFnLjRWJyaH1uIdTaw4bj98trUi2XH1jkbLcqhDakArddeXlKNTfXadZFTEV+Kt8/ap0yAyaqDlUXvyt4xrTVoaGnR6ficU3V3/2o1VKS4ZMTT+SFK1MoGlmzWHtHITtSnQXFvCVGalwTKLXJGcy31RPuutyOIcMth80VGufpM6bOXb70x926Zy9r4JobnQcU3FvG/unH4n8tnTB7zP8Ao7qq5xTKbnMiMfnrmv8AWJuU596IxYbQFrWxJ96Kf0zoMvB+WicvvYkGYAEk2A1J8JabYxFSnQqPRp8Woq3RB8Y93MThe8G/O0qi1KeIFJF1BWnTYWJ7JDBmJI1PtAPMSpTUeSYxbOtbtJx69XGMCb3pUs1MoyKpsyKTqy3A7WlyX6TZp5fbf7alJQiYmolJBlSyUvVGguShJPidZdbP3+xjX4m0qgIBNrixFrk6AcugHW0l5FFWWsbk6PQO9OKFPB4h2tYIwN8vJtCLEgE2JsCdTpK+wqWXC0FsBaml7WtfKLnmet+p855d2vv7jKuVRXrZVIIzsWJI+MQdL6npKeC342jTXKuNrZegzkZR4dJSl5omvB60ieUR6RtqKP3/AFvM5T7NR+iX3/Mvai0cxx7ZiRa6UTpf8Tum6jNJ6gieYcP6XtqLzxVNvxqdP9Fplz6Z9opTRv2LULcw1Nu75ribqRlHYag+B4oZBkoV2QZFpnhiqxIZy40pH1NDYMb21M2acW2Z6VzjKb0sVRw9JbKW+/MmezBjTVbFrm1ri9p0XcHHivhOKtPhBna1MBgqWAFlv0Nr6aXJkqSujWnVmyRESyREheLzAUcbhEqoUqKGU6H7Qeh8ZybeXYZwtS1RBUpsew5UEHwbuYTr95QxuFSqjJUQOjcweX+x8ZyyY1NfM6Qm4nGaeEoFdKNP+gn2S0xOCpW1o0/6tPsm17b3GrUSXwh4tPnw2Nqg8FPJvcfOalicQQclRWpv1V1Kt9BnhljlF7nrjOMlsY2vh6fShS0/+tPslBaYButKkP8Axp9kvyw6iXFApGqhRNh9oV7euBb5KItvdNY2xvdjWZglerlJyU1ue2Tzax6WIt01vM5vFisuHPDBJNgbdFJ1mlU1qMrKqMzMAqsoHZHxgL2tc3l4992JJcEm0NqY3Nw62IqZgPVDg6ean9MrbC2dWxFRaSBqruLA5m7LE87X7RAB7hr4TdNy/RjWqtTevQPDGtqxZVN+rAWZ9bdkaHvnZN191MPglPCQZ21Z7AHXoo+Kvh9c9EU5eDhJqJQ3F3TTAUAuhqkAMedh8kH6z1M2eS3kbzukkqRwbbdkZzffSn+2qt3Ya3+KTOj3mib5KPhd+vCUews32Tz/ABT/AAzt8P7yt6M6WUY351cH/DUfom7TVtxRZa3iyn+6ZtMv4d/honN72Jz70j7lccfCKC/fUIZlABzW+MByJtoV6+fPoMTpKKkqZEZOLtHkLa2zq+GKMc603JKOC4VtdVvfQjqp1EoYPaOIV9KrlVPa1zaX8ec9I77ej+ljqb5HNF2OY2/c3e1szpyzfOGvnOGbzbhY3BkZ8O5RSSKtElx7e722nHS0qf7nZSTdo3DH7GNOqys4rJUpriMOxppdqJADg6WzKSp8Q3gZi6uGTpSp/wBWn2TXP+IcTeiLm1G/DDKCQGBDJpqVIJ0PfpNsw2IUqpYZWIBI7iRqJ46lHk9Oz4MXUogHSjS/q0+yZTAY2sAABTAHL7zS+vLLhTT8Je4fL0EObM0InpYqoeeX+gg/RLhlzrZwGA6MAR75WwmEaobU6bOe5Re3meQ9s2vY+5/JsSQe6mp0/nt18hp4mIQnkewlKMOTE7qbtiswqMgSgD0AXiEdBb4t+Z68u+dERAAAAAByA0AkVUAAAWA0AHICRn0MeNQVI8U5uTERE6EFHPIGpMe+JlF8Z4zDTKGrJTWmGfaHjLd9qDvgGwceW2No0qq5atJKi9zqrD6CJgX2wO+Ujtkd8wFfEbn4Fv4jJ+I7qPoBtLb/AIGwnRqw/wDJ/tH3ZHfJhtjxkuEX4K1S7K1Hc7Br8R2/GqP9QImVwOzMPR1pUKaHvCjN/S5++Yhdq+MqrtLxmqMVwjHJvlmxceR40wC4+Dj2t2Kb1D3IP9RsB9MSkoq2wk2Z/jSPGmlvt3Eh7VcI9Gl1qACuR5qh0982DZ+FSumdMY1QfMyIAe4gDMPImQs0ZOo7lODW7L/F44U6buxACgnXQaC84JtLfjFVqhqmrhiTZSpWooAXXs9ep53/AETN7z7vbaBqM1R6g7QpjD3Zct+uue5HQi3nOR1kABvo99RlFl11B7zJktezLh93c7Jszeivg9pU6VTFYc0KrIHVVc2DaL27XzAka8vATsK1wRcG4PIjr5TyBVqs7DMiAmwzBeHlA6gLYD6NZmtjbaxdAhMNjqq0+ZU3sp8Ab/8AvSbB6FTE1qdnqYVRJhUnCMBv9jqfr1lq/j01HvW0zuB9Kmtq+HI+dTa/902+sylkiyHjZ1vPI3mn7I3woYgXpVQx6rqGHmp1Ey1Pao75dkUVsZu5hapu+Gp5jzYKFY+ZFiZjqm4mDPJGXycn67zJptAd8uExYMxxi+UapSXDMHT3Ewg+K582H6BMhh92MKnKiD+MSw+gm0yK1hKgeYoRXg3XLsUqSqLKoUDoAAPok8lzSN5ZBGJC8jNAiIgGmVsSZY1sUZlnwMpNszwkmmv1sQ0tKlRps52V4SX7keEw01UhpAU2m1/cfwk67G8IBqq0WldMOZtKbG8JcU9j+EyzTV6eGMqMuXmbaE66aAXJ8gJtX3J8JxvejbdSltDE0sQGWg6CiCBc0xcMHA52LBb94EmUmlsUlZZbw+kJuKyYe2RDbMb9sjn7Jb4TevFMQczr1B4jqPYpJuJg8ds/hhHW1RM3rIcyEd4PQ+DWPPSBRWupArWPPx9us45Ke7O2NHQsHv8A4indXxC1m6LcDL4HRSfbLBvSHUSvxPg3DqjmQCmYePRx9M07Z2w6YqE4mrUK8xk5k/OJBusvNsUaRoIlOsXKnmTr7e4cv9551GCmkt/nwddL0t8G8H00VBzoj/32TRd6d5lxmKo1DRRBmXiCmuXOC6kl7esbXF5gxSQfula57k+2U67UrAIrA3vmLXOnhPWoL5/z/Z59X0MvvRtJKuLxBWqSnEcUs5JIpg2VRfkAJTwWIUDQDzuJjhjLCwCjxyi58SZJVxhP8YfHS0KFKhq3szdN2qXC1KdPxcVT71RhLLFbNr3OWtScA2zKxtfu7Si0ucPTp16KqMRZhzW12v4jqJMm6xAYVDVv8UhSq+OcMLn6Zy1qL3dfKjtovjf9TCVVxNBgxFRCNVcXt7GGk6JuZv8AFxw8VfMOVQDRgOeYdCPCYU4qjQolKjCoCpXL6xJPfpb7JrmDxi0r8wOoPM6W0nWGRyT2/wBOWTGotbnobB4nMoZWDKdQQbgjvBmUoVDOZ+hSrVqjEK1zSuHUa9hiTdfbzt4eM61SwU6JnJomosZeUyZLSw8uUpyrJIqJMBJgJGbZhCJGIAiLyE0FHgCOAJXkpMwFL4OI4Ak5aSl5lGjhCRyCUzUkhqRQK9hI3EtTUkpeZQLvOJgt5d2MNjVtWTtWsHGjD7ZkM8ZocbNTo49tL0X4vDm+ErLWUD1WPDcjuvyPtmn7Y2RiEJFfBVkPVjRzLbu4lOw9p1npC8jI9JXZayvg8rHB07ANnQnoadUD6pSxtFFAQPcDlY5fcRrPU1bAU39akjeaqf0TG4ndDBVPXwlI/wA231WhQknya5p+Dy6cOOjD6RJeD3t9FvfPSdX0bbNa98EmvcWH0ayj/wArdm2/en957/TeXuRaOD7MXBK/7JFZ1AP7myAlr+LLZbX8Zn8HtXY6E5Nm16xPJalVLjyKhjOz7N3CwVBlanhxdb2zHMNfA3E2Cng1X1VVfJVH1CTpfk3Ujg2F2nQJvQ2Caeo0dsbXU+zILewiXu0dmYvGqCMBToKvMqtZD5EMbfTadx4Z6knzJI+i8lXCqDcKL9TYX+mTLFbKWSvB59wm52KNS1PBVah72CU6fnnPP2TbNleiqtVy/Da6UqYN+DhwCSfnVSB7hOt5ZGFiS3YeVvYs9i7Ho4WktKhTCIOmpJPeSdSfEzJCUs0lLTppOdlxmkeJLQvJS82jC84slNaWZeS5ooF7x440ss0ZptGF8KsjxJZB5NnmgyBkhiJgJDJDEQCUyQxEAlIkLREAWi0hEGkbSIERAJgJMBEQCIEiBEQYRtI2iIBG0WiIAtIWkIgECJKRETQSESBWQiAQyyGWIgELRaIgCRiI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1" name="20 Imagen" descr="JUSTICA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43" y="3786190"/>
            <a:ext cx="1440189" cy="1143008"/>
          </a:xfrm>
          <a:prstGeom prst="rect">
            <a:avLst/>
          </a:prstGeom>
        </p:spPr>
      </p:pic>
      <p:pic>
        <p:nvPicPr>
          <p:cNvPr id="22" name="21 Imagen" descr="EQUDIZD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4942" y="3786190"/>
            <a:ext cx="1214446" cy="1177160"/>
          </a:xfrm>
          <a:prstGeom prst="rect">
            <a:avLst/>
          </a:prstGeom>
        </p:spPr>
      </p:pic>
      <p:pic>
        <p:nvPicPr>
          <p:cNvPr id="23" name="22 Imagen" descr="EQUDAD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1362" y="3857628"/>
            <a:ext cx="1292549" cy="1071570"/>
          </a:xfrm>
          <a:prstGeom prst="rect">
            <a:avLst/>
          </a:prstGeom>
        </p:spPr>
      </p:pic>
      <p:sp>
        <p:nvSpPr>
          <p:cNvPr id="24" name="23 CuadroTexto"/>
          <p:cNvSpPr txBox="1"/>
          <p:nvPr/>
        </p:nvSpPr>
        <p:spPr>
          <a:xfrm>
            <a:off x="5143504" y="5000636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IGUALDAD</a:t>
            </a:r>
            <a:endParaRPr lang="es-MX" sz="12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714744" y="5000636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JUSTICIA</a:t>
            </a:r>
            <a:endParaRPr lang="es-MX" sz="12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643702" y="5000636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EQUIDAD</a:t>
            </a:r>
            <a:endParaRPr lang="es-MX" sz="12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8000992" y="4857760"/>
            <a:ext cx="1143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SUSTENTABILIDAD</a:t>
            </a:r>
            <a:endParaRPr lang="es-MX" sz="9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428860" y="5786454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ENFOQUE GEORERENCIAL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4929190" y="5786454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GEOGRAFIA 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429124" y="5429264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HISTORIA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286248" y="6286520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ANTROPOLOGÍA </a:t>
            </a:r>
            <a:endParaRPr lang="es-MX" sz="1200" dirty="0"/>
          </a:p>
        </p:txBody>
      </p:sp>
      <p:cxnSp>
        <p:nvCxnSpPr>
          <p:cNvPr id="33" name="32 Conector recto de flecha"/>
          <p:cNvCxnSpPr>
            <a:stCxn id="28" idx="3"/>
            <a:endCxn id="30" idx="2"/>
          </p:cNvCxnSpPr>
          <p:nvPr/>
        </p:nvCxnSpPr>
        <p:spPr>
          <a:xfrm flipV="1">
            <a:off x="3786182" y="5706263"/>
            <a:ext cx="1214446" cy="311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28" idx="3"/>
            <a:endCxn id="29" idx="2"/>
          </p:cNvCxnSpPr>
          <p:nvPr/>
        </p:nvCxnSpPr>
        <p:spPr>
          <a:xfrm>
            <a:off x="3786182" y="6017287"/>
            <a:ext cx="2000264" cy="46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3857620" y="6000768"/>
            <a:ext cx="142876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Rectángulo"/>
          <p:cNvSpPr/>
          <p:nvPr/>
        </p:nvSpPr>
        <p:spPr>
          <a:xfrm>
            <a:off x="1071538" y="0"/>
            <a:ext cx="26432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800" dirty="0" smtClean="0"/>
              <a:t>conocer cuáles </a:t>
            </a:r>
            <a:r>
              <a:rPr lang="es-MX" sz="800" dirty="0"/>
              <a:t>son las contribuciones, limitaciones y </a:t>
            </a:r>
            <a:r>
              <a:rPr lang="es-MX" sz="800" dirty="0" smtClean="0"/>
              <a:t>vacíos del </a:t>
            </a:r>
            <a:r>
              <a:rPr lang="es-MX" sz="800" dirty="0"/>
              <a:t>contexto político e institucional para </a:t>
            </a:r>
            <a:r>
              <a:rPr lang="es-MX" sz="800" dirty="0" smtClean="0"/>
              <a:t>la construcción </a:t>
            </a:r>
            <a:r>
              <a:rPr lang="es-MX" sz="800" dirty="0"/>
              <a:t>de condiciones favorables al </a:t>
            </a:r>
            <a:r>
              <a:rPr lang="es-MX" sz="800" dirty="0" smtClean="0"/>
              <a:t>desarrollo económico </a:t>
            </a:r>
            <a:r>
              <a:rPr lang="es-MX" sz="800" dirty="0"/>
              <a:t>territorial (DET) en México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3571868" y="142852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DET</a:t>
            </a:r>
            <a:endParaRPr lang="es-MX" sz="1000" dirty="0"/>
          </a:p>
        </p:txBody>
      </p:sp>
      <p:pic>
        <p:nvPicPr>
          <p:cNvPr id="40" name="39 Imagen" descr="CAPCIDAD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71934" y="0"/>
            <a:ext cx="565874" cy="423859"/>
          </a:xfrm>
          <a:prstGeom prst="rect">
            <a:avLst/>
          </a:prstGeom>
        </p:spPr>
      </p:pic>
      <p:pic>
        <p:nvPicPr>
          <p:cNvPr id="41" name="40 Imagen" descr="COMUI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0628" y="0"/>
            <a:ext cx="823908" cy="483659"/>
          </a:xfrm>
          <a:prstGeom prst="rect">
            <a:avLst/>
          </a:prstGeom>
        </p:spPr>
      </p:pic>
      <p:pic>
        <p:nvPicPr>
          <p:cNvPr id="42" name="41 Imagen" descr="POPOSIT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3702" y="0"/>
            <a:ext cx="714380" cy="773912"/>
          </a:xfrm>
          <a:prstGeom prst="rect">
            <a:avLst/>
          </a:prstGeom>
        </p:spPr>
      </p:pic>
      <p:sp>
        <p:nvSpPr>
          <p:cNvPr id="43" name="42 CuadroTexto"/>
          <p:cNvSpPr txBox="1"/>
          <p:nvPr/>
        </p:nvSpPr>
        <p:spPr>
          <a:xfrm>
            <a:off x="4643438" y="0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de</a:t>
            </a:r>
            <a:endParaRPr lang="es-MX" sz="10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857884" y="214290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Para fijarse</a:t>
            </a:r>
            <a:endParaRPr lang="es-MX" sz="10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7358082" y="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Y obtener  un resultado material </a:t>
            </a:r>
            <a:endParaRPr lang="es-MX" sz="1000" dirty="0"/>
          </a:p>
        </p:txBody>
      </p:sp>
      <p:pic>
        <p:nvPicPr>
          <p:cNvPr id="49" name="48 Imagen" descr="especoa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71736" y="714356"/>
            <a:ext cx="857256" cy="857256"/>
          </a:xfrm>
          <a:prstGeom prst="rect">
            <a:avLst/>
          </a:prstGeom>
        </p:spPr>
      </p:pic>
      <p:pic>
        <p:nvPicPr>
          <p:cNvPr id="50" name="49 Imagen" descr="relacion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43372" y="714356"/>
            <a:ext cx="719136" cy="675432"/>
          </a:xfrm>
          <a:prstGeom prst="rect">
            <a:avLst/>
          </a:prstGeom>
        </p:spPr>
      </p:pic>
      <p:pic>
        <p:nvPicPr>
          <p:cNvPr id="51" name="50 Imagen" descr="nieles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2132" y="1071546"/>
            <a:ext cx="840102" cy="666748"/>
          </a:xfrm>
          <a:prstGeom prst="rect">
            <a:avLst/>
          </a:prstGeom>
        </p:spPr>
      </p:pic>
      <p:pic>
        <p:nvPicPr>
          <p:cNvPr id="52" name="51 Imagen" descr="gob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29058" y="1928802"/>
            <a:ext cx="1142998" cy="709862"/>
          </a:xfrm>
          <a:prstGeom prst="rect">
            <a:avLst/>
          </a:prstGeom>
        </p:spPr>
      </p:pic>
      <p:pic>
        <p:nvPicPr>
          <p:cNvPr id="46" name="45 Imagen" descr="obje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2844" y="3000372"/>
            <a:ext cx="3000396" cy="1382005"/>
          </a:xfrm>
          <a:prstGeom prst="rect">
            <a:avLst/>
          </a:prstGeom>
        </p:spPr>
      </p:pic>
      <p:pic>
        <p:nvPicPr>
          <p:cNvPr id="56" name="55 Imagen" descr="jso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86512" y="5429264"/>
            <a:ext cx="1495316" cy="928670"/>
          </a:xfrm>
          <a:prstGeom prst="rect">
            <a:avLst/>
          </a:prstGeom>
        </p:spPr>
      </p:pic>
      <p:pic>
        <p:nvPicPr>
          <p:cNvPr id="58" name="57 Imagen" descr="hist.jp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01024" y="5929330"/>
            <a:ext cx="777817" cy="795335"/>
          </a:xfrm>
          <a:prstGeom prst="rect">
            <a:avLst/>
          </a:prstGeom>
        </p:spPr>
      </p:pic>
      <p:pic>
        <p:nvPicPr>
          <p:cNvPr id="59" name="58 Imagen" descr="he.jp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01024" y="5072074"/>
            <a:ext cx="782318" cy="785810"/>
          </a:xfrm>
          <a:prstGeom prst="rect">
            <a:avLst/>
          </a:prstGeom>
        </p:spPr>
      </p:pic>
      <p:sp>
        <p:nvSpPr>
          <p:cNvPr id="60" name="59 CuadroTexto"/>
          <p:cNvSpPr txBox="1"/>
          <p:nvPr/>
        </p:nvSpPr>
        <p:spPr>
          <a:xfrm>
            <a:off x="500034" y="4357694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OBJETIVOS DEL MILENIO</a:t>
            </a:r>
            <a:endParaRPr lang="es-MX" sz="1200" dirty="0"/>
          </a:p>
        </p:txBody>
      </p:sp>
      <p:pic>
        <p:nvPicPr>
          <p:cNvPr id="61" name="60 Imagen" descr="META.jp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14480" y="1928802"/>
            <a:ext cx="874538" cy="990591"/>
          </a:xfrm>
          <a:prstGeom prst="rect">
            <a:avLst/>
          </a:prstGeom>
        </p:spPr>
      </p:pic>
      <p:pic>
        <p:nvPicPr>
          <p:cNvPr id="62" name="61 Imagen" descr="DF.jp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00034" y="4643446"/>
            <a:ext cx="1143008" cy="1143008"/>
          </a:xfrm>
          <a:prstGeom prst="rect">
            <a:avLst/>
          </a:prstGeom>
        </p:spPr>
      </p:pic>
      <p:sp>
        <p:nvSpPr>
          <p:cNvPr id="63" name="62 Rectángulo"/>
          <p:cNvSpPr/>
          <p:nvPr/>
        </p:nvSpPr>
        <p:spPr>
          <a:xfrm>
            <a:off x="214282" y="1357298"/>
            <a:ext cx="13572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800" dirty="0" smtClean="0"/>
              <a:t>PARA ERRADICAR LOS PROBLEMAS DE DESIGUALDAD, HAY QUE IR CUMPLIENDO UNA POR UNA LAS TAREAS A TRAVES DE LOS OM PARA CUMPLIR LA META FINAL </a:t>
            </a:r>
            <a:endParaRPr lang="es-MX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428596" y="1571612"/>
            <a:ext cx="8286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 smtClean="0"/>
          </a:p>
          <a:p>
            <a:r>
              <a:rPr lang="es-MX" dirty="0"/>
              <a:t> </a:t>
            </a:r>
            <a:r>
              <a:rPr lang="es-MX" dirty="0" smtClean="0"/>
              <a:t>    * </a:t>
            </a:r>
            <a:r>
              <a:rPr lang="es-MX" dirty="0" err="1"/>
              <a:t>Rionda</a:t>
            </a:r>
            <a:r>
              <a:rPr lang="es-MX" dirty="0"/>
              <a:t> Jorge (2008) </a:t>
            </a:r>
            <a:r>
              <a:rPr lang="es-MX" i="1" u="sng" dirty="0"/>
              <a:t>La economía regional en México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>     * González Sergio (2009) </a:t>
            </a:r>
            <a:r>
              <a:rPr lang="es-MX" i="1" u="sng" dirty="0"/>
              <a:t>Política e </a:t>
            </a:r>
            <a:r>
              <a:rPr lang="es-MX" i="1" u="sng" dirty="0" smtClean="0"/>
              <a:t>instituciones </a:t>
            </a:r>
            <a:r>
              <a:rPr lang="es-MX" i="1" u="sng" dirty="0"/>
              <a:t>del desarrollo </a:t>
            </a:r>
            <a:r>
              <a:rPr lang="es-MX" i="1" u="sng" dirty="0" smtClean="0"/>
              <a:t>           económico territorial  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>     * CEPAL (2013) Prospectiva y desarrollo. </a:t>
            </a:r>
            <a:r>
              <a:rPr lang="es-MX" i="1" u="sng" dirty="0"/>
              <a:t>El clima de la igualdad en AL</a:t>
            </a:r>
            <a:r>
              <a:rPr lang="es-MX" i="1" u="sng" dirty="0" smtClean="0"/>
              <a:t/>
            </a:r>
            <a:br>
              <a:rPr lang="es-MX" i="1" u="sng" dirty="0" smtClean="0"/>
            </a:br>
            <a:r>
              <a:rPr lang="es-MX" dirty="0"/>
              <a:t>     * ONU (2010) ODM. </a:t>
            </a:r>
            <a:r>
              <a:rPr lang="es-MX" i="1" u="sng" dirty="0"/>
              <a:t>El progreso de AL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103</TotalTime>
  <Words>135</Words>
  <Application>Microsoft Office PowerPoint</Application>
  <PresentationFormat>Presentación en pantalla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Brío</vt:lpstr>
      <vt:lpstr>POLÍTICA ECONÓMICA  Dr. Enrique Antonio Paniagua Molina </vt:lpstr>
      <vt:lpstr>ACTIVIDAD 5.</vt:lpstr>
      <vt:lpstr>Diapositiva 3</vt:lpstr>
      <vt:lpstr>BIBLIOGRAFÍA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REORI}}</dc:title>
  <dc:creator>hecsa</dc:creator>
  <cp:lastModifiedBy>hecsa</cp:lastModifiedBy>
  <cp:revision>13</cp:revision>
  <dcterms:created xsi:type="dcterms:W3CDTF">2014-10-24T16:49:01Z</dcterms:created>
  <dcterms:modified xsi:type="dcterms:W3CDTF">2014-10-24T20:56:35Z</dcterms:modified>
</cp:coreProperties>
</file>