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1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3E6C892-EF29-4960-93C1-BC1B715FD904}" type="datetimeFigureOut">
              <a:rPr lang="es-MX" smtClean="0"/>
              <a:pPr/>
              <a:t>11/04/2015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A3A397C-6154-4CE7-9471-90C962EB1E1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apchiapas.org.mx/?p=15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692696"/>
            <a:ext cx="7776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Maestría En Administración Y Políticas Públicas</a:t>
            </a:r>
            <a:endParaRPr lang="es-MX" dirty="0"/>
          </a:p>
          <a:p>
            <a:r>
              <a:rPr lang="es-MX" dirty="0"/>
              <a:t> </a:t>
            </a:r>
          </a:p>
          <a:p>
            <a:r>
              <a:rPr lang="es-MX" dirty="0"/>
              <a:t> </a:t>
            </a:r>
          </a:p>
          <a:p>
            <a:r>
              <a:rPr lang="es-MX" dirty="0" smtClean="0"/>
              <a:t>Materia</a:t>
            </a:r>
            <a:r>
              <a:rPr lang="es-MX" dirty="0"/>
              <a:t>: Gestión para Resultados 1</a:t>
            </a:r>
          </a:p>
          <a:p>
            <a:r>
              <a:rPr lang="es-MX" dirty="0"/>
              <a:t> </a:t>
            </a:r>
          </a:p>
          <a:p>
            <a:r>
              <a:rPr lang="es-MX" dirty="0"/>
              <a:t>	</a:t>
            </a:r>
          </a:p>
          <a:p>
            <a:r>
              <a:rPr lang="es-MX" dirty="0"/>
              <a:t> </a:t>
            </a:r>
            <a:r>
              <a:rPr lang="es-MX" dirty="0" smtClean="0"/>
              <a:t>Dra</a:t>
            </a:r>
            <a:r>
              <a:rPr lang="es-MX" dirty="0"/>
              <a:t>. Magda Elizabeth Jan </a:t>
            </a:r>
            <a:r>
              <a:rPr lang="es-MX" dirty="0" smtClean="0"/>
              <a:t>Arguello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Análisis de un Programa de Gobierno Federal  (PROGRAMA HABITAT)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Maestrante: </a:t>
            </a:r>
            <a:r>
              <a:rPr lang="es-MX" b="1" dirty="0"/>
              <a:t>L.A.E. Sandra Anahi López Gordillo</a:t>
            </a:r>
            <a:endParaRPr lang="es-MX" dirty="0"/>
          </a:p>
          <a:p>
            <a:r>
              <a:rPr lang="es-MX" b="1" dirty="0"/>
              <a:t>			</a:t>
            </a:r>
            <a:endParaRPr lang="es-MX" dirty="0"/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 </a:t>
            </a:r>
            <a:endParaRPr lang="es-MX" b="1" dirty="0" smtClean="0"/>
          </a:p>
          <a:p>
            <a:endParaRPr lang="es-MX" b="1" dirty="0"/>
          </a:p>
          <a:p>
            <a:pPr algn="r"/>
            <a:r>
              <a:rPr lang="es-MX" dirty="0" smtClean="0"/>
              <a:t>Tapachula</a:t>
            </a:r>
            <a:r>
              <a:rPr lang="es-MX" dirty="0"/>
              <a:t>, Chiapas a </a:t>
            </a:r>
            <a:r>
              <a:rPr lang="es-MX" dirty="0" smtClean="0"/>
              <a:t>11 </a:t>
            </a:r>
            <a:r>
              <a:rPr lang="es-MX" dirty="0"/>
              <a:t>de </a:t>
            </a:r>
            <a:r>
              <a:rPr lang="es-MX" dirty="0" smtClean="0"/>
              <a:t>Abril </a:t>
            </a:r>
            <a:r>
              <a:rPr lang="es-MX" dirty="0"/>
              <a:t>de 2015</a:t>
            </a:r>
          </a:p>
          <a:p>
            <a:pPr algn="r"/>
            <a:r>
              <a:rPr lang="es-MX" b="1" dirty="0"/>
              <a:t> 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5 Imagen" descr="https://encrypted-tbn2.gstatic.com/images?q=tbn:ANd9GcQOwhIjGB2l9IH1TJfa0qkxdt96kp9qesL-l_kSJ1u02vTTT6VK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16632"/>
            <a:ext cx="1809750" cy="6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55576" y="116632"/>
            <a:ext cx="7596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  HABITAT</a:t>
            </a:r>
            <a:endParaRPr lang="es-E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9552" y="1127641"/>
            <a:ext cx="3960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RESUMEN</a:t>
            </a:r>
          </a:p>
          <a:p>
            <a:pPr algn="just"/>
            <a:r>
              <a:rPr lang="es-MX" sz="1200" dirty="0"/>
              <a:t>Este programa promueve el desarrollo urbano y el</a:t>
            </a:r>
          </a:p>
          <a:p>
            <a:pPr algn="just"/>
            <a:r>
              <a:rPr lang="es-MX" sz="1200" dirty="0"/>
              <a:t>ordenamiento territorial, para contribuir a mejorar</a:t>
            </a:r>
          </a:p>
          <a:p>
            <a:pPr algn="just"/>
            <a:r>
              <a:rPr lang="es-MX" sz="1200" dirty="0"/>
              <a:t>la calidad de vida de los habitantes de zonas</a:t>
            </a:r>
          </a:p>
          <a:p>
            <a:pPr algn="just"/>
            <a:r>
              <a:rPr lang="es-MX" sz="1200" dirty="0"/>
              <a:t>urbanas en las que se presenta pobreza y rezagos</a:t>
            </a:r>
          </a:p>
          <a:p>
            <a:pPr algn="just"/>
            <a:r>
              <a:rPr lang="es-MX" sz="1200" dirty="0"/>
              <a:t>en infraestructura y servicios </a:t>
            </a:r>
            <a:r>
              <a:rPr lang="es-MX" sz="1200" dirty="0" smtClean="0"/>
              <a:t>urbanos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b="1" dirty="0"/>
              <a:t>OBJETIVO</a:t>
            </a:r>
          </a:p>
          <a:p>
            <a:pPr algn="just"/>
            <a:r>
              <a:rPr lang="es-MX" sz="1200" dirty="0"/>
              <a:t>Contribuir a consolidar ciudades compactas</a:t>
            </a:r>
            <a:r>
              <a:rPr lang="es-MX" sz="1200" dirty="0" smtClean="0"/>
              <a:t>, productivas</a:t>
            </a:r>
            <a:r>
              <a:rPr lang="es-MX" sz="1200" dirty="0"/>
              <a:t>, competitivas, incluyentes </a:t>
            </a:r>
            <a:r>
              <a:rPr lang="es-MX" sz="1200" dirty="0" smtClean="0"/>
              <a:t>y sustentables</a:t>
            </a:r>
            <a:r>
              <a:rPr lang="es-MX" sz="1200" dirty="0"/>
              <a:t>, que faciliten la movilidad y eleven </a:t>
            </a:r>
            <a:r>
              <a:rPr lang="es-MX" sz="1200" dirty="0" smtClean="0"/>
              <a:t>la calidad </a:t>
            </a:r>
            <a:r>
              <a:rPr lang="es-MX" sz="1200" dirty="0"/>
              <a:t>de vida de sus habitantes mediante </a:t>
            </a:r>
            <a:r>
              <a:rPr lang="es-MX" sz="1200" dirty="0" smtClean="0"/>
              <a:t>el apoyo </a:t>
            </a:r>
            <a:r>
              <a:rPr lang="es-MX" sz="1200" dirty="0"/>
              <a:t>a hogares asentados en las zonas de</a:t>
            </a:r>
          </a:p>
          <a:p>
            <a:pPr algn="just"/>
            <a:r>
              <a:rPr lang="es-MX" sz="1200" dirty="0"/>
              <a:t>actuación con estrategias de planeación territorial</a:t>
            </a:r>
          </a:p>
          <a:p>
            <a:pPr algn="just"/>
            <a:r>
              <a:rPr lang="es-MX" sz="1200" dirty="0"/>
              <a:t>para la realización de obras integrales </a:t>
            </a:r>
            <a:r>
              <a:rPr lang="es-MX" sz="1200" dirty="0" smtClean="0"/>
              <a:t>de infraestructura </a:t>
            </a:r>
            <a:r>
              <a:rPr lang="es-MX" sz="1200" dirty="0"/>
              <a:t>básica y complementaria </a:t>
            </a:r>
            <a:r>
              <a:rPr lang="es-MX" sz="1200" dirty="0" smtClean="0"/>
              <a:t>que promuevan </a:t>
            </a:r>
            <a:r>
              <a:rPr lang="es-MX" sz="1200" dirty="0"/>
              <a:t>la conectividad y accesibilidad; </a:t>
            </a:r>
            <a:r>
              <a:rPr lang="es-MX" sz="1200" dirty="0" smtClean="0"/>
              <a:t>así como </a:t>
            </a:r>
            <a:r>
              <a:rPr lang="es-MX" sz="1200" dirty="0"/>
              <a:t>la dotación de Centros de </a:t>
            </a:r>
            <a:r>
              <a:rPr lang="es-MX" sz="1200" dirty="0" smtClean="0"/>
              <a:t>Desarrollo Comunitario </a:t>
            </a:r>
            <a:r>
              <a:rPr lang="es-MX" sz="1200" dirty="0"/>
              <a:t>donde se ofrecen cursos y talleres</a:t>
            </a:r>
          </a:p>
          <a:p>
            <a:pPr algn="just"/>
            <a:r>
              <a:rPr lang="es-MX" sz="1200" dirty="0"/>
              <a:t>que atienden la integralidad del individuo y </a:t>
            </a:r>
            <a:r>
              <a:rPr lang="es-MX" sz="1200" dirty="0" smtClean="0"/>
              <a:t>la comunidad.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b="1" dirty="0"/>
              <a:t>COBERTURA</a:t>
            </a:r>
          </a:p>
          <a:p>
            <a:pPr algn="just"/>
            <a:r>
              <a:rPr lang="es-MX" sz="1200" dirty="0"/>
              <a:t>El Programa se instrumentará a nivel nacional en</a:t>
            </a:r>
          </a:p>
          <a:p>
            <a:pPr algn="just"/>
            <a:r>
              <a:rPr lang="es-MX" sz="1200" dirty="0"/>
              <a:t>las zonas de actuación del programa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b="1" dirty="0"/>
              <a:t>BENEFICIARIOS</a:t>
            </a:r>
          </a:p>
          <a:p>
            <a:pPr algn="just"/>
            <a:r>
              <a:rPr lang="es-MX" sz="1200" dirty="0"/>
              <a:t>La población de los municipios y las delegaciones</a:t>
            </a:r>
          </a:p>
          <a:p>
            <a:pPr algn="just"/>
            <a:r>
              <a:rPr lang="es-MX" sz="1200" dirty="0"/>
              <a:t>políticas del Distrito Federal que participen en el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16016" y="980728"/>
            <a:ext cx="4320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programa, para lo cual deberán cumplir con </a:t>
            </a:r>
            <a:r>
              <a:rPr lang="es-MX" sz="1200" dirty="0" smtClean="0"/>
              <a:t>los siguientes </a:t>
            </a:r>
            <a:r>
              <a:rPr lang="es-MX" sz="1200" dirty="0"/>
              <a:t>requisitos de elegibilidad:</a:t>
            </a:r>
          </a:p>
          <a:p>
            <a:pPr algn="just"/>
            <a:r>
              <a:rPr lang="es-MX" sz="1200" dirty="0"/>
              <a:t>I. Ser parte del Sistema Urbano </a:t>
            </a:r>
            <a:r>
              <a:rPr lang="es-MX" sz="1200" dirty="0" smtClean="0"/>
              <a:t>Nacional o </a:t>
            </a:r>
            <a:r>
              <a:rPr lang="es-MX" sz="1200" dirty="0"/>
              <a:t>contar con </a:t>
            </a:r>
            <a:r>
              <a:rPr lang="es-MX" sz="1200" dirty="0" smtClean="0"/>
              <a:t> localidades </a:t>
            </a:r>
            <a:r>
              <a:rPr lang="es-MX" sz="1200" dirty="0"/>
              <a:t>de al </a:t>
            </a:r>
            <a:r>
              <a:rPr lang="es-MX" sz="1200" dirty="0" smtClean="0"/>
              <a:t>menos 15 </a:t>
            </a:r>
            <a:r>
              <a:rPr lang="es-MX" sz="1200" dirty="0"/>
              <a:t>mil habitantes de acuerdo con las</a:t>
            </a:r>
          </a:p>
          <a:p>
            <a:pPr algn="just"/>
            <a:r>
              <a:rPr lang="es-MX" sz="1200" dirty="0"/>
              <a:t>proyecciones formuladas por </a:t>
            </a:r>
            <a:r>
              <a:rPr lang="es-MX" sz="1200" dirty="0" smtClean="0"/>
              <a:t>el CONAPO.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II. Haber tenido actuación en otros años</a:t>
            </a:r>
            <a:r>
              <a:rPr lang="es-MX" sz="1200" dirty="0" smtClean="0"/>
              <a:t>. Con </a:t>
            </a:r>
            <a:r>
              <a:rPr lang="es-MX" sz="1200" dirty="0"/>
              <a:t>el propósito de beneficiar a los </a:t>
            </a:r>
            <a:r>
              <a:rPr lang="es-MX" sz="1200" dirty="0" smtClean="0"/>
              <a:t>hogares asentados </a:t>
            </a:r>
            <a:r>
              <a:rPr lang="es-MX" sz="1200" dirty="0"/>
              <a:t>en las Zonas de Actuación </a:t>
            </a:r>
            <a:r>
              <a:rPr lang="es-MX" sz="1200" dirty="0" smtClean="0"/>
              <a:t>del Programa</a:t>
            </a:r>
            <a:r>
              <a:rPr lang="es-MX" sz="1200" dirty="0"/>
              <a:t>, previa autorización de la Unidad </a:t>
            </a:r>
            <a:r>
              <a:rPr lang="es-MX" sz="1200" dirty="0" smtClean="0"/>
              <a:t>de Programas </a:t>
            </a:r>
            <a:r>
              <a:rPr lang="es-MX" sz="1200" dirty="0"/>
              <a:t>de Apoyo a la Infraestructura </a:t>
            </a:r>
            <a:r>
              <a:rPr lang="es-MX" sz="1200" dirty="0" smtClean="0"/>
              <a:t>y Servicios</a:t>
            </a:r>
            <a:r>
              <a:rPr lang="es-MX" sz="1200" dirty="0"/>
              <a:t>, Coordinadora Nacional del </a:t>
            </a:r>
            <a:r>
              <a:rPr lang="es-MX" sz="1200" dirty="0" smtClean="0"/>
              <a:t>Programa (</a:t>
            </a:r>
            <a:r>
              <a:rPr lang="es-MX" sz="1200" dirty="0"/>
              <a:t>UPAIS), podrán participar municipios que </a:t>
            </a:r>
            <a:r>
              <a:rPr lang="es-MX" sz="1200" dirty="0" smtClean="0"/>
              <a:t>cumplan únicamente </a:t>
            </a:r>
            <a:r>
              <a:rPr lang="es-MX" sz="1200" dirty="0"/>
              <a:t>con el inciso I de este artículo, </a:t>
            </a:r>
            <a:r>
              <a:rPr lang="es-MX" sz="1200" dirty="0" smtClean="0"/>
              <a:t>y aquéllos que </a:t>
            </a:r>
            <a:r>
              <a:rPr lang="es-MX" sz="1200" dirty="0"/>
              <a:t>solicitaron el ingreso al Programa </a:t>
            </a:r>
            <a:r>
              <a:rPr lang="es-MX" sz="1200" dirty="0" smtClean="0"/>
              <a:t>en el </a:t>
            </a:r>
            <a:r>
              <a:rPr lang="es-MX" sz="1200" dirty="0"/>
              <a:t>ejercicio inmediato anterior y cumplieron con </a:t>
            </a:r>
            <a:r>
              <a:rPr lang="es-MX" sz="1200" dirty="0" smtClean="0"/>
              <a:t>los criterios </a:t>
            </a:r>
            <a:r>
              <a:rPr lang="es-MX" sz="1200" dirty="0"/>
              <a:t>de elegibilidad vigentes, dispuestos en </a:t>
            </a:r>
            <a:r>
              <a:rPr lang="es-MX" sz="1200" dirty="0" smtClean="0"/>
              <a:t>las Reglas </a:t>
            </a:r>
            <a:r>
              <a:rPr lang="es-MX" sz="1200" dirty="0"/>
              <a:t>de Operación</a:t>
            </a:r>
            <a:r>
              <a:rPr lang="es-MX" sz="1200" dirty="0" smtClean="0"/>
              <a:t>:</a:t>
            </a:r>
          </a:p>
          <a:p>
            <a:pPr algn="just"/>
            <a:endParaRPr lang="es-MX" sz="1200" dirty="0"/>
          </a:p>
          <a:p>
            <a:pPr marL="285750" indent="-285750" algn="just">
              <a:buAutoNum type="romanUcPeriod"/>
            </a:pPr>
            <a:r>
              <a:rPr lang="es-MX" sz="1200" dirty="0" smtClean="0"/>
              <a:t>Presentar </a:t>
            </a:r>
            <a:r>
              <a:rPr lang="es-MX" sz="1200" dirty="0"/>
              <a:t>déficit en infraestructura </a:t>
            </a:r>
            <a:r>
              <a:rPr lang="es-MX" sz="1200" dirty="0" smtClean="0"/>
              <a:t>urbana básica </a:t>
            </a:r>
            <a:r>
              <a:rPr lang="es-MX" sz="1200" dirty="0"/>
              <a:t>y complementaria</a:t>
            </a:r>
            <a:r>
              <a:rPr lang="es-MX" sz="1200" dirty="0" smtClean="0"/>
              <a:t>.</a:t>
            </a:r>
          </a:p>
          <a:p>
            <a:pPr marL="285750" indent="-285750" algn="just">
              <a:buAutoNum type="romanUcPeriod"/>
            </a:pPr>
            <a:endParaRPr lang="es-MX" sz="1200" dirty="0"/>
          </a:p>
          <a:p>
            <a:pPr algn="just"/>
            <a:r>
              <a:rPr lang="es-MX" sz="1200" dirty="0"/>
              <a:t>II. Estar claramente delimitadas y </a:t>
            </a:r>
            <a:r>
              <a:rPr lang="es-MX" sz="1200" dirty="0" smtClean="0"/>
              <a:t>localizadas dentro </a:t>
            </a:r>
            <a:r>
              <a:rPr lang="es-MX" sz="1200" dirty="0"/>
              <a:t>del perímetro urbano o </a:t>
            </a:r>
            <a:r>
              <a:rPr lang="es-MX" sz="1200" dirty="0" smtClean="0"/>
              <a:t>urbanizable del </a:t>
            </a:r>
            <a:r>
              <a:rPr lang="es-MX" sz="1200" dirty="0"/>
              <a:t>municipio o delegación del </a:t>
            </a:r>
            <a:r>
              <a:rPr lang="es-MX" sz="1200" dirty="0" smtClean="0"/>
              <a:t>Distrito Federal</a:t>
            </a:r>
            <a:r>
              <a:rPr lang="es-MX" sz="1200" dirty="0"/>
              <a:t>, de acuerdo con el plan o </a:t>
            </a:r>
            <a:r>
              <a:rPr lang="es-MX" sz="1200" dirty="0" smtClean="0"/>
              <a:t>programa de </a:t>
            </a:r>
            <a:r>
              <a:rPr lang="es-MX" sz="1200" dirty="0"/>
              <a:t>desarrollo urbano vigente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III. Estar en situación regular con respecto a </a:t>
            </a:r>
            <a:r>
              <a:rPr lang="es-MX" sz="1200" dirty="0" smtClean="0"/>
              <a:t>la propiedad </a:t>
            </a:r>
            <a:r>
              <a:rPr lang="es-MX" sz="1200" dirty="0"/>
              <a:t>de la tierra y al uso del suelo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pt-BR" sz="1200" dirty="0"/>
              <a:t>IV. No estar ubicadas en zonas de reserva</a:t>
            </a:r>
          </a:p>
          <a:p>
            <a:pPr algn="just"/>
            <a:r>
              <a:rPr lang="pt-BR" sz="1200" dirty="0"/>
              <a:t>ecológica, áreas de riesgo, zonas</a:t>
            </a:r>
          </a:p>
          <a:p>
            <a:pPr algn="just"/>
            <a:r>
              <a:rPr lang="es-MX" sz="1200" dirty="0"/>
              <a:t>arqueológicas y áreas naturales protegidas.</a:t>
            </a:r>
          </a:p>
        </p:txBody>
      </p:sp>
      <p:pic>
        <p:nvPicPr>
          <p:cNvPr id="1027" name="Picture 3" descr="C:\Users\Sandia\AppData\Local\Microsoft\Windows\INetCache\IE\4XB2JPF2\casa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4200" y="0"/>
            <a:ext cx="739800" cy="554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1199649"/>
            <a:ext cx="3888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V. Que presenten un Plan de Acción Integral </a:t>
            </a:r>
            <a:r>
              <a:rPr lang="es-MX" sz="1200" dirty="0" smtClean="0"/>
              <a:t>a nivel </a:t>
            </a:r>
            <a:r>
              <a:rPr lang="es-MX" sz="1200" dirty="0"/>
              <a:t>zona de actuación.</a:t>
            </a:r>
          </a:p>
          <a:p>
            <a:pPr algn="just"/>
            <a:r>
              <a:rPr lang="es-MX" sz="1200" dirty="0"/>
              <a:t>Los beneficiarios son categorizados de acuerdo a</a:t>
            </a:r>
          </a:p>
          <a:p>
            <a:pPr algn="just"/>
            <a:r>
              <a:rPr lang="es-MX" sz="1200" dirty="0"/>
              <a:t>las tres vertientes que comprende el programa</a:t>
            </a:r>
            <a:r>
              <a:rPr lang="es-MX" sz="1200" dirty="0" smtClean="0"/>
              <a:t>: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I. Vertiente General. Comprende </a:t>
            </a:r>
            <a:r>
              <a:rPr lang="es-MX" sz="1200" dirty="0" smtClean="0"/>
              <a:t>zonas urbanas </a:t>
            </a:r>
            <a:r>
              <a:rPr lang="es-MX" sz="1200" dirty="0"/>
              <a:t>con concentración de </a:t>
            </a:r>
            <a:r>
              <a:rPr lang="es-MX" sz="1200" dirty="0" smtClean="0"/>
              <a:t>hogares con </a:t>
            </a:r>
            <a:r>
              <a:rPr lang="es-MX" sz="1200" dirty="0"/>
              <a:t>alto grado de rezago social </a:t>
            </a:r>
            <a:r>
              <a:rPr lang="es-MX" sz="1200" dirty="0" smtClean="0"/>
              <a:t>y déficit </a:t>
            </a:r>
            <a:r>
              <a:rPr lang="es-MX" sz="1200" dirty="0"/>
              <a:t>de servicios urbanos básicos </a:t>
            </a:r>
            <a:r>
              <a:rPr lang="es-MX" sz="1200" dirty="0" smtClean="0"/>
              <a:t>e infraestructura </a:t>
            </a:r>
            <a:r>
              <a:rPr lang="es-MX" sz="1200" dirty="0"/>
              <a:t>complementaria </a:t>
            </a:r>
            <a:r>
              <a:rPr lang="es-MX" sz="1200" dirty="0" smtClean="0"/>
              <a:t>que se </a:t>
            </a:r>
            <a:r>
              <a:rPr lang="es-MX" sz="1200" dirty="0"/>
              <a:t>denominan Polígonos Hábitat.</a:t>
            </a:r>
          </a:p>
          <a:p>
            <a:pPr algn="just"/>
            <a:r>
              <a:rPr lang="es-MX" sz="1200" dirty="0"/>
              <a:t>II. Vertiente </a:t>
            </a:r>
            <a:r>
              <a:rPr lang="es-MX" sz="1200" dirty="0" smtClean="0"/>
              <a:t>Intervenciones Preventivas</a:t>
            </a:r>
            <a:r>
              <a:rPr lang="es-MX" sz="1200" dirty="0"/>
              <a:t>: comprende zonas </a:t>
            </a:r>
            <a:r>
              <a:rPr lang="es-MX" sz="1200" dirty="0" smtClean="0"/>
              <a:t>urbanas que </a:t>
            </a:r>
            <a:r>
              <a:rPr lang="es-MX" sz="1200" dirty="0"/>
              <a:t>presentan condiciones </a:t>
            </a:r>
            <a:r>
              <a:rPr lang="es-MX" sz="1200" dirty="0" smtClean="0"/>
              <a:t>de vulnerabilidad </a:t>
            </a:r>
            <a:r>
              <a:rPr lang="es-MX" sz="1200" dirty="0"/>
              <a:t>social que requieran </a:t>
            </a:r>
            <a:r>
              <a:rPr lang="es-MX" sz="1200" dirty="0" smtClean="0"/>
              <a:t>aplicar acciones </a:t>
            </a:r>
            <a:r>
              <a:rPr lang="es-MX" sz="1200" dirty="0"/>
              <a:t>anticipadas que reduzcan </a:t>
            </a:r>
            <a:r>
              <a:rPr lang="es-MX" sz="1200" dirty="0" smtClean="0"/>
              <a:t>o canalicen </a:t>
            </a:r>
            <a:r>
              <a:rPr lang="es-MX" sz="1200" dirty="0"/>
              <a:t>positivamente conflictos </a:t>
            </a:r>
            <a:r>
              <a:rPr lang="es-MX" sz="1200" dirty="0" smtClean="0"/>
              <a:t>sociales a </a:t>
            </a:r>
            <a:r>
              <a:rPr lang="es-MX" sz="1200" dirty="0"/>
              <a:t>nivel situacional.</a:t>
            </a:r>
          </a:p>
          <a:p>
            <a:pPr algn="just"/>
            <a:r>
              <a:rPr lang="es-MX" sz="1200" dirty="0"/>
              <a:t>III. Vertiente Centros Históricos</a:t>
            </a:r>
            <a:r>
              <a:rPr lang="es-MX" sz="1200" dirty="0" smtClean="0"/>
              <a:t>. Comprende </a:t>
            </a:r>
            <a:r>
              <a:rPr lang="es-MX" sz="1200" dirty="0"/>
              <a:t>los sitios y centros </a:t>
            </a:r>
            <a:r>
              <a:rPr lang="es-MX" sz="1200" dirty="0" smtClean="0"/>
              <a:t>históricos de </a:t>
            </a:r>
            <a:r>
              <a:rPr lang="es-MX" sz="1200" dirty="0"/>
              <a:t>las ciudades inscritas en la Lista </a:t>
            </a:r>
            <a:r>
              <a:rPr lang="es-MX" sz="1200" dirty="0" smtClean="0"/>
              <a:t>del Patrimonio </a:t>
            </a:r>
            <a:r>
              <a:rPr lang="es-MX" sz="1200" dirty="0"/>
              <a:t>Mundial de la UNESCO</a:t>
            </a:r>
            <a:r>
              <a:rPr lang="es-MX" sz="1200" dirty="0" smtClean="0"/>
              <a:t>: Campeche</a:t>
            </a:r>
            <a:r>
              <a:rPr lang="es-MX" sz="1200" dirty="0"/>
              <a:t>, Ciudad de México, Xochimilco</a:t>
            </a:r>
            <a:r>
              <a:rPr lang="es-MX" sz="1200" dirty="0" smtClean="0"/>
              <a:t>, Guanajuato</a:t>
            </a:r>
            <a:r>
              <a:rPr lang="es-MX" sz="1200" dirty="0"/>
              <a:t>, Morelia, Oaxaca, Puebla</a:t>
            </a:r>
            <a:r>
              <a:rPr lang="es-MX" sz="1200" dirty="0" smtClean="0"/>
              <a:t>, Querétaro</a:t>
            </a:r>
            <a:r>
              <a:rPr lang="es-MX" sz="1200" dirty="0"/>
              <a:t>, San Miguel de </a:t>
            </a:r>
            <a:r>
              <a:rPr lang="es-MX" sz="1200" dirty="0" smtClean="0"/>
              <a:t>Allende, </a:t>
            </a:r>
            <a:r>
              <a:rPr lang="es-MX" sz="1200" dirty="0" err="1" smtClean="0"/>
              <a:t>Tlacotalpan</a:t>
            </a:r>
            <a:r>
              <a:rPr lang="es-MX" sz="1200" dirty="0" smtClean="0"/>
              <a:t> </a:t>
            </a:r>
            <a:r>
              <a:rPr lang="es-MX" sz="1200" dirty="0"/>
              <a:t>y Zacatecas. La UPAIS </a:t>
            </a:r>
            <a:r>
              <a:rPr lang="es-MX" sz="1200" dirty="0" smtClean="0"/>
              <a:t>podrá autorizar, previa solicitud del gobierno podrá </a:t>
            </a:r>
            <a:r>
              <a:rPr lang="es-MX" sz="1200" dirty="0"/>
              <a:t>autorizar, previa solicitud </a:t>
            </a:r>
            <a:r>
              <a:rPr lang="es-MX" sz="1200" dirty="0" smtClean="0"/>
              <a:t>del gobierno </a:t>
            </a:r>
            <a:r>
              <a:rPr lang="es-MX" sz="1200" dirty="0"/>
              <a:t>local interesado, la inclusión </a:t>
            </a:r>
            <a:r>
              <a:rPr lang="es-MX" sz="1200" dirty="0" smtClean="0"/>
              <a:t>de otras </a:t>
            </a:r>
            <a:r>
              <a:rPr lang="es-MX" sz="1200" dirty="0"/>
              <a:t>ciudades </a:t>
            </a:r>
            <a:r>
              <a:rPr lang="es-MX" sz="1200" dirty="0" smtClean="0"/>
              <a:t>que </a:t>
            </a:r>
            <a:r>
              <a:rPr lang="es-MX" sz="1200" dirty="0"/>
              <a:t>se encuentren </a:t>
            </a:r>
            <a:r>
              <a:rPr lang="es-MX" sz="1200" dirty="0" smtClean="0"/>
              <a:t>en proceso </a:t>
            </a:r>
            <a:r>
              <a:rPr lang="es-MX" sz="1200" dirty="0"/>
              <a:t>de revisión e inscripción ante </a:t>
            </a:r>
            <a:r>
              <a:rPr lang="es-MX" sz="1200" dirty="0" smtClean="0"/>
              <a:t>el Comité </a:t>
            </a:r>
            <a:r>
              <a:rPr lang="es-MX" sz="1200" dirty="0"/>
              <a:t>de Patrimonio Mundial de </a:t>
            </a:r>
            <a:r>
              <a:rPr lang="es-MX" sz="1200" dirty="0" smtClean="0"/>
              <a:t>la UNESCO</a:t>
            </a:r>
            <a:r>
              <a:rPr lang="es-MX" sz="1200" dirty="0"/>
              <a:t>, bajo la categoría de centro </a:t>
            </a:r>
            <a:r>
              <a:rPr lang="es-MX" sz="1200" dirty="0" smtClean="0"/>
              <a:t>o ciudad </a:t>
            </a:r>
            <a:r>
              <a:rPr lang="es-MX" sz="1200" dirty="0"/>
              <a:t>histórica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572000" y="1280949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TIPOS DE </a:t>
            </a:r>
            <a:r>
              <a:rPr lang="es-MX" sz="1200" b="1" dirty="0" smtClean="0"/>
              <a:t>APOYOS</a:t>
            </a:r>
          </a:p>
          <a:p>
            <a:pPr algn="just"/>
            <a:endParaRPr lang="es-MX" sz="1200" b="1" dirty="0"/>
          </a:p>
          <a:p>
            <a:pPr algn="just"/>
            <a:r>
              <a:rPr lang="es-MX" sz="1200" dirty="0"/>
              <a:t>El programa otorga apoyo </a:t>
            </a:r>
            <a:r>
              <a:rPr lang="es-MX" sz="1200" dirty="0" smtClean="0"/>
              <a:t>económicos complementarios </a:t>
            </a:r>
            <a:r>
              <a:rPr lang="es-MX" sz="1200" dirty="0"/>
              <a:t>específicos para las </a:t>
            </a:r>
            <a:r>
              <a:rPr lang="es-MX" sz="1200" dirty="0" smtClean="0"/>
              <a:t>tres vertientes </a:t>
            </a:r>
            <a:r>
              <a:rPr lang="es-MX" sz="1200" dirty="0"/>
              <a:t>que lo integran:</a:t>
            </a:r>
          </a:p>
          <a:p>
            <a:pPr marL="285750" indent="-285750" algn="just">
              <a:buAutoNum type="romanUcPeriod"/>
            </a:pPr>
            <a:r>
              <a:rPr lang="es-MX" sz="1200" dirty="0" smtClean="0"/>
              <a:t>Mejoramiento </a:t>
            </a:r>
            <a:r>
              <a:rPr lang="es-MX" sz="1200" dirty="0"/>
              <a:t>del Entorno Urbano, </a:t>
            </a:r>
            <a:r>
              <a:rPr lang="es-MX" sz="1200" dirty="0" smtClean="0"/>
              <a:t>apoya obras </a:t>
            </a:r>
            <a:r>
              <a:rPr lang="es-MX" sz="1200" dirty="0"/>
              <a:t>para </a:t>
            </a:r>
            <a:r>
              <a:rPr lang="es-MX" sz="1200" dirty="0" smtClean="0"/>
              <a:t> introducción </a:t>
            </a:r>
            <a:r>
              <a:rPr lang="es-MX" sz="1200" dirty="0"/>
              <a:t>o mejoramiento </a:t>
            </a:r>
            <a:r>
              <a:rPr lang="es-MX" sz="1200" dirty="0" smtClean="0"/>
              <a:t>de infraestructura </a:t>
            </a:r>
            <a:r>
              <a:rPr lang="es-MX" sz="1200" dirty="0"/>
              <a:t>básica y complementaria</a:t>
            </a:r>
            <a:r>
              <a:rPr lang="es-MX" sz="1200" dirty="0" smtClean="0"/>
              <a:t>, vialidades </a:t>
            </a:r>
            <a:r>
              <a:rPr lang="es-MX" sz="1200" dirty="0"/>
              <a:t>integrales que mejoren </a:t>
            </a:r>
            <a:r>
              <a:rPr lang="es-MX" sz="1200" dirty="0" smtClean="0"/>
              <a:t>la accesibilidad</a:t>
            </a:r>
            <a:r>
              <a:rPr lang="es-MX" sz="1200" dirty="0"/>
              <a:t>, Centros de </a:t>
            </a:r>
            <a:r>
              <a:rPr lang="es-MX" sz="1200" dirty="0" smtClean="0"/>
              <a:t>Desarrollo Comunitario</a:t>
            </a:r>
            <a:r>
              <a:rPr lang="es-MX" sz="1200" dirty="0"/>
              <a:t>, elevar la percepción </a:t>
            </a:r>
            <a:r>
              <a:rPr lang="es-MX" sz="1200" dirty="0" smtClean="0"/>
              <a:t>de seguridad</a:t>
            </a:r>
            <a:r>
              <a:rPr lang="es-MX" sz="1200" dirty="0"/>
              <a:t>, prevención situacional de </a:t>
            </a:r>
            <a:r>
              <a:rPr lang="es-MX" sz="1200" dirty="0" smtClean="0"/>
              <a:t>la violencia </a:t>
            </a:r>
            <a:r>
              <a:rPr lang="es-MX" sz="1200" dirty="0"/>
              <a:t>y delincuencia, protección</a:t>
            </a:r>
            <a:r>
              <a:rPr lang="es-MX" sz="1200" dirty="0" smtClean="0"/>
              <a:t>, conservación </a:t>
            </a:r>
            <a:r>
              <a:rPr lang="es-MX" sz="1200" dirty="0"/>
              <a:t>y revitalización de </a:t>
            </a:r>
            <a:r>
              <a:rPr lang="es-MX" sz="1200" dirty="0" smtClean="0"/>
              <a:t>centros históricos </a:t>
            </a:r>
            <a:r>
              <a:rPr lang="es-MX" sz="1200" dirty="0"/>
              <a:t>inscritos en la Lista del </a:t>
            </a:r>
            <a:r>
              <a:rPr lang="es-MX" sz="1200" dirty="0" smtClean="0"/>
              <a:t>Patrimonio Mundial </a:t>
            </a:r>
            <a:r>
              <a:rPr lang="es-MX" sz="1200" dirty="0"/>
              <a:t>de la UNESCO, entre otros</a:t>
            </a:r>
            <a:r>
              <a:rPr lang="es-MX" sz="1200" dirty="0" smtClean="0"/>
              <a:t>.</a:t>
            </a:r>
          </a:p>
          <a:p>
            <a:pPr marL="285750" indent="-285750" algn="just">
              <a:buAutoNum type="romanUcPeriod"/>
            </a:pPr>
            <a:endParaRPr lang="es-MX" sz="1200" dirty="0"/>
          </a:p>
          <a:p>
            <a:pPr algn="just"/>
            <a:r>
              <a:rPr lang="es-MX" sz="1200" dirty="0"/>
              <a:t>II. Desarrollo Social y Comunitario, </a:t>
            </a:r>
            <a:r>
              <a:rPr lang="es-MX" sz="1200" dirty="0" smtClean="0"/>
              <a:t>apoya proyectos </a:t>
            </a:r>
            <a:r>
              <a:rPr lang="es-MX" sz="1200" dirty="0"/>
              <a:t>sociales que atiendan </a:t>
            </a:r>
            <a:r>
              <a:rPr lang="es-MX" sz="1200" dirty="0" smtClean="0"/>
              <a:t>la integridad </a:t>
            </a:r>
            <a:r>
              <a:rPr lang="es-MX" sz="1200" dirty="0"/>
              <a:t>del individuo y la comunidad, </a:t>
            </a:r>
            <a:r>
              <a:rPr lang="es-MX" sz="1200" dirty="0" smtClean="0"/>
              <a:t>el desarrollo </a:t>
            </a:r>
            <a:r>
              <a:rPr lang="es-MX" sz="1200" dirty="0"/>
              <a:t>de habilidades para el trabajo, </a:t>
            </a:r>
            <a:r>
              <a:rPr lang="es-MX" sz="1200" dirty="0" smtClean="0"/>
              <a:t>la promoción </a:t>
            </a:r>
            <a:r>
              <a:rPr lang="es-MX" sz="1200" dirty="0"/>
              <a:t>de la equidad de género, </a:t>
            </a:r>
            <a:r>
              <a:rPr lang="es-MX" sz="1200" dirty="0" smtClean="0"/>
              <a:t>la organización </a:t>
            </a:r>
            <a:r>
              <a:rPr lang="es-MX" sz="1200" dirty="0"/>
              <a:t>y participación comunitaria, </a:t>
            </a:r>
            <a:r>
              <a:rPr lang="es-MX" sz="1200" dirty="0" smtClean="0"/>
              <a:t>la prevención </a:t>
            </a:r>
            <a:r>
              <a:rPr lang="es-MX" sz="1200" dirty="0"/>
              <a:t>social de la violencia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III. Promoción del Desarrollo Urbano, </a:t>
            </a:r>
            <a:r>
              <a:rPr lang="es-MX" sz="1200" dirty="0" smtClean="0"/>
              <a:t>apoya acciones </a:t>
            </a:r>
            <a:r>
              <a:rPr lang="es-MX" sz="1200" dirty="0"/>
              <a:t>para la actualización </a:t>
            </a:r>
            <a:r>
              <a:rPr lang="es-MX" sz="1200" dirty="0" smtClean="0"/>
              <a:t>de diagnósticos </a:t>
            </a:r>
            <a:r>
              <a:rPr lang="es-MX" sz="1200" dirty="0"/>
              <a:t>comunitarios y participativos,</a:t>
            </a:r>
          </a:p>
          <a:p>
            <a:pPr algn="just"/>
            <a:r>
              <a:rPr lang="es-MX" sz="1200" dirty="0"/>
              <a:t>estudios y proyectos para las zonas </a:t>
            </a:r>
            <a:r>
              <a:rPr lang="es-MX" sz="1200" dirty="0" smtClean="0"/>
              <a:t>de actuación </a:t>
            </a:r>
            <a:r>
              <a:rPr lang="es-MX" sz="1200" dirty="0"/>
              <a:t>del Programa y </a:t>
            </a:r>
            <a:r>
              <a:rPr lang="es-MX" sz="1200" dirty="0" smtClean="0"/>
              <a:t>estudios hidrológicos </a:t>
            </a:r>
            <a:r>
              <a:rPr lang="es-MX" sz="1200" dirty="0"/>
              <a:t>para la factibilidad y </a:t>
            </a:r>
            <a:r>
              <a:rPr lang="es-MX" sz="1200" dirty="0" smtClean="0"/>
              <a:t>propuesta de </a:t>
            </a:r>
            <a:r>
              <a:rPr lang="es-MX" sz="1200" dirty="0"/>
              <a:t>sistemas de drenaje pluvial y planes </a:t>
            </a:r>
            <a:r>
              <a:rPr lang="es-MX" sz="1200" dirty="0" smtClean="0"/>
              <a:t>de manejo</a:t>
            </a:r>
            <a:r>
              <a:rPr lang="es-MX" sz="1200" dirty="0"/>
              <a:t>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1271657"/>
            <a:ext cx="37444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CARACTERÍSTICAS DE LOS APOYOS</a:t>
            </a:r>
          </a:p>
          <a:p>
            <a:pPr algn="just"/>
            <a:r>
              <a:rPr lang="es-MX" sz="1200" b="1" dirty="0"/>
              <a:t>Mejoramiento del Entorno Urbano</a:t>
            </a:r>
          </a:p>
          <a:p>
            <a:pPr algn="just"/>
            <a:r>
              <a:rPr lang="es-MX" sz="1200" dirty="0"/>
              <a:t>En los Polígonos Hábitat la propuesta de </a:t>
            </a:r>
            <a:r>
              <a:rPr lang="es-MX" sz="1200" dirty="0" smtClean="0"/>
              <a:t>inversión deberá </a:t>
            </a:r>
            <a:r>
              <a:rPr lang="es-MX" sz="1200" dirty="0"/>
              <a:t>conformarse por proyectos de </a:t>
            </a:r>
            <a:r>
              <a:rPr lang="es-MX" sz="1200" dirty="0" smtClean="0"/>
              <a:t>la Modalidad </a:t>
            </a:r>
            <a:r>
              <a:rPr lang="es-MX" sz="1200" dirty="0"/>
              <a:t>de Desarrollo Social y Comunitario, </a:t>
            </a:r>
            <a:r>
              <a:rPr lang="es-MX" sz="1200" dirty="0" smtClean="0"/>
              <a:t>así como </a:t>
            </a:r>
            <a:r>
              <a:rPr lang="es-MX" sz="1200" dirty="0"/>
              <a:t>de la Modalidad de Mejoramiento </a:t>
            </a:r>
            <a:r>
              <a:rPr lang="es-MX" sz="1200" dirty="0" smtClean="0"/>
              <a:t>del Entorno </a:t>
            </a:r>
            <a:r>
              <a:rPr lang="es-MX" sz="1200" dirty="0"/>
              <a:t>Urbano, esto con la finalidad de </a:t>
            </a:r>
            <a:r>
              <a:rPr lang="es-MX" sz="1200" dirty="0" smtClean="0"/>
              <a:t>asegurar la </a:t>
            </a:r>
            <a:r>
              <a:rPr lang="es-MX" sz="1200" dirty="0"/>
              <a:t>integralidad entre las acciones sociales </a:t>
            </a:r>
            <a:r>
              <a:rPr lang="es-MX" sz="1200" dirty="0" smtClean="0"/>
              <a:t>y urbanas</a:t>
            </a:r>
            <a:r>
              <a:rPr lang="es-MX" sz="1200" dirty="0"/>
              <a:t>.</a:t>
            </a:r>
          </a:p>
          <a:p>
            <a:pPr algn="just"/>
            <a:r>
              <a:rPr lang="es-MX" sz="1200" dirty="0"/>
              <a:t>Se podrán destinar subsidios del Programa </a:t>
            </a:r>
            <a:r>
              <a:rPr lang="es-MX" sz="1200" dirty="0" smtClean="0"/>
              <a:t>a proyectos </a:t>
            </a:r>
            <a:r>
              <a:rPr lang="es-MX" sz="1200" dirty="0"/>
              <a:t>ubicados fuera de la </a:t>
            </a:r>
            <a:r>
              <a:rPr lang="es-MX" sz="1200" dirty="0" smtClean="0"/>
              <a:t>demarcación señalada </a:t>
            </a:r>
            <a:r>
              <a:rPr lang="es-MX" sz="1200" dirty="0"/>
              <a:t>en cada vertiente, cuando cumpla </a:t>
            </a:r>
            <a:r>
              <a:rPr lang="es-MX" sz="1200" dirty="0" smtClean="0"/>
              <a:t>las siguientes </a:t>
            </a:r>
            <a:r>
              <a:rPr lang="es-MX" sz="1200" dirty="0"/>
              <a:t>condiciones de excepción</a:t>
            </a:r>
            <a:r>
              <a:rPr lang="es-MX" sz="1200" dirty="0" smtClean="0"/>
              <a:t>: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I. No podrán exceder el equivalente </a:t>
            </a:r>
            <a:r>
              <a:rPr lang="es-MX" sz="1200" dirty="0" smtClean="0"/>
              <a:t>al veinte </a:t>
            </a:r>
            <a:r>
              <a:rPr lang="es-MX" sz="1200" dirty="0"/>
              <a:t>por ciento de los </a:t>
            </a:r>
            <a:r>
              <a:rPr lang="es-MX" sz="1200" dirty="0" smtClean="0"/>
              <a:t>recursos subsidios </a:t>
            </a:r>
            <a:r>
              <a:rPr lang="es-MX" sz="1200" dirty="0"/>
              <a:t>federales asignados </a:t>
            </a:r>
            <a:r>
              <a:rPr lang="es-MX" sz="1200" dirty="0" smtClean="0"/>
              <a:t>al municipio</a:t>
            </a:r>
            <a:r>
              <a:rPr lang="es-MX" sz="1200" dirty="0"/>
              <a:t>.</a:t>
            </a:r>
          </a:p>
          <a:p>
            <a:pPr algn="just"/>
            <a:r>
              <a:rPr lang="es-MX" sz="1200" dirty="0"/>
              <a:t>II. Deberán corresponder a las líneas </a:t>
            </a:r>
            <a:r>
              <a:rPr lang="es-MX" sz="1200" dirty="0" smtClean="0"/>
              <a:t>de acción </a:t>
            </a:r>
            <a:r>
              <a:rPr lang="es-MX" sz="1200" dirty="0"/>
              <a:t>señaladas en el Anexo II de </a:t>
            </a:r>
            <a:r>
              <a:rPr lang="es-MX" sz="1200" dirty="0" smtClean="0"/>
              <a:t>las reglas </a:t>
            </a:r>
            <a:r>
              <a:rPr lang="es-MX" sz="1200" dirty="0"/>
              <a:t>de Operación y los </a:t>
            </a:r>
            <a:r>
              <a:rPr lang="es-MX" sz="1200" dirty="0" smtClean="0"/>
              <a:t>montos máximos </a:t>
            </a:r>
            <a:r>
              <a:rPr lang="es-MX" sz="1200" dirty="0"/>
              <a:t>de subsidios del programa.</a:t>
            </a:r>
          </a:p>
          <a:p>
            <a:pPr algn="just"/>
            <a:r>
              <a:rPr lang="es-MX" sz="1200" dirty="0"/>
              <a:t>III. Deberán representar un beneficio </a:t>
            </a:r>
            <a:r>
              <a:rPr lang="es-MX" sz="1200" dirty="0" smtClean="0"/>
              <a:t>para la </a:t>
            </a:r>
            <a:r>
              <a:rPr lang="es-MX" sz="1200" dirty="0"/>
              <a:t>población de las áreas </a:t>
            </a:r>
            <a:r>
              <a:rPr lang="es-MX" sz="1200" dirty="0" smtClean="0"/>
              <a:t>de intervención </a:t>
            </a:r>
            <a:r>
              <a:rPr lang="es-MX" sz="1200" dirty="0"/>
              <a:t>definidas por el Ejecutor.</a:t>
            </a:r>
          </a:p>
          <a:p>
            <a:pPr algn="just"/>
            <a:r>
              <a:rPr lang="es-MX" sz="1200" dirty="0"/>
              <a:t>Para el caso de las obras </a:t>
            </a:r>
            <a:r>
              <a:rPr lang="es-MX" sz="1200" dirty="0" smtClean="0"/>
              <a:t>de infraestructura </a:t>
            </a:r>
            <a:r>
              <a:rPr lang="es-MX" sz="1200" dirty="0"/>
              <a:t>urbana básica </a:t>
            </a:r>
            <a:r>
              <a:rPr lang="es-MX" sz="1200" dirty="0" smtClean="0"/>
              <a:t>y complementaria</a:t>
            </a:r>
            <a:r>
              <a:rPr lang="es-MX" sz="1200" dirty="0"/>
              <a:t>, se podrán </a:t>
            </a:r>
            <a:r>
              <a:rPr lang="es-MX" sz="1200" dirty="0" smtClean="0"/>
              <a:t>considerar únicamente </a:t>
            </a:r>
            <a:r>
              <a:rPr lang="es-MX" sz="1200" dirty="0"/>
              <a:t>aquellas que conecten </a:t>
            </a:r>
            <a:r>
              <a:rPr lang="es-MX" sz="1200" dirty="0" smtClean="0"/>
              <a:t>el área </a:t>
            </a:r>
            <a:r>
              <a:rPr lang="es-MX" sz="1200" dirty="0"/>
              <a:t>de intervención con las </a:t>
            </a:r>
            <a:r>
              <a:rPr lang="es-MX" sz="1200" dirty="0" smtClean="0"/>
              <a:t>redes principales </a:t>
            </a:r>
            <a:r>
              <a:rPr lang="es-MX" sz="1200" dirty="0"/>
              <a:t>adyacentes.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716016" y="1424965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IV. No podrán exceder de $</a:t>
            </a:r>
            <a:r>
              <a:rPr lang="es-MX" sz="1200" dirty="0" smtClean="0"/>
              <a:t>3’500,000.00 (</a:t>
            </a:r>
            <a:r>
              <a:rPr lang="es-MX" sz="1200" dirty="0"/>
              <a:t>tres millones quinientos mil </a:t>
            </a:r>
            <a:r>
              <a:rPr lang="es-MX" sz="1200" dirty="0" smtClean="0"/>
              <a:t>pesos 00/100 </a:t>
            </a:r>
            <a:r>
              <a:rPr lang="es-MX" sz="1200" dirty="0"/>
              <a:t>M.N.) por proyecto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b="1" dirty="0"/>
              <a:t>Apoyos para la Vertiente </a:t>
            </a:r>
            <a:r>
              <a:rPr lang="es-MX" sz="1200" b="1" dirty="0" smtClean="0"/>
              <a:t>Intervenciones Preventivas</a:t>
            </a:r>
            <a:endParaRPr lang="es-MX" sz="1200" b="1" dirty="0"/>
          </a:p>
          <a:p>
            <a:pPr algn="just"/>
            <a:r>
              <a:rPr lang="es-MX" sz="1200" dirty="0"/>
              <a:t>Estos recursos se utilizarán exclusivamente </a:t>
            </a:r>
            <a:r>
              <a:rPr lang="es-MX" sz="1200" dirty="0" smtClean="0"/>
              <a:t>en obras </a:t>
            </a:r>
            <a:r>
              <a:rPr lang="es-MX" sz="1200" dirty="0"/>
              <a:t>y acciones para disminuir la incidencia de </a:t>
            </a:r>
            <a:r>
              <a:rPr lang="es-MX" sz="1200" dirty="0" smtClean="0"/>
              <a:t>la violencia </a:t>
            </a:r>
            <a:r>
              <a:rPr lang="es-MX" sz="1200" dirty="0"/>
              <a:t>en las zonas de intervención </a:t>
            </a:r>
            <a:r>
              <a:rPr lang="es-MX" sz="1200" dirty="0" smtClean="0"/>
              <a:t>preventiva, por </a:t>
            </a:r>
            <a:r>
              <a:rPr lang="es-MX" sz="1200" dirty="0"/>
              <a:t>medio de intervenciones públicas de </a:t>
            </a:r>
            <a:r>
              <a:rPr lang="es-MX" sz="1200" dirty="0" smtClean="0"/>
              <a:t>carácter preventivo </a:t>
            </a:r>
            <a:r>
              <a:rPr lang="es-MX" sz="1200" dirty="0"/>
              <a:t>e integral.</a:t>
            </a:r>
          </a:p>
          <a:p>
            <a:pPr algn="just"/>
            <a:r>
              <a:rPr lang="es-MX" sz="1200" b="1" dirty="0"/>
              <a:t>Apoyos para la Vertiente Centros Históricos</a:t>
            </a:r>
          </a:p>
          <a:p>
            <a:pPr algn="just"/>
            <a:r>
              <a:rPr lang="es-MX" sz="1200" dirty="0"/>
              <a:t>Los subsidios de la Vertiente Centros Históricos </a:t>
            </a:r>
            <a:r>
              <a:rPr lang="es-MX" sz="1200" dirty="0" smtClean="0"/>
              <a:t>se asignarán </a:t>
            </a:r>
            <a:r>
              <a:rPr lang="es-MX" sz="1200" dirty="0"/>
              <a:t>por partes iguales entre los </a:t>
            </a:r>
            <a:r>
              <a:rPr lang="es-MX" sz="1200" dirty="0" smtClean="0"/>
              <a:t>municipios con </a:t>
            </a:r>
            <a:r>
              <a:rPr lang="es-MX" sz="1200" dirty="0"/>
              <a:t>centros históricos inscritos en la Lista </a:t>
            </a:r>
            <a:r>
              <a:rPr lang="es-MX" sz="1200" dirty="0" smtClean="0"/>
              <a:t>del Patrimonio </a:t>
            </a:r>
            <a:r>
              <a:rPr lang="es-MX" sz="1200" dirty="0"/>
              <a:t>Mundial de la UNESCO y aquellos </a:t>
            </a:r>
            <a:r>
              <a:rPr lang="es-MX" sz="1200" dirty="0" smtClean="0"/>
              <a:t>que estén </a:t>
            </a:r>
            <a:r>
              <a:rPr lang="es-MX" sz="1200" dirty="0"/>
              <a:t>en proceso de inscripción. Estos recursos </a:t>
            </a:r>
            <a:r>
              <a:rPr lang="es-MX" sz="1200" dirty="0" smtClean="0"/>
              <a:t>se utilizarán </a:t>
            </a:r>
            <a:r>
              <a:rPr lang="es-MX" sz="1200" dirty="0"/>
              <a:t>exclusivamente en obras y </a:t>
            </a:r>
            <a:r>
              <a:rPr lang="es-MX" sz="1200" dirty="0" smtClean="0"/>
              <a:t>acciones contempladas </a:t>
            </a:r>
            <a:r>
              <a:rPr lang="es-MX" sz="1200" dirty="0"/>
              <a:t>en el programa parcial de </a:t>
            </a:r>
            <a:r>
              <a:rPr lang="es-MX" sz="1200" dirty="0" smtClean="0"/>
              <a:t>centro histórico </a:t>
            </a:r>
            <a:r>
              <a:rPr lang="es-MX" sz="1200" dirty="0"/>
              <a:t>y/o en su plan de manejo, dirigidas a </a:t>
            </a:r>
            <a:r>
              <a:rPr lang="es-MX" sz="1200" dirty="0" smtClean="0"/>
              <a:t>la protección</a:t>
            </a:r>
            <a:r>
              <a:rPr lang="es-MX" sz="1200" dirty="0"/>
              <a:t>, conservación y revitalización de </a:t>
            </a:r>
            <a:r>
              <a:rPr lang="es-MX" sz="1200" dirty="0" smtClean="0"/>
              <a:t>estos recintos </a:t>
            </a:r>
            <a:r>
              <a:rPr lang="es-MX" sz="1200" dirty="0"/>
              <a:t>patrimoniales y se aplicarán </a:t>
            </a:r>
            <a:r>
              <a:rPr lang="es-MX" sz="1200" dirty="0" smtClean="0"/>
              <a:t>únicamente dentro </a:t>
            </a:r>
            <a:r>
              <a:rPr lang="es-MX" sz="1200" dirty="0"/>
              <a:t>del ámbito territorial reconocido </a:t>
            </a:r>
            <a:r>
              <a:rPr lang="es-MX" sz="1200" dirty="0" smtClean="0"/>
              <a:t>como centro </a:t>
            </a:r>
            <a:r>
              <a:rPr lang="es-MX" sz="1200" dirty="0"/>
              <a:t>histórico y en sus accesos viales, </a:t>
            </a:r>
            <a:r>
              <a:rPr lang="es-MX" sz="1200" dirty="0" smtClean="0"/>
              <a:t>de acuerdo </a:t>
            </a:r>
            <a:r>
              <a:rPr lang="es-MX" sz="1200" dirty="0"/>
              <a:t>con las delimitaciones establecidas por </a:t>
            </a:r>
            <a:r>
              <a:rPr lang="es-MX" sz="1200" dirty="0" smtClean="0"/>
              <a:t>las declaratorias </a:t>
            </a:r>
            <a:r>
              <a:rPr lang="es-MX" sz="1200" dirty="0"/>
              <a:t>expedidas por la UNESCO y en </a:t>
            </a:r>
            <a:r>
              <a:rPr lang="es-MX" sz="1200" dirty="0" smtClean="0"/>
              <a:t>los accesos </a:t>
            </a:r>
            <a:r>
              <a:rPr lang="es-MX" sz="1200" dirty="0"/>
              <a:t>viales que sean autorizados por la UPAIS</a:t>
            </a:r>
            <a:r>
              <a:rPr lang="es-MX" sz="1200" dirty="0" smtClean="0"/>
              <a:t>. Los </a:t>
            </a:r>
            <a:r>
              <a:rPr lang="es-MX" sz="1200" dirty="0"/>
              <a:t>subsidios federales destinados a proyectos </a:t>
            </a:r>
            <a:r>
              <a:rPr lang="es-MX" sz="1200" dirty="0" smtClean="0"/>
              <a:t>de las </a:t>
            </a:r>
            <a:r>
              <a:rPr lang="es-MX" sz="1200" dirty="0"/>
              <a:t>tres vertientes, no excederán de los siguientes</a:t>
            </a:r>
          </a:p>
          <a:p>
            <a:pPr algn="just"/>
            <a:r>
              <a:rPr lang="es-MX" sz="1200" dirty="0"/>
              <a:t>montos máximos: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0" y="270096"/>
          <a:ext cx="9144000" cy="542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25265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OBJETO DEL SUBSIDIO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MONTO MAXIMO DEL SUBSIDIO FEDERAL</a:t>
                      </a:r>
                      <a:endParaRPr lang="es-MX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o ampliación de un Centro de Desarrollo Comunitario.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$2’500,000.00 (dos millones quinientos mil pesos 00/100 M.N.) por inmueble</a:t>
                      </a:r>
                      <a:endParaRPr lang="es-MX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Habilitación de un Centro de Desarrollo Comunitario.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$1’050,000.00 (un millón cincuenta mil pesos 00/100 M.N.) por inmueble</a:t>
                      </a:r>
                      <a:endParaRPr lang="es-MX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Equipamiento de un Centro de Desarrollo Comunitario.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$400,000.00 (cuatrocientos mil pesos 00/100 M.N.) por proyecto</a:t>
                      </a:r>
                      <a:endParaRPr lang="es-MX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Adecuación de imagen Institucional del Centro de Desarrollo Comunitario.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$300,000.00 (trescientos mil pesos 00/100 M.N.) por inmueble y por única ocasión.</a:t>
                      </a:r>
                      <a:endParaRPr lang="es-MX" sz="10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Estímulo a la prestación del servicio social de estudiantes de educación media superior y superior. El apoyo se brindará hasta por seis meses.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$1,100.00 (mil cien pesos 00/100 M.N.)  mensuales por persona</a:t>
                      </a:r>
                      <a:endParaRPr lang="es-MX" sz="1000" dirty="0"/>
                    </a:p>
                  </a:txBody>
                  <a:tcPr/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Actualización de Diagnósticos Comunitarios y Participativos de las Zonas de Intervención Preventivas.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$1,100.00 (mil cien pesos 00/100 M.N.) mensuales por persona.</a:t>
                      </a:r>
                      <a:endParaRPr lang="es-MX" sz="1000" dirty="0"/>
                    </a:p>
                  </a:txBody>
                  <a:tcPr/>
                </a:tc>
              </a:tr>
              <a:tr h="287640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Estudios y proyectos para las Zonas de Actuación del Programa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$250,000.00 (doscientos cincuenta mil pesos 00/100 M.N.) por  proyecto</a:t>
                      </a:r>
                      <a:endParaRPr lang="es-MX" sz="1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Estudios hidrológicos para la factibilidad y construcción de sistemas de drenaje pluvial en Zonas de Actuación del Programa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$300,000.00 (trescientos mil pesos  00/100 M.N.) por proyecto</a:t>
                      </a:r>
                      <a:endParaRPr lang="es-MX" sz="10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 a la Conformación y Operación de Comités de Contraloría Social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$7,000.00 (siete mil pesos 00/100 M.N.)</a:t>
                      </a:r>
                      <a:endParaRPr lang="es-MX" sz="10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 a la Conformación, capacitación y operación de los Comités Comunitarios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$30,000 (treinta mil pesos 00/100 M.N.)  por comité sin incluir el estímulo al Promotor Comunitario</a:t>
                      </a:r>
                      <a:endParaRPr lang="es-MX" sz="1000" dirty="0"/>
                    </a:p>
                  </a:txBody>
                  <a:tcPr/>
                </a:tc>
              </a:tr>
              <a:tr h="508339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 a promotores comunitarios que participen en</a:t>
                      </a:r>
                    </a:p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actividades vinculadas directamente con los objetivos del programa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$2,500.00 (dos mil quinientos pesos</a:t>
                      </a:r>
                    </a:p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00/100 M.N.) mensuales por promotor</a:t>
                      </a:r>
                      <a:endParaRPr lang="es-MX" sz="1000" dirty="0"/>
                    </a:p>
                  </a:txBody>
                  <a:tcPr/>
                </a:tc>
              </a:tr>
              <a:tr h="391565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 a promotores comunitarios que participen en actividades vinculadas directamente con los objetivos del Programa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$2,500.00 (dos mil quinientos pesos 00/100 M.N.) mensuales por promotor</a:t>
                      </a:r>
                      <a:endParaRPr lang="es-MX" sz="1000" dirty="0"/>
                    </a:p>
                  </a:txBody>
                  <a:tcPr/>
                </a:tc>
              </a:tr>
              <a:tr h="305003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 a Enlaces Hábitat en el Centro de Desarrollo Comunitario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$ 5,000.00 (cinco mil pesos 00/100 M.N.) mensuales por Enlace</a:t>
                      </a:r>
                      <a:endParaRPr lang="es-MX" sz="1000" dirty="0"/>
                    </a:p>
                  </a:txBody>
                  <a:tcPr/>
                </a:tc>
              </a:tr>
              <a:tr h="508339"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 de la modalidad Promoción del Desarrollo Urbano,</a:t>
                      </a:r>
                    </a:p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Vertiente Centros Históricos.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$300,000.00 (trescientos mil pesos</a:t>
                      </a:r>
                    </a:p>
                    <a:p>
                      <a:r>
                        <a:rPr lang="es-MX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00/100 M.N.) por proyecto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87624" y="-3667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aportaciones federales y locales se llevarán </a:t>
            </a:r>
            <a:r>
              <a:rPr lang="es-MX" dirty="0" smtClean="0"/>
              <a:t>a cabo </a:t>
            </a:r>
            <a:r>
              <a:rPr lang="es-MX" dirty="0"/>
              <a:t>como sigue: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0" y="951925"/>
          <a:ext cx="9144000" cy="477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600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CONCEPTO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APORTACION FEDERAL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APORTACION LOCAL</a:t>
                      </a:r>
                      <a:endParaRPr lang="es-MX" sz="1200" dirty="0"/>
                    </a:p>
                  </a:txBody>
                  <a:tcPr/>
                </a:tc>
              </a:tr>
              <a:tr h="1002392"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Proyectos de la Vertiente General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 el sesenta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menos el cuarenta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</a:tr>
              <a:tr h="965800"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Proyectos de la Vertiente Centros Históricos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 el setenta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menos el treinta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Proyectos de la Vertiente Intervenciones Preventivas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 el setenta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menos el treinta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</a:tr>
              <a:tr h="892899">
                <a:tc>
                  <a:txBody>
                    <a:bodyPr/>
                    <a:lstStyle/>
                    <a:p>
                      <a:pPr algn="just"/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Proyectos que apliquen  sistemas o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dispositivos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 eficiencia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energética en las obras públicas de infraestructura y  equipamiento urbano,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reconversión 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uso de energía eléctrica por energía</a:t>
                      </a:r>
                    </a:p>
                    <a:p>
                      <a:pPr algn="just"/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solar y/o eólica; aprovechamiento del agua, y en los que se utilicen materiales naturales.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 el setenta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menos el treinta por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ciento del costo del</a:t>
                      </a:r>
                    </a:p>
                    <a:p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proyecto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352957"/>
            <a:ext cx="4032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DESCRIPCIÓN</a:t>
            </a:r>
          </a:p>
          <a:p>
            <a:pPr algn="just"/>
            <a:r>
              <a:rPr lang="es-MX" sz="1200" dirty="0"/>
              <a:t>Los municipios son los principales ejecutores de </a:t>
            </a:r>
            <a:r>
              <a:rPr lang="es-MX" sz="1200" dirty="0" smtClean="0"/>
              <a:t>las obras </a:t>
            </a:r>
            <a:r>
              <a:rPr lang="es-MX" sz="1200" dirty="0"/>
              <a:t>y acciones. También pueden ser </a:t>
            </a:r>
            <a:r>
              <a:rPr lang="es-MX" sz="1200" dirty="0" smtClean="0"/>
              <a:t> ejecutores los </a:t>
            </a:r>
            <a:r>
              <a:rPr lang="es-MX" sz="1200" dirty="0"/>
              <a:t>gobiernos de los Estados y el Distrito Federal</a:t>
            </a:r>
            <a:r>
              <a:rPr lang="es-MX" sz="1200" dirty="0" smtClean="0"/>
              <a:t>, las </a:t>
            </a:r>
            <a:r>
              <a:rPr lang="es-MX" sz="1200" dirty="0"/>
              <a:t>Delegaciones de la SEDATU y </a:t>
            </a:r>
            <a:r>
              <a:rPr lang="es-MX" sz="1200" dirty="0" smtClean="0"/>
              <a:t>otras dependencias </a:t>
            </a:r>
            <a:r>
              <a:rPr lang="es-MX" sz="1200" dirty="0"/>
              <a:t>o entidades federales</a:t>
            </a:r>
            <a:r>
              <a:rPr lang="es-MX" sz="1200" dirty="0" smtClean="0"/>
              <a:t>. Para </a:t>
            </a:r>
            <a:r>
              <a:rPr lang="es-MX" sz="1200" dirty="0"/>
              <a:t>participar en el Programa, el gobierno de </a:t>
            </a:r>
            <a:r>
              <a:rPr lang="es-MX" sz="1200" dirty="0" smtClean="0"/>
              <a:t>la entidad </a:t>
            </a:r>
            <a:r>
              <a:rPr lang="es-MX" sz="1200" dirty="0"/>
              <a:t>federativa y los municipios suscriben </a:t>
            </a:r>
            <a:r>
              <a:rPr lang="es-MX" sz="1200" dirty="0" smtClean="0"/>
              <a:t>con la </a:t>
            </a:r>
            <a:r>
              <a:rPr lang="es-MX" sz="1200" dirty="0"/>
              <a:t>SEDATU un acuerdo de coordinación, en el </a:t>
            </a:r>
            <a:r>
              <a:rPr lang="es-MX" sz="1200" dirty="0" smtClean="0"/>
              <a:t>que se </a:t>
            </a:r>
            <a:r>
              <a:rPr lang="es-MX" sz="1200" dirty="0"/>
              <a:t>señalan las ciudades y polígonos </a:t>
            </a:r>
            <a:r>
              <a:rPr lang="es-MX" sz="1200" dirty="0" smtClean="0"/>
              <a:t>seleccionados y </a:t>
            </a:r>
            <a:r>
              <a:rPr lang="es-MX" sz="1200" dirty="0"/>
              <a:t>se establecen los recursos que aportarán los </a:t>
            </a:r>
            <a:r>
              <a:rPr lang="es-MX" sz="1200" dirty="0" smtClean="0"/>
              <a:t>tres órdenes </a:t>
            </a:r>
            <a:r>
              <a:rPr lang="es-MX" sz="1200" dirty="0"/>
              <a:t>de gobierno.</a:t>
            </a:r>
          </a:p>
          <a:p>
            <a:pPr algn="just"/>
            <a:r>
              <a:rPr lang="es-MX" sz="1200" dirty="0"/>
              <a:t>El proceso operativo se puede resumir como sigue</a:t>
            </a:r>
            <a:r>
              <a:rPr lang="es-MX" sz="1200" dirty="0" smtClean="0"/>
              <a:t>: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a) El Ejecutor promueve la participación de </a:t>
            </a:r>
            <a:r>
              <a:rPr lang="es-MX" sz="1200" dirty="0" smtClean="0"/>
              <a:t>la población </a:t>
            </a:r>
            <a:r>
              <a:rPr lang="es-MX" sz="1200" dirty="0"/>
              <a:t>para identificar qué acciones </a:t>
            </a:r>
            <a:r>
              <a:rPr lang="es-MX" sz="1200" dirty="0" smtClean="0"/>
              <a:t>son prioritarias </a:t>
            </a:r>
            <a:r>
              <a:rPr lang="es-MX" sz="1200" dirty="0"/>
              <a:t>en cada Polígono Hábitat</a:t>
            </a:r>
            <a:r>
              <a:rPr lang="es-MX" sz="1200" dirty="0" smtClean="0"/>
              <a:t>.</a:t>
            </a:r>
          </a:p>
          <a:p>
            <a:pPr algn="just"/>
            <a:r>
              <a:rPr lang="es-MX" sz="1200" dirty="0"/>
              <a:t>b) El Ejecutor elabora las propuestas de </a:t>
            </a:r>
            <a:r>
              <a:rPr lang="es-MX" sz="1200" dirty="0" smtClean="0"/>
              <a:t>obras y </a:t>
            </a:r>
            <a:r>
              <a:rPr lang="es-MX" sz="1200" dirty="0"/>
              <a:t>acciones y las presenta a la Delegación de </a:t>
            </a:r>
            <a:r>
              <a:rPr lang="es-MX" sz="1200" dirty="0" smtClean="0"/>
              <a:t>la SEDATU</a:t>
            </a:r>
            <a:r>
              <a:rPr lang="es-MX" sz="1200" dirty="0"/>
              <a:t>.</a:t>
            </a:r>
          </a:p>
          <a:p>
            <a:pPr algn="just"/>
            <a:r>
              <a:rPr lang="es-MX" sz="1200" dirty="0"/>
              <a:t>c) La Delegación de la SEDATU y la </a:t>
            </a:r>
            <a:r>
              <a:rPr lang="es-MX" sz="1200" dirty="0" smtClean="0"/>
              <a:t>UPAIS evalúan </a:t>
            </a:r>
            <a:r>
              <a:rPr lang="es-MX" sz="1200" dirty="0"/>
              <a:t>que si las propuestas de obras </a:t>
            </a:r>
            <a:r>
              <a:rPr lang="es-MX" sz="1200" dirty="0" smtClean="0"/>
              <a:t>y acciones </a:t>
            </a:r>
            <a:r>
              <a:rPr lang="es-MX" sz="1200" dirty="0"/>
              <a:t>presentadas por los </a:t>
            </a:r>
            <a:r>
              <a:rPr lang="es-MX" sz="1200" dirty="0" smtClean="0"/>
              <a:t>Ejecutores cumplan </a:t>
            </a:r>
            <a:r>
              <a:rPr lang="es-MX" sz="1200" dirty="0"/>
              <a:t>con la normatividad y los </a:t>
            </a:r>
            <a:r>
              <a:rPr lang="es-MX" sz="1200" dirty="0" smtClean="0"/>
              <a:t>aspectos técnicos </a:t>
            </a:r>
            <a:r>
              <a:rPr lang="es-MX" sz="1200" dirty="0"/>
              <a:t>aplicables a cada proyecto. En </a:t>
            </a:r>
            <a:r>
              <a:rPr lang="es-MX" sz="1200" dirty="0" smtClean="0"/>
              <a:t>caso afirmativo</a:t>
            </a:r>
            <a:r>
              <a:rPr lang="es-MX" sz="1200" dirty="0"/>
              <a:t>, la Delegación aprueba la </a:t>
            </a:r>
            <a:r>
              <a:rPr lang="es-MX" sz="1200" dirty="0" smtClean="0"/>
              <a:t>ejecución de </a:t>
            </a:r>
            <a:r>
              <a:rPr lang="es-MX" sz="1200" dirty="0"/>
              <a:t>las obras y acciones</a:t>
            </a:r>
            <a:r>
              <a:rPr lang="es-MX" sz="1200" dirty="0" smtClean="0"/>
              <a:t>. </a:t>
            </a:r>
          </a:p>
          <a:p>
            <a:pPr algn="just"/>
            <a:r>
              <a:rPr lang="es-MX" sz="1200" dirty="0" smtClean="0"/>
              <a:t>d</a:t>
            </a:r>
            <a:r>
              <a:rPr lang="es-MX" sz="1200" dirty="0"/>
              <a:t>) El Ejecutor realiza las obras y acciones </a:t>
            </a:r>
            <a:r>
              <a:rPr lang="es-MX" sz="1200" dirty="0" smtClean="0"/>
              <a:t>y recibe </a:t>
            </a:r>
            <a:r>
              <a:rPr lang="es-MX" sz="1200" dirty="0"/>
              <a:t>los recursos para efectuar los </a:t>
            </a:r>
            <a:r>
              <a:rPr lang="es-MX" sz="1200" dirty="0" smtClean="0"/>
              <a:t>pagos correspondientes</a:t>
            </a:r>
            <a:r>
              <a:rPr lang="es-MX" sz="1200" dirty="0"/>
              <a:t>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44008" y="1443548"/>
            <a:ext cx="41044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Principal participación del </a:t>
            </a:r>
            <a:r>
              <a:rPr lang="es-MX" sz="1200" dirty="0" smtClean="0"/>
              <a:t>Municipio Los </a:t>
            </a:r>
            <a:r>
              <a:rPr lang="es-MX" sz="1200" dirty="0"/>
              <a:t>municipios son los principales ejecutores de </a:t>
            </a:r>
            <a:r>
              <a:rPr lang="es-MX" sz="1200" dirty="0" smtClean="0"/>
              <a:t>las obras </a:t>
            </a:r>
            <a:r>
              <a:rPr lang="es-MX" sz="1200" dirty="0"/>
              <a:t>y acciones, teniendo en su caso </a:t>
            </a:r>
            <a:r>
              <a:rPr lang="es-MX" sz="1200" dirty="0" smtClean="0"/>
              <a:t>las siguientes </a:t>
            </a:r>
            <a:r>
              <a:rPr lang="es-MX" sz="1200" dirty="0"/>
              <a:t>responsabilidades generales:</a:t>
            </a:r>
          </a:p>
          <a:p>
            <a:pPr algn="just"/>
            <a:r>
              <a:rPr lang="es-MX" sz="1200" dirty="0"/>
              <a:t>• Suscribir los instrumentos jurídicos </a:t>
            </a:r>
            <a:r>
              <a:rPr lang="es-MX" sz="1200" dirty="0" smtClean="0"/>
              <a:t>de coordinación </a:t>
            </a:r>
            <a:r>
              <a:rPr lang="es-MX" sz="1200" dirty="0"/>
              <a:t>que, en su caso, correspondan</a:t>
            </a:r>
            <a:r>
              <a:rPr lang="es-MX" sz="1200" dirty="0" smtClean="0"/>
              <a:t>. competentes </a:t>
            </a:r>
            <a:r>
              <a:rPr lang="es-MX" sz="1200" dirty="0"/>
              <a:t>la obligación de mantener </a:t>
            </a:r>
            <a:r>
              <a:rPr lang="es-MX" sz="1200" dirty="0" smtClean="0"/>
              <a:t>en buen </a:t>
            </a:r>
            <a:r>
              <a:rPr lang="es-MX" sz="1200" dirty="0"/>
              <a:t>estado las obras y equipos financiados</a:t>
            </a:r>
          </a:p>
          <a:p>
            <a:pPr algn="just"/>
            <a:r>
              <a:rPr lang="es-MX" sz="1200" dirty="0"/>
              <a:t>con recursos del Programa, así como </a:t>
            </a:r>
            <a:r>
              <a:rPr lang="es-MX" sz="1200" dirty="0" smtClean="0"/>
              <a:t>vigilar y </a:t>
            </a:r>
            <a:r>
              <a:rPr lang="es-MX" sz="1200" dirty="0"/>
              <a:t>sufragar su continua y </a:t>
            </a:r>
            <a:r>
              <a:rPr lang="es-MX" sz="1200" dirty="0" smtClean="0"/>
              <a:t>adecuada operación.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• Priorizar las zonas de actuación </a:t>
            </a:r>
            <a:r>
              <a:rPr lang="es-MX" sz="1200" dirty="0" smtClean="0"/>
              <a:t>del Programa </a:t>
            </a:r>
            <a:r>
              <a:rPr lang="es-MX" sz="1200" dirty="0"/>
              <a:t>donde se desarrollan las </a:t>
            </a:r>
            <a:r>
              <a:rPr lang="es-MX" sz="1200" dirty="0" smtClean="0"/>
              <a:t>acciones conforme </a:t>
            </a:r>
            <a:r>
              <a:rPr lang="es-MX" sz="1200" dirty="0"/>
              <a:t>a los requisitos y criterios</a:t>
            </a:r>
          </a:p>
          <a:p>
            <a:pPr algn="just"/>
            <a:r>
              <a:rPr lang="es-MX" sz="1200" dirty="0"/>
              <a:t>contenidos en las Reglas de Operación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• Realizar o, en su caso, contratar, </a:t>
            </a:r>
            <a:r>
              <a:rPr lang="es-MX" sz="1200" dirty="0" smtClean="0"/>
              <a:t>la ejecución </a:t>
            </a:r>
            <a:r>
              <a:rPr lang="es-MX" sz="1200" dirty="0"/>
              <a:t>de los proyectos y efectuar </a:t>
            </a:r>
            <a:r>
              <a:rPr lang="es-MX" sz="1200" dirty="0" smtClean="0"/>
              <a:t>la supervisión </a:t>
            </a:r>
            <a:r>
              <a:rPr lang="es-MX" sz="1200" dirty="0"/>
              <a:t>correspondiente.</a:t>
            </a:r>
          </a:p>
          <a:p>
            <a:pPr algn="just"/>
            <a:r>
              <a:rPr lang="es-MX" sz="1200" dirty="0"/>
              <a:t>• Ejercer los subsidios</a:t>
            </a:r>
            <a:r>
              <a:rPr lang="es-MX" sz="1200" dirty="0" smtClean="0"/>
              <a:t>.</a:t>
            </a:r>
          </a:p>
          <a:p>
            <a:pPr algn="just"/>
            <a:endParaRPr lang="es-MX" sz="1200" dirty="0" smtClean="0"/>
          </a:p>
          <a:p>
            <a:pPr algn="just"/>
            <a:r>
              <a:rPr lang="es-MX" sz="1200" dirty="0"/>
              <a:t>• Proporcionar la información sobre </a:t>
            </a:r>
            <a:r>
              <a:rPr lang="es-MX" sz="1200" dirty="0" smtClean="0"/>
              <a:t>los avances </a:t>
            </a:r>
            <a:r>
              <a:rPr lang="es-MX" sz="1200" dirty="0"/>
              <a:t>y resultados físicos y financieros </a:t>
            </a:r>
            <a:r>
              <a:rPr lang="es-MX" sz="1200" dirty="0" smtClean="0"/>
              <a:t>de los </a:t>
            </a:r>
            <a:r>
              <a:rPr lang="es-MX" sz="1200" dirty="0"/>
              <a:t>proyectos.</a:t>
            </a:r>
          </a:p>
          <a:p>
            <a:pPr algn="just"/>
            <a:r>
              <a:rPr lang="es-MX" sz="1200" dirty="0"/>
              <a:t>• Aplicar a los beneficiarios la Cédula </a:t>
            </a:r>
            <a:r>
              <a:rPr lang="es-MX" sz="1200" dirty="0" smtClean="0"/>
              <a:t>de Proyectos </a:t>
            </a:r>
            <a:r>
              <a:rPr lang="es-MX" sz="1200" dirty="0"/>
              <a:t>Hábitat (CPH</a:t>
            </a:r>
            <a:r>
              <a:rPr lang="es-MX" sz="1200" dirty="0" smtClean="0"/>
              <a:t>).</a:t>
            </a:r>
          </a:p>
          <a:p>
            <a:pPr algn="just"/>
            <a:endParaRPr lang="es-MX" sz="1200" dirty="0"/>
          </a:p>
          <a:p>
            <a:pPr algn="just"/>
            <a:r>
              <a:rPr lang="es-MX" sz="1200" dirty="0"/>
              <a:t>• Entre otros.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5096" t="20469" r="25649" b="964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164</TotalTime>
  <Words>2022</Words>
  <Application>Microsoft Office PowerPoint</Application>
  <PresentationFormat>Presentación en pantalla (4:3)</PresentationFormat>
  <Paragraphs>176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Viajes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Sandia</dc:creator>
  <cp:lastModifiedBy>Sandia</cp:lastModifiedBy>
  <cp:revision>18</cp:revision>
  <dcterms:created xsi:type="dcterms:W3CDTF">2015-04-11T16:38:46Z</dcterms:created>
  <dcterms:modified xsi:type="dcterms:W3CDTF">2015-04-11T19:23:14Z</dcterms:modified>
</cp:coreProperties>
</file>