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4" r:id="rId7"/>
    <p:sldId id="256" r:id="rId8"/>
    <p:sldId id="257" r:id="rId9"/>
    <p:sldId id="266" r:id="rId10"/>
    <p:sldId id="265" r:id="rId11"/>
    <p:sldId id="267" r:id="rId12"/>
    <p:sldId id="268" r:id="rId13"/>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8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26A650D4-253E-4FA0-9A21-78F766BA7947}" type="datetimeFigureOut">
              <a:rPr lang="es-MX" smtClean="0"/>
              <a:t>11/04/2015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4F2849EC-FC1E-40F2-8165-00BC4D5AD597}" type="slidenum">
              <a:rPr lang="es-MX" smtClean="0"/>
              <a:t>‹Nº›</a:t>
            </a:fld>
            <a:endParaRPr lang="es-MX"/>
          </a:p>
        </p:txBody>
      </p:sp>
    </p:spTree>
    <p:extLst>
      <p:ext uri="{BB962C8B-B14F-4D97-AF65-F5344CB8AC3E}">
        <p14:creationId xmlns:p14="http://schemas.microsoft.com/office/powerpoint/2010/main" val="2931784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26A650D4-253E-4FA0-9A21-78F766BA7947}" type="datetimeFigureOut">
              <a:rPr lang="es-MX" smtClean="0"/>
              <a:t>11/04/2015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4F2849EC-FC1E-40F2-8165-00BC4D5AD597}" type="slidenum">
              <a:rPr lang="es-MX" smtClean="0"/>
              <a:t>‹Nº›</a:t>
            </a:fld>
            <a:endParaRPr lang="es-MX"/>
          </a:p>
        </p:txBody>
      </p:sp>
    </p:spTree>
    <p:extLst>
      <p:ext uri="{BB962C8B-B14F-4D97-AF65-F5344CB8AC3E}">
        <p14:creationId xmlns:p14="http://schemas.microsoft.com/office/powerpoint/2010/main" val="1294588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26A650D4-253E-4FA0-9A21-78F766BA7947}" type="datetimeFigureOut">
              <a:rPr lang="es-MX" smtClean="0"/>
              <a:t>11/04/2015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4F2849EC-FC1E-40F2-8165-00BC4D5AD597}" type="slidenum">
              <a:rPr lang="es-MX" smtClean="0"/>
              <a:t>‹Nº›</a:t>
            </a:fld>
            <a:endParaRPr lang="es-MX"/>
          </a:p>
        </p:txBody>
      </p:sp>
    </p:spTree>
    <p:extLst>
      <p:ext uri="{BB962C8B-B14F-4D97-AF65-F5344CB8AC3E}">
        <p14:creationId xmlns:p14="http://schemas.microsoft.com/office/powerpoint/2010/main" val="4105205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26A650D4-253E-4FA0-9A21-78F766BA7947}" type="datetimeFigureOut">
              <a:rPr lang="es-MX" smtClean="0"/>
              <a:t>11/04/2015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4F2849EC-FC1E-40F2-8165-00BC4D5AD597}" type="slidenum">
              <a:rPr lang="es-MX" smtClean="0"/>
              <a:t>‹Nº›</a:t>
            </a:fld>
            <a:endParaRPr lang="es-MX"/>
          </a:p>
        </p:txBody>
      </p:sp>
    </p:spTree>
    <p:extLst>
      <p:ext uri="{BB962C8B-B14F-4D97-AF65-F5344CB8AC3E}">
        <p14:creationId xmlns:p14="http://schemas.microsoft.com/office/powerpoint/2010/main" val="3983537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26A650D4-253E-4FA0-9A21-78F766BA7947}" type="datetimeFigureOut">
              <a:rPr lang="es-MX" smtClean="0"/>
              <a:t>11/04/2015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4F2849EC-FC1E-40F2-8165-00BC4D5AD597}" type="slidenum">
              <a:rPr lang="es-MX" smtClean="0"/>
              <a:t>‹Nº›</a:t>
            </a:fld>
            <a:endParaRPr lang="es-MX"/>
          </a:p>
        </p:txBody>
      </p:sp>
    </p:spTree>
    <p:extLst>
      <p:ext uri="{BB962C8B-B14F-4D97-AF65-F5344CB8AC3E}">
        <p14:creationId xmlns:p14="http://schemas.microsoft.com/office/powerpoint/2010/main" val="3735624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26A650D4-253E-4FA0-9A21-78F766BA7947}" type="datetimeFigureOut">
              <a:rPr lang="es-MX" smtClean="0"/>
              <a:t>11/04/2015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4F2849EC-FC1E-40F2-8165-00BC4D5AD597}" type="slidenum">
              <a:rPr lang="es-MX" smtClean="0"/>
              <a:t>‹Nº›</a:t>
            </a:fld>
            <a:endParaRPr lang="es-MX"/>
          </a:p>
        </p:txBody>
      </p:sp>
    </p:spTree>
    <p:extLst>
      <p:ext uri="{BB962C8B-B14F-4D97-AF65-F5344CB8AC3E}">
        <p14:creationId xmlns:p14="http://schemas.microsoft.com/office/powerpoint/2010/main" val="731894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26A650D4-253E-4FA0-9A21-78F766BA7947}" type="datetimeFigureOut">
              <a:rPr lang="es-MX" smtClean="0"/>
              <a:t>11/04/2015</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4F2849EC-FC1E-40F2-8165-00BC4D5AD597}" type="slidenum">
              <a:rPr lang="es-MX" smtClean="0"/>
              <a:t>‹Nº›</a:t>
            </a:fld>
            <a:endParaRPr lang="es-MX"/>
          </a:p>
        </p:txBody>
      </p:sp>
    </p:spTree>
    <p:extLst>
      <p:ext uri="{BB962C8B-B14F-4D97-AF65-F5344CB8AC3E}">
        <p14:creationId xmlns:p14="http://schemas.microsoft.com/office/powerpoint/2010/main" val="1005743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26A650D4-253E-4FA0-9A21-78F766BA7947}" type="datetimeFigureOut">
              <a:rPr lang="es-MX" smtClean="0"/>
              <a:t>11/04/2015</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4F2849EC-FC1E-40F2-8165-00BC4D5AD597}" type="slidenum">
              <a:rPr lang="es-MX" smtClean="0"/>
              <a:t>‹Nº›</a:t>
            </a:fld>
            <a:endParaRPr lang="es-MX"/>
          </a:p>
        </p:txBody>
      </p:sp>
    </p:spTree>
    <p:extLst>
      <p:ext uri="{BB962C8B-B14F-4D97-AF65-F5344CB8AC3E}">
        <p14:creationId xmlns:p14="http://schemas.microsoft.com/office/powerpoint/2010/main" val="257158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6A650D4-253E-4FA0-9A21-78F766BA7947}" type="datetimeFigureOut">
              <a:rPr lang="es-MX" smtClean="0"/>
              <a:t>11/04/2015</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4F2849EC-FC1E-40F2-8165-00BC4D5AD597}" type="slidenum">
              <a:rPr lang="es-MX" smtClean="0"/>
              <a:t>‹Nº›</a:t>
            </a:fld>
            <a:endParaRPr lang="es-MX"/>
          </a:p>
        </p:txBody>
      </p:sp>
    </p:spTree>
    <p:extLst>
      <p:ext uri="{BB962C8B-B14F-4D97-AF65-F5344CB8AC3E}">
        <p14:creationId xmlns:p14="http://schemas.microsoft.com/office/powerpoint/2010/main" val="2579163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26A650D4-253E-4FA0-9A21-78F766BA7947}" type="datetimeFigureOut">
              <a:rPr lang="es-MX" smtClean="0"/>
              <a:t>11/04/2015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4F2849EC-FC1E-40F2-8165-00BC4D5AD597}" type="slidenum">
              <a:rPr lang="es-MX" smtClean="0"/>
              <a:t>‹Nº›</a:t>
            </a:fld>
            <a:endParaRPr lang="es-MX"/>
          </a:p>
        </p:txBody>
      </p:sp>
    </p:spTree>
    <p:extLst>
      <p:ext uri="{BB962C8B-B14F-4D97-AF65-F5344CB8AC3E}">
        <p14:creationId xmlns:p14="http://schemas.microsoft.com/office/powerpoint/2010/main" val="2148344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26A650D4-253E-4FA0-9A21-78F766BA7947}" type="datetimeFigureOut">
              <a:rPr lang="es-MX" smtClean="0"/>
              <a:t>11/04/2015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4F2849EC-FC1E-40F2-8165-00BC4D5AD597}" type="slidenum">
              <a:rPr lang="es-MX" smtClean="0"/>
              <a:t>‹Nº›</a:t>
            </a:fld>
            <a:endParaRPr lang="es-MX"/>
          </a:p>
        </p:txBody>
      </p:sp>
    </p:spTree>
    <p:extLst>
      <p:ext uri="{BB962C8B-B14F-4D97-AF65-F5344CB8AC3E}">
        <p14:creationId xmlns:p14="http://schemas.microsoft.com/office/powerpoint/2010/main" val="4018548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A650D4-253E-4FA0-9A21-78F766BA7947}" type="datetimeFigureOut">
              <a:rPr lang="es-MX" smtClean="0"/>
              <a:t>11/04/2015</a:t>
            </a:fld>
            <a:endParaRPr 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2849EC-FC1E-40F2-8165-00BC4D5AD597}" type="slidenum">
              <a:rPr lang="es-MX" smtClean="0"/>
              <a:t>‹Nº›</a:t>
            </a:fld>
            <a:endParaRPr lang="es-MX"/>
          </a:p>
        </p:txBody>
      </p:sp>
    </p:spTree>
    <p:extLst>
      <p:ext uri="{BB962C8B-B14F-4D97-AF65-F5344CB8AC3E}">
        <p14:creationId xmlns:p14="http://schemas.microsoft.com/office/powerpoint/2010/main" val="1563053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image" Target="../media/image6.png"/><Relationship Id="rId7" Type="http://schemas.openxmlformats.org/officeDocument/2006/relationships/package" Target="../embeddings/Microsoft_Excel_Worksheet3.xlsx"/><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7.png"/><Relationship Id="rId5" Type="http://schemas.openxmlformats.org/officeDocument/2006/relationships/image" Target="../media/image4.emf"/><Relationship Id="rId4" Type="http://schemas.openxmlformats.org/officeDocument/2006/relationships/package" Target="../embeddings/Microsoft_Excel_Worksheet2.xlsx"/></Relationships>
</file>

<file path=ppt/slides/_rels/slide8.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10.png"/><Relationship Id="rId7" Type="http://schemas.openxmlformats.org/officeDocument/2006/relationships/package" Target="../embeddings/Microsoft_Excel_Worksheet5.xlsx"/><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emf"/><Relationship Id="rId5" Type="http://schemas.openxmlformats.org/officeDocument/2006/relationships/package" Target="../embeddings/Microsoft_Excel_Worksheet4.xlsx"/><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2213991"/>
            <a:ext cx="8229600" cy="1143000"/>
          </a:xfrm>
        </p:spPr>
        <p:txBody>
          <a:bodyPr>
            <a:noAutofit/>
          </a:bodyPr>
          <a:lstStyle/>
          <a:p>
            <a:r>
              <a:rPr lang="es-MX" sz="8800" b="1" dirty="0" err="1" smtClean="0">
                <a:effectLst>
                  <a:outerShdw blurRad="38100" dist="38100" dir="2700000" algn="tl">
                    <a:srgbClr val="000000">
                      <a:alpha val="43137"/>
                    </a:srgbClr>
                  </a:outerShdw>
                </a:effectLst>
              </a:rPr>
              <a:t>MEVyT</a:t>
            </a:r>
            <a:endParaRPr lang="es-MX" sz="8800" b="1" dirty="0">
              <a:effectLst>
                <a:outerShdw blurRad="38100" dist="38100" dir="2700000" algn="tl">
                  <a:srgbClr val="000000">
                    <a:alpha val="43137"/>
                  </a:srgbClr>
                </a:outerShdw>
              </a:effectLst>
            </a:endParaRPr>
          </a:p>
        </p:txBody>
      </p:sp>
      <p:sp>
        <p:nvSpPr>
          <p:cNvPr id="3" name="2 Marcador de contenido"/>
          <p:cNvSpPr>
            <a:spLocks noGrp="1"/>
          </p:cNvSpPr>
          <p:nvPr>
            <p:ph idx="1"/>
          </p:nvPr>
        </p:nvSpPr>
        <p:spPr>
          <a:xfrm>
            <a:off x="467544" y="3501008"/>
            <a:ext cx="8229600" cy="2088232"/>
          </a:xfrm>
        </p:spPr>
        <p:txBody>
          <a:bodyPr>
            <a:normAutofit/>
          </a:bodyPr>
          <a:lstStyle/>
          <a:p>
            <a:pPr marL="0" indent="0" algn="ctr">
              <a:buNone/>
            </a:pPr>
            <a:r>
              <a:rPr lang="es-MX" sz="4800" dirty="0" smtClean="0"/>
              <a:t>Modelo de Educación para la Vida y el Trabajo</a:t>
            </a:r>
          </a:p>
        </p:txBody>
      </p:sp>
      <p:sp>
        <p:nvSpPr>
          <p:cNvPr id="6" name="5 Rectángulo"/>
          <p:cNvSpPr/>
          <p:nvPr/>
        </p:nvSpPr>
        <p:spPr>
          <a:xfrm>
            <a:off x="660942" y="6300028"/>
            <a:ext cx="8496944" cy="369332"/>
          </a:xfrm>
          <a:prstGeom prst="rect">
            <a:avLst/>
          </a:prstGeom>
        </p:spPr>
        <p:txBody>
          <a:bodyPr wrap="square">
            <a:spAutoFit/>
          </a:bodyPr>
          <a:lstStyle/>
          <a:p>
            <a:pPr algn="r"/>
            <a:r>
              <a:rPr lang="es-MX" dirty="0" smtClean="0"/>
              <a:t>Pertenece al Instituto Nacional para la Educación de los Adultos.</a:t>
            </a:r>
            <a:endParaRPr lang="es-MX" dirty="0"/>
          </a:p>
        </p:txBody>
      </p:sp>
      <p:pic>
        <p:nvPicPr>
          <p:cNvPr id="7" name="6 Imagen"/>
          <p:cNvPicPr>
            <a:picLocks noChangeAspect="1"/>
          </p:cNvPicPr>
          <p:nvPr/>
        </p:nvPicPr>
        <p:blipFill rotWithShape="1">
          <a:blip r:embed="rId2" cstate="print">
            <a:extLst>
              <a:ext uri="{28A0092B-C50C-407E-A947-70E740481C1C}">
                <a14:useLocalDpi xmlns:a14="http://schemas.microsoft.com/office/drawing/2010/main" val="0"/>
              </a:ext>
            </a:extLst>
          </a:blip>
          <a:srcRect b="12545"/>
          <a:stretch/>
        </p:blipFill>
        <p:spPr>
          <a:xfrm>
            <a:off x="3563888" y="620688"/>
            <a:ext cx="1944216" cy="818667"/>
          </a:xfrm>
          <a:prstGeom prst="rect">
            <a:avLst/>
          </a:prstGeom>
        </p:spPr>
      </p:pic>
    </p:spTree>
    <p:extLst>
      <p:ext uri="{BB962C8B-B14F-4D97-AF65-F5344CB8AC3E}">
        <p14:creationId xmlns:p14="http://schemas.microsoft.com/office/powerpoint/2010/main" val="6765065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88640"/>
            <a:ext cx="8229600" cy="854968"/>
          </a:xfrm>
        </p:spPr>
        <p:txBody>
          <a:bodyPr>
            <a:normAutofit/>
          </a:bodyPr>
          <a:lstStyle/>
          <a:p>
            <a:r>
              <a:rPr lang="es-MX" sz="3600" dirty="0" smtClean="0"/>
              <a:t>METAS CONTRA RESULTADOS DEL  </a:t>
            </a:r>
            <a:r>
              <a:rPr lang="es-MX" sz="3600" dirty="0" err="1" smtClean="0"/>
              <a:t>MEVyT</a:t>
            </a:r>
            <a:endParaRPr lang="es-MX" sz="36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052736"/>
            <a:ext cx="4320480" cy="259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1052737"/>
            <a:ext cx="4325120" cy="2599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1658" y="3861048"/>
            <a:ext cx="4584700"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54769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6632"/>
            <a:ext cx="8229600" cy="576064"/>
          </a:xfrm>
        </p:spPr>
        <p:txBody>
          <a:bodyPr>
            <a:normAutofit fontScale="90000"/>
          </a:bodyPr>
          <a:lstStyle/>
          <a:p>
            <a:r>
              <a:rPr lang="es-MX" dirty="0" smtClean="0"/>
              <a:t>Conclusiones del equipo:</a:t>
            </a:r>
            <a:endParaRPr lang="es-MX" dirty="0"/>
          </a:p>
        </p:txBody>
      </p:sp>
      <p:sp>
        <p:nvSpPr>
          <p:cNvPr id="3" name="2 Marcador de contenido"/>
          <p:cNvSpPr>
            <a:spLocks noGrp="1"/>
          </p:cNvSpPr>
          <p:nvPr>
            <p:ph idx="1"/>
          </p:nvPr>
        </p:nvSpPr>
        <p:spPr>
          <a:xfrm>
            <a:off x="457200" y="775245"/>
            <a:ext cx="8229600" cy="5606083"/>
          </a:xfrm>
        </p:spPr>
        <p:txBody>
          <a:bodyPr>
            <a:normAutofit/>
          </a:bodyPr>
          <a:lstStyle/>
          <a:p>
            <a:pPr algn="just"/>
            <a:r>
              <a:rPr lang="es-MX" sz="1600" dirty="0"/>
              <a:t>El Programa de Evaluación de programas e instituciones forma parte importante del Sistema de Evaluación y Control de Gestión de una institución, con la finalidad de proveer información de desempeño que apoya la toma de decisiones durante el ciclo presupuestario, mejorando la eficiencia en la asignación y en el uso de los recursos públicos, y con ello la calidad del gasto y la gestión de las instituciones públicas.</a:t>
            </a:r>
          </a:p>
          <a:p>
            <a:pPr algn="just"/>
            <a:r>
              <a:rPr lang="es-MX" sz="1600" dirty="0"/>
              <a:t>Objetivo el de evaluar el diseño, gestión y resultados de los programas públicos proporcionando información que apoye la gestión de los programas y el proceso de asignación de recursos. La metodología aplicada se basa en la de marco lógico utilizada por organismos multilaterales de desarrollo, como el Banco Mundial y el BID.</a:t>
            </a:r>
          </a:p>
          <a:p>
            <a:pPr algn="just"/>
            <a:r>
              <a:rPr lang="es-MX" sz="1600" dirty="0"/>
              <a:t>El diseño de un programa puede definirse sobre la base de seis requisitos o principios que deben cumplir las evaluaciones: que sean independientes, públicas, confiables, pertinentes, oportunas, y eficientes.</a:t>
            </a:r>
          </a:p>
          <a:p>
            <a:pPr algn="just"/>
            <a:r>
              <a:rPr lang="es-MX" sz="1600" dirty="0"/>
              <a:t>Para la Evaluación de Programas Gubernamentales (EPG) se debe contar con un Comité Interinstitucional, su objeto asegurar que el desarrollo de las evaluaciones sea consistente con las políticas gubernamentales, que las conclusiones que surjan de este proceso sean conocidas por las instituciones que lo conforman y, que se disponga de los apoyos técnicos y coordinaciones necesarias para el buen desarrollo del mismo, especialmente en los procesos de selección de programas y selección de consultores.</a:t>
            </a:r>
            <a:endParaRPr lang="es-MX" sz="1600" dirty="0"/>
          </a:p>
        </p:txBody>
      </p:sp>
    </p:spTree>
    <p:extLst>
      <p:ext uri="{BB962C8B-B14F-4D97-AF65-F5344CB8AC3E}">
        <p14:creationId xmlns:p14="http://schemas.microsoft.com/office/powerpoint/2010/main" val="22211992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692696"/>
            <a:ext cx="8229600" cy="5433467"/>
          </a:xfrm>
        </p:spPr>
        <p:txBody>
          <a:bodyPr>
            <a:normAutofit fontScale="55000" lnSpcReduction="20000"/>
          </a:bodyPr>
          <a:lstStyle/>
          <a:p>
            <a:pPr algn="just"/>
            <a:r>
              <a:rPr lang="es-MX" dirty="0"/>
              <a:t>Evaluación de Impacto de Programas (EI). Objetivo evaluar el impacto que tienen los programas públicos en sus beneficiarios. La evaluación de los resultados de corto, mediano y largo plazo de los programas (eficacia), la eficiencia y economía en el uso de los recursos, y los aspectos relativos a la gestión de los procesos internos de los programas. El Módulo de Impacto evalúa la eficacia de un programa y los principales aspectos de eficiencia y uso de recursos.</a:t>
            </a:r>
          </a:p>
          <a:p>
            <a:pPr algn="just"/>
            <a:r>
              <a:rPr lang="es-MX" dirty="0"/>
              <a:t>Criterios de Selección del Programa. Las Evaluaciones se utilizan en aquellos programas en que, habiendo tenido evaluaciones anteriores no fue posible evaluar sus resultados finales o impacto, a la vez que representan un volumen de recursos importantes. Balance de Gestión Integral (BGI). El Balance de Gestión Integral (BGI) tiene como propósito informar acerca de los objetivos, metas y resultados de la gestión de los servicios en forma de cuenta pública.</a:t>
            </a:r>
          </a:p>
          <a:p>
            <a:pPr algn="just"/>
            <a:r>
              <a:rPr lang="es-MX" dirty="0"/>
              <a:t>Los principales aspectos que comprende este balance institucional son:</a:t>
            </a:r>
          </a:p>
          <a:p>
            <a:pPr algn="just"/>
            <a:r>
              <a:rPr lang="es-MX" dirty="0"/>
              <a:t>i) Presentación de las definiciones estratégicas y de los resultados más relevantes de la institución,</a:t>
            </a:r>
          </a:p>
          <a:p>
            <a:pPr algn="just"/>
            <a:r>
              <a:rPr lang="es-MX" dirty="0"/>
              <a:t>ii) Identificación de la institución en aspectos tales como; estructura organizacional, dotación, principales productos,</a:t>
            </a:r>
          </a:p>
          <a:p>
            <a:pPr algn="just"/>
            <a:r>
              <a:rPr lang="es-MX" dirty="0"/>
              <a:t>iii) Resultados de la gestión incluyendo informe de desempeño, de gestión financiera, de recursos humanos, </a:t>
            </a:r>
          </a:p>
          <a:p>
            <a:pPr algn="just"/>
            <a:r>
              <a:rPr lang="es-MX" dirty="0"/>
              <a:t>iv) Desafíos para el año siguiente, entre otros aspectos.</a:t>
            </a:r>
          </a:p>
          <a:p>
            <a:pPr algn="just"/>
            <a:r>
              <a:rPr lang="es-MX" dirty="0"/>
              <a:t>Adicionalmente, es un instrumento que contribuye a otros procesos de análisis y evaluación institucional.</a:t>
            </a:r>
            <a:endParaRPr lang="es-MX" dirty="0"/>
          </a:p>
        </p:txBody>
      </p:sp>
    </p:spTree>
    <p:extLst>
      <p:ext uri="{BB962C8B-B14F-4D97-AF65-F5344CB8AC3E}">
        <p14:creationId xmlns:p14="http://schemas.microsoft.com/office/powerpoint/2010/main" val="2681791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Descripción y propósito del </a:t>
            </a:r>
            <a:r>
              <a:rPr lang="es-MX" dirty="0" err="1" smtClean="0"/>
              <a:t>MEVyT</a:t>
            </a:r>
            <a:endParaRPr lang="es-MX" dirty="0"/>
          </a:p>
        </p:txBody>
      </p:sp>
      <p:sp>
        <p:nvSpPr>
          <p:cNvPr id="3" name="2 Marcador de contenido"/>
          <p:cNvSpPr>
            <a:spLocks noGrp="1"/>
          </p:cNvSpPr>
          <p:nvPr>
            <p:ph idx="1"/>
          </p:nvPr>
        </p:nvSpPr>
        <p:spPr/>
        <p:txBody>
          <a:bodyPr>
            <a:normAutofit fontScale="77500" lnSpcReduction="20000"/>
          </a:bodyPr>
          <a:lstStyle/>
          <a:p>
            <a:pPr algn="just"/>
            <a:r>
              <a:rPr lang="es-MX" dirty="0" smtClean="0"/>
              <a:t>El Modelo Educación para la Vida y el Trabajo (</a:t>
            </a:r>
            <a:r>
              <a:rPr lang="es-MX" dirty="0" err="1" smtClean="0"/>
              <a:t>MEVyT</a:t>
            </a:r>
            <a:r>
              <a:rPr lang="es-MX" dirty="0" smtClean="0"/>
              <a:t>) es el programa educativo del Instituto Nacional para la Educación de los Adultos, que constituye la mejor alternativa de alfabetización, primaria y secundaria, para las personas jóvenes y adultas en México. </a:t>
            </a:r>
          </a:p>
          <a:p>
            <a:pPr algn="just"/>
            <a:r>
              <a:rPr lang="es-MX" dirty="0" smtClean="0"/>
              <a:t>Si tienes más de 15 años y quieres terminar la primaria o la secundaria, o mejorar tu desempeño personal, familiar, laboral, social y ciudadano, el </a:t>
            </a:r>
            <a:r>
              <a:rPr lang="es-MX" dirty="0" err="1" smtClean="0"/>
              <a:t>MEVyT</a:t>
            </a:r>
            <a:r>
              <a:rPr lang="es-MX" dirty="0" smtClean="0"/>
              <a:t> es la opción.</a:t>
            </a:r>
          </a:p>
          <a:p>
            <a:pPr algn="just"/>
            <a:r>
              <a:rPr lang="es-MX" dirty="0" smtClean="0"/>
              <a:t>El </a:t>
            </a:r>
            <a:r>
              <a:rPr lang="es-MX" dirty="0" err="1" smtClean="0"/>
              <a:t>MEVyT</a:t>
            </a:r>
            <a:r>
              <a:rPr lang="es-MX" dirty="0" smtClean="0"/>
              <a:t> surge como respuesta a la demanda de generar opciones diversificadas de estudio relacionadas con los intereses de las personas jóvenes y adultas.</a:t>
            </a:r>
          </a:p>
        </p:txBody>
      </p:sp>
    </p:spTree>
    <p:extLst>
      <p:ext uri="{BB962C8B-B14F-4D97-AF65-F5344CB8AC3E}">
        <p14:creationId xmlns:p14="http://schemas.microsoft.com/office/powerpoint/2010/main" val="206244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smtClean="0"/>
              <a:t>MEVyT</a:t>
            </a:r>
            <a:endParaRPr lang="es-MX" dirty="0"/>
          </a:p>
        </p:txBody>
      </p:sp>
      <p:sp>
        <p:nvSpPr>
          <p:cNvPr id="3" name="2 Marcador de contenido"/>
          <p:cNvSpPr>
            <a:spLocks noGrp="1"/>
          </p:cNvSpPr>
          <p:nvPr>
            <p:ph idx="1"/>
          </p:nvPr>
        </p:nvSpPr>
        <p:spPr/>
        <p:txBody>
          <a:bodyPr>
            <a:normAutofit fontScale="70000" lnSpcReduction="20000"/>
          </a:bodyPr>
          <a:lstStyle/>
          <a:p>
            <a:r>
              <a:rPr lang="es-MX" dirty="0" smtClean="0"/>
              <a:t>Se distingue por ser:</a:t>
            </a:r>
          </a:p>
          <a:p>
            <a:pPr lvl="1" algn="just"/>
            <a:r>
              <a:rPr lang="es-MX" dirty="0" smtClean="0"/>
              <a:t>Diferente. Es una primaria y secundaria con visión centrada en el aprendizaje y en la persona que aprende.</a:t>
            </a:r>
          </a:p>
          <a:p>
            <a:pPr lvl="1" algn="just"/>
            <a:r>
              <a:rPr lang="es-MX" dirty="0" smtClean="0"/>
              <a:t>Modular. Presenta una estructura de módulos de aprendizaje.</a:t>
            </a:r>
          </a:p>
          <a:p>
            <a:pPr lvl="1" algn="just"/>
            <a:r>
              <a:rPr lang="es-MX" dirty="0" smtClean="0"/>
              <a:t>Flexible y abierto. Respeta tiempos, ritmos y espacios posibles.</a:t>
            </a:r>
          </a:p>
          <a:p>
            <a:pPr lvl="1" algn="just"/>
            <a:r>
              <a:rPr lang="es-MX" dirty="0" smtClean="0"/>
              <a:t>Pertinente. Adopta contenidos, metodologías y actividades adecuadas a los jóvenes y adultos.</a:t>
            </a:r>
          </a:p>
          <a:p>
            <a:pPr lvl="1" algn="just"/>
            <a:r>
              <a:rPr lang="es-MX" dirty="0" smtClean="0"/>
              <a:t>Potenciador. Rescata saberes y experiencias personales y colectivas para construir otros aprendizajes y desarrollar habilidades, actitudes y valores.</a:t>
            </a:r>
          </a:p>
          <a:p>
            <a:pPr lvl="1" algn="just"/>
            <a:r>
              <a:rPr lang="es-MX" dirty="0" smtClean="0"/>
              <a:t>Diversificado. Presenta una variedad de temas de estudio optativos para los diferentes sectores de población.</a:t>
            </a:r>
          </a:p>
          <a:p>
            <a:pPr lvl="1" algn="just"/>
            <a:r>
              <a:rPr lang="es-MX" dirty="0" smtClean="0"/>
              <a:t>Actualizado. Se desarrolla, revisa y mejora continuamente.</a:t>
            </a:r>
          </a:p>
          <a:p>
            <a:pPr lvl="1" algn="just"/>
            <a:r>
              <a:rPr lang="es-MX" dirty="0" smtClean="0"/>
              <a:t>Integral. Permite la vinculación entre los niveles de la educación básica.</a:t>
            </a:r>
          </a:p>
          <a:p>
            <a:pPr algn="just"/>
            <a:endParaRPr lang="es-MX" dirty="0"/>
          </a:p>
        </p:txBody>
      </p:sp>
    </p:spTree>
    <p:extLst>
      <p:ext uri="{BB962C8B-B14F-4D97-AF65-F5344CB8AC3E}">
        <p14:creationId xmlns:p14="http://schemas.microsoft.com/office/powerpoint/2010/main" val="26460239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smtClean="0"/>
              <a:t>MEVyT</a:t>
            </a:r>
            <a:endParaRPr lang="es-MX" dirty="0"/>
          </a:p>
        </p:txBody>
      </p:sp>
      <p:sp>
        <p:nvSpPr>
          <p:cNvPr id="3" name="2 Marcador de contenido"/>
          <p:cNvSpPr>
            <a:spLocks noGrp="1"/>
          </p:cNvSpPr>
          <p:nvPr>
            <p:ph idx="1"/>
          </p:nvPr>
        </p:nvSpPr>
        <p:spPr/>
        <p:txBody>
          <a:bodyPr>
            <a:normAutofit fontScale="77500" lnSpcReduction="20000"/>
          </a:bodyPr>
          <a:lstStyle/>
          <a:p>
            <a:r>
              <a:rPr lang="es-MX" dirty="0" smtClean="0"/>
              <a:t>En el </a:t>
            </a:r>
            <a:r>
              <a:rPr lang="es-MX" dirty="0" err="1" smtClean="0"/>
              <a:t>MEVyT</a:t>
            </a:r>
            <a:r>
              <a:rPr lang="es-MX" dirty="0" smtClean="0"/>
              <a:t> existen tres etapas de evaluación: </a:t>
            </a:r>
          </a:p>
          <a:p>
            <a:pPr lvl="1" algn="just"/>
            <a:r>
              <a:rPr lang="es-MX" dirty="0" smtClean="0"/>
              <a:t>Evaluación diagnóstica. Se realiza para determinar el nivel que mejor se adapte a tus conocimientos, habilidades y capacidades. Se aplica en varias sesiones, en torno a los ejes de Lengua y comunicación, Matemáticas y Ciencias (naturales y sociales).</a:t>
            </a:r>
          </a:p>
          <a:p>
            <a:pPr lvl="1" algn="just"/>
            <a:r>
              <a:rPr lang="es-MX" dirty="0" smtClean="0"/>
              <a:t>Evaluación formativa. Se lleva a cabo durante todo el proceso de aprendizaje. Se refuerza de forma gradual a través del desarrollo de actividades específicas y autoevaluaciones en los módulos. Identifica y comprueba los avances que vas realizando y determina los aspectos que es necesario revisar y reforzar durante el proceso de tu aprendizaje.</a:t>
            </a:r>
          </a:p>
          <a:p>
            <a:pPr lvl="1" algn="just"/>
            <a:r>
              <a:rPr lang="es-MX" dirty="0" smtClean="0"/>
              <a:t>Evaluación final. Verifica lo que has aprendido al concluir el estudio de un módulo. </a:t>
            </a:r>
          </a:p>
          <a:p>
            <a:endParaRPr lang="es-MX" dirty="0"/>
          </a:p>
        </p:txBody>
      </p:sp>
    </p:spTree>
    <p:extLst>
      <p:ext uri="{BB962C8B-B14F-4D97-AF65-F5344CB8AC3E}">
        <p14:creationId xmlns:p14="http://schemas.microsoft.com/office/powerpoint/2010/main" val="25486580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smtClean="0"/>
              <a:t>MEVyT</a:t>
            </a:r>
            <a:endParaRPr lang="es-MX" dirty="0"/>
          </a:p>
        </p:txBody>
      </p:sp>
      <p:sp>
        <p:nvSpPr>
          <p:cNvPr id="3" name="2 Marcador de contenido"/>
          <p:cNvSpPr>
            <a:spLocks noGrp="1"/>
          </p:cNvSpPr>
          <p:nvPr>
            <p:ph idx="1"/>
          </p:nvPr>
        </p:nvSpPr>
        <p:spPr/>
        <p:txBody>
          <a:bodyPr>
            <a:noAutofit/>
          </a:bodyPr>
          <a:lstStyle/>
          <a:p>
            <a:pPr algn="just"/>
            <a:r>
              <a:rPr lang="es-MX" sz="1500" dirty="0" smtClean="0"/>
              <a:t>Por ser un sistema abierto, se aplica también el concepto de evaluación del aprendizaje con fines de acreditación y certificación.</a:t>
            </a:r>
          </a:p>
          <a:p>
            <a:pPr algn="just"/>
            <a:r>
              <a:rPr lang="es-MX" sz="1500" dirty="0" smtClean="0"/>
              <a:t>Para recibir el certificado de primaria, debes terminar satisfactoriamente todos los módulos básicos del nivel intermedio y dos módulos diversificados.</a:t>
            </a:r>
          </a:p>
          <a:p>
            <a:pPr algn="just"/>
            <a:r>
              <a:rPr lang="es-MX" sz="1500" dirty="0" smtClean="0"/>
              <a:t>Para obtener el certificado de secundaria, debes concluir satisfactoriamente todos los módulos básicos del nivel avanzado y cuatro módulos diversificados.</a:t>
            </a:r>
          </a:p>
          <a:p>
            <a:pPr algn="just"/>
            <a:r>
              <a:rPr lang="es-MX" sz="1500" dirty="0" smtClean="0"/>
              <a:t>DEPENDENCIA: El Instituto Nacional para la Educación de los Adultos (INEA) es un organismo descentralizado de la Administración Pública Federal, con personalidad jurídica y patrimonio propio, creado por decreto presidencial publicado en el Diario Oficial de la Federación el 31 de agosto de 1981.</a:t>
            </a:r>
          </a:p>
          <a:p>
            <a:pPr algn="just"/>
            <a:r>
              <a:rPr lang="es-MX" sz="1500" dirty="0" smtClean="0"/>
              <a:t>CAMPO DE ACCION: En cumplimiento de sus atribuciones, el INEA propone y desarrolla modelos educativos, realiza investigaciones sobre la materia, elabora y distribuye materiales didácticos, aplica sistemas para la evaluación del aprendizaje de los adultos, así como acredita y certifica la educación básica para adultos y jóvenes de 15 años y más que no hayan cursado o concluido dichos estudios en los términos del artículo 43 de la Ley General de Educación.</a:t>
            </a:r>
          </a:p>
          <a:p>
            <a:pPr algn="just"/>
            <a:r>
              <a:rPr lang="es-MX" sz="1500" dirty="0" smtClean="0"/>
              <a:t>El INEA tiene el propósito de preservar la unidad educativa nacional para que la educación básica de las personas jóvenes y adultas se acredite y certifique con validez en toda la República.	 </a:t>
            </a:r>
          </a:p>
        </p:txBody>
      </p:sp>
    </p:spTree>
    <p:extLst>
      <p:ext uri="{BB962C8B-B14F-4D97-AF65-F5344CB8AC3E}">
        <p14:creationId xmlns:p14="http://schemas.microsoft.com/office/powerpoint/2010/main" val="21767701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4624"/>
            <a:ext cx="8229600" cy="1143000"/>
          </a:xfrm>
        </p:spPr>
        <p:txBody>
          <a:bodyPr/>
          <a:lstStyle/>
          <a:p>
            <a:r>
              <a:rPr lang="es-MX" dirty="0" smtClean="0"/>
              <a:t>OBJETIVOS / METAS DEL  </a:t>
            </a:r>
            <a:r>
              <a:rPr lang="es-MX" dirty="0" err="1" smtClean="0"/>
              <a:t>MEVyT</a:t>
            </a:r>
            <a:endParaRPr lang="es-MX" dirty="0"/>
          </a:p>
        </p:txBody>
      </p:sp>
      <p:graphicFrame>
        <p:nvGraphicFramePr>
          <p:cNvPr id="5" name="4 Objeto"/>
          <p:cNvGraphicFramePr>
            <a:graphicFrameLocks noChangeAspect="1"/>
          </p:cNvGraphicFramePr>
          <p:nvPr>
            <p:extLst>
              <p:ext uri="{D42A27DB-BD31-4B8C-83A1-F6EECF244321}">
                <p14:modId xmlns:p14="http://schemas.microsoft.com/office/powerpoint/2010/main" val="575669833"/>
              </p:ext>
            </p:extLst>
          </p:nvPr>
        </p:nvGraphicFramePr>
        <p:xfrm>
          <a:off x="1403648" y="4797152"/>
          <a:ext cx="6307137" cy="1916112"/>
        </p:xfrm>
        <a:graphic>
          <a:graphicData uri="http://schemas.openxmlformats.org/presentationml/2006/ole">
            <mc:AlternateContent xmlns:mc="http://schemas.openxmlformats.org/markup-compatibility/2006">
              <mc:Choice xmlns:v="urn:schemas-microsoft-com:vml" Requires="v">
                <p:oleObj spid="_x0000_s3087" name="Hoja de cálculo" r:id="rId3" imgW="4419630" imgH="1343025" progId="Excel.Sheet.12">
                  <p:embed/>
                </p:oleObj>
              </mc:Choice>
              <mc:Fallback>
                <p:oleObj name="Hoja de cálculo" r:id="rId3" imgW="4419630" imgH="1343025" progId="Excel.Sheet.12">
                  <p:embed/>
                  <p:pic>
                    <p:nvPicPr>
                      <p:cNvPr id="0" name=""/>
                      <p:cNvPicPr/>
                      <p:nvPr/>
                    </p:nvPicPr>
                    <p:blipFill>
                      <a:blip r:embed="rId4"/>
                      <a:stretch>
                        <a:fillRect/>
                      </a:stretch>
                    </p:blipFill>
                    <p:spPr>
                      <a:xfrm>
                        <a:off x="1403648" y="4797152"/>
                        <a:ext cx="6307137" cy="1916112"/>
                      </a:xfrm>
                      <a:prstGeom prst="rect">
                        <a:avLst/>
                      </a:prstGeom>
                    </p:spPr>
                  </p:pic>
                </p:oleObj>
              </mc:Fallback>
            </mc:AlternateContent>
          </a:graphicData>
        </a:graphic>
      </p:graphicFrame>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7613" y="908720"/>
            <a:ext cx="6468774"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30277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1796" y="149448"/>
            <a:ext cx="4584700"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3 Objeto"/>
          <p:cNvGraphicFramePr>
            <a:graphicFrameLocks noChangeAspect="1"/>
          </p:cNvGraphicFramePr>
          <p:nvPr>
            <p:extLst>
              <p:ext uri="{D42A27DB-BD31-4B8C-83A1-F6EECF244321}">
                <p14:modId xmlns:p14="http://schemas.microsoft.com/office/powerpoint/2010/main" val="2415748000"/>
              </p:ext>
            </p:extLst>
          </p:nvPr>
        </p:nvGraphicFramePr>
        <p:xfrm>
          <a:off x="35496" y="404267"/>
          <a:ext cx="3438525" cy="1152525"/>
        </p:xfrm>
        <a:graphic>
          <a:graphicData uri="http://schemas.openxmlformats.org/presentationml/2006/ole">
            <mc:AlternateContent xmlns:mc="http://schemas.openxmlformats.org/markup-compatibility/2006">
              <mc:Choice xmlns:v="urn:schemas-microsoft-com:vml" Requires="v">
                <p:oleObj spid="_x0000_s1085" name="Hoja de cálculo" r:id="rId4" imgW="3438450" imgH="1152435" progId="Excel.Sheet.12">
                  <p:embed/>
                </p:oleObj>
              </mc:Choice>
              <mc:Fallback>
                <p:oleObj name="Hoja de cálculo" r:id="rId4" imgW="3438450" imgH="1152435" progId="Excel.Sheet.12">
                  <p:embed/>
                  <p:pic>
                    <p:nvPicPr>
                      <p:cNvPr id="0" name=""/>
                      <p:cNvPicPr/>
                      <p:nvPr/>
                    </p:nvPicPr>
                    <p:blipFill>
                      <a:blip r:embed="rId5"/>
                      <a:stretch>
                        <a:fillRect/>
                      </a:stretch>
                    </p:blipFill>
                    <p:spPr>
                      <a:xfrm>
                        <a:off x="35496" y="404267"/>
                        <a:ext cx="3438525" cy="1152525"/>
                      </a:xfrm>
                      <a:prstGeom prst="rect">
                        <a:avLst/>
                      </a:prstGeom>
                    </p:spPr>
                  </p:pic>
                </p:oleObj>
              </mc:Fallback>
            </mc:AlternateContent>
          </a:graphicData>
        </a:graphic>
      </p:graphicFrame>
      <p:sp>
        <p:nvSpPr>
          <p:cNvPr id="5" name="4 CuadroTexto"/>
          <p:cNvSpPr txBox="1"/>
          <p:nvPr/>
        </p:nvSpPr>
        <p:spPr>
          <a:xfrm>
            <a:off x="35496" y="44227"/>
            <a:ext cx="3528392" cy="307777"/>
          </a:xfrm>
          <a:prstGeom prst="rect">
            <a:avLst/>
          </a:prstGeom>
          <a:noFill/>
        </p:spPr>
        <p:txBody>
          <a:bodyPr wrap="square" rtlCol="0">
            <a:spAutoFit/>
          </a:bodyPr>
          <a:lstStyle/>
          <a:p>
            <a:pPr algn="ctr"/>
            <a:r>
              <a:rPr lang="es-MX" sz="1400" dirty="0" smtClean="0"/>
              <a:t>MILLONES DE PESOS</a:t>
            </a:r>
            <a:endParaRPr lang="es-MX" sz="1400" dirty="0"/>
          </a:p>
        </p:txBody>
      </p:sp>
      <p:sp>
        <p:nvSpPr>
          <p:cNvPr id="7" name="6 CuadroTexto"/>
          <p:cNvSpPr txBox="1"/>
          <p:nvPr/>
        </p:nvSpPr>
        <p:spPr>
          <a:xfrm rot="16200000">
            <a:off x="2925689" y="1383308"/>
            <a:ext cx="2736303" cy="307777"/>
          </a:xfrm>
          <a:prstGeom prst="rect">
            <a:avLst/>
          </a:prstGeom>
          <a:noFill/>
        </p:spPr>
        <p:txBody>
          <a:bodyPr wrap="square" rtlCol="0">
            <a:spAutoFit/>
          </a:bodyPr>
          <a:lstStyle/>
          <a:p>
            <a:pPr algn="ctr"/>
            <a:r>
              <a:rPr lang="es-MX" sz="1400" dirty="0" smtClean="0"/>
              <a:t>MILLONES DE PESOS</a:t>
            </a:r>
            <a:endParaRPr lang="es-MX" sz="1400" dirty="0"/>
          </a:p>
        </p:txBody>
      </p:sp>
      <p:sp>
        <p:nvSpPr>
          <p:cNvPr id="6" name="5 CuadroTexto"/>
          <p:cNvSpPr txBox="1"/>
          <p:nvPr/>
        </p:nvSpPr>
        <p:spPr>
          <a:xfrm>
            <a:off x="35496" y="1556792"/>
            <a:ext cx="4104456" cy="954107"/>
          </a:xfrm>
          <a:prstGeom prst="rect">
            <a:avLst/>
          </a:prstGeom>
          <a:noFill/>
        </p:spPr>
        <p:txBody>
          <a:bodyPr wrap="square" rtlCol="0">
            <a:spAutoFit/>
          </a:bodyPr>
          <a:lstStyle/>
          <a:p>
            <a:r>
              <a:rPr lang="es-MX" sz="1400" dirty="0" smtClean="0"/>
              <a:t>Descripción de la Gráfica: Comparación del presupuesto aprobado contra el presupuesto pagado por ejercicio.</a:t>
            </a:r>
          </a:p>
          <a:p>
            <a:endParaRPr lang="es-MX" sz="1400" dirty="0"/>
          </a:p>
        </p:txBody>
      </p:sp>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51796" y="3049364"/>
            <a:ext cx="4584700"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8" name="7 Objeto"/>
          <p:cNvGraphicFramePr>
            <a:graphicFrameLocks noChangeAspect="1"/>
          </p:cNvGraphicFramePr>
          <p:nvPr>
            <p:extLst>
              <p:ext uri="{D42A27DB-BD31-4B8C-83A1-F6EECF244321}">
                <p14:modId xmlns:p14="http://schemas.microsoft.com/office/powerpoint/2010/main" val="3161536286"/>
              </p:ext>
            </p:extLst>
          </p:nvPr>
        </p:nvGraphicFramePr>
        <p:xfrm>
          <a:off x="67989" y="5589240"/>
          <a:ext cx="4286250" cy="1152525"/>
        </p:xfrm>
        <a:graphic>
          <a:graphicData uri="http://schemas.openxmlformats.org/presentationml/2006/ole">
            <mc:AlternateContent xmlns:mc="http://schemas.openxmlformats.org/markup-compatibility/2006">
              <mc:Choice xmlns:v="urn:schemas-microsoft-com:vml" Requires="v">
                <p:oleObj spid="_x0000_s1086" name="Hoja de cálculo" r:id="rId7" imgW="4286250" imgH="1152435" progId="Excel.Sheet.12">
                  <p:embed/>
                </p:oleObj>
              </mc:Choice>
              <mc:Fallback>
                <p:oleObj name="Hoja de cálculo" r:id="rId7" imgW="4286250" imgH="1152435" progId="Excel.Sheet.12">
                  <p:embed/>
                  <p:pic>
                    <p:nvPicPr>
                      <p:cNvPr id="0" name=""/>
                      <p:cNvPicPr/>
                      <p:nvPr/>
                    </p:nvPicPr>
                    <p:blipFill>
                      <a:blip r:embed="rId8"/>
                      <a:stretch>
                        <a:fillRect/>
                      </a:stretch>
                    </p:blipFill>
                    <p:spPr>
                      <a:xfrm>
                        <a:off x="67989" y="5589240"/>
                        <a:ext cx="4286250" cy="1152525"/>
                      </a:xfrm>
                      <a:prstGeom prst="rect">
                        <a:avLst/>
                      </a:prstGeom>
                    </p:spPr>
                  </p:pic>
                </p:oleObj>
              </mc:Fallback>
            </mc:AlternateContent>
          </a:graphicData>
        </a:graphic>
      </p:graphicFrame>
      <p:sp>
        <p:nvSpPr>
          <p:cNvPr id="11" name="10 CuadroTexto"/>
          <p:cNvSpPr txBox="1"/>
          <p:nvPr/>
        </p:nvSpPr>
        <p:spPr>
          <a:xfrm rot="16200000">
            <a:off x="2910300" y="4279017"/>
            <a:ext cx="2736303" cy="276999"/>
          </a:xfrm>
          <a:prstGeom prst="rect">
            <a:avLst/>
          </a:prstGeom>
          <a:noFill/>
        </p:spPr>
        <p:txBody>
          <a:bodyPr wrap="square" rtlCol="0">
            <a:spAutoFit/>
          </a:bodyPr>
          <a:lstStyle/>
          <a:p>
            <a:pPr algn="ctr"/>
            <a:r>
              <a:rPr lang="es-MX" sz="1200" dirty="0" smtClean="0"/>
              <a:t>USUARIOS CONCLUYERON NIVEL</a:t>
            </a:r>
            <a:endParaRPr lang="es-MX" sz="1200" dirty="0"/>
          </a:p>
        </p:txBody>
      </p:sp>
      <p:sp>
        <p:nvSpPr>
          <p:cNvPr id="12" name="11 CuadroTexto"/>
          <p:cNvSpPr txBox="1"/>
          <p:nvPr/>
        </p:nvSpPr>
        <p:spPr>
          <a:xfrm>
            <a:off x="35496" y="3933056"/>
            <a:ext cx="4104456" cy="1169551"/>
          </a:xfrm>
          <a:prstGeom prst="rect">
            <a:avLst/>
          </a:prstGeom>
          <a:noFill/>
        </p:spPr>
        <p:txBody>
          <a:bodyPr wrap="square" rtlCol="0">
            <a:spAutoFit/>
          </a:bodyPr>
          <a:lstStyle/>
          <a:p>
            <a:r>
              <a:rPr lang="es-MX" sz="1400" dirty="0" smtClean="0"/>
              <a:t>Descripción de la Gráfica: Comparación de los usuarios que concluyeron nivel alfabetización, nivel primaria, nivel secundaria de los ejercicios desde el 2009 al 2014.</a:t>
            </a:r>
          </a:p>
          <a:p>
            <a:endParaRPr lang="es-MX" sz="1400" dirty="0"/>
          </a:p>
        </p:txBody>
      </p:sp>
    </p:spTree>
    <p:extLst>
      <p:ext uri="{BB962C8B-B14F-4D97-AF65-F5344CB8AC3E}">
        <p14:creationId xmlns:p14="http://schemas.microsoft.com/office/powerpoint/2010/main" val="38622025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0320" y="457076"/>
            <a:ext cx="4932363"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0321" y="3553420"/>
            <a:ext cx="4932363"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3 Objeto"/>
          <p:cNvGraphicFramePr>
            <a:graphicFrameLocks noChangeAspect="1"/>
          </p:cNvGraphicFramePr>
          <p:nvPr>
            <p:extLst>
              <p:ext uri="{D42A27DB-BD31-4B8C-83A1-F6EECF244321}">
                <p14:modId xmlns:p14="http://schemas.microsoft.com/office/powerpoint/2010/main" val="1444988044"/>
              </p:ext>
            </p:extLst>
          </p:nvPr>
        </p:nvGraphicFramePr>
        <p:xfrm>
          <a:off x="179512" y="2708920"/>
          <a:ext cx="2352675" cy="1152525"/>
        </p:xfrm>
        <a:graphic>
          <a:graphicData uri="http://schemas.openxmlformats.org/presentationml/2006/ole">
            <mc:AlternateContent xmlns:mc="http://schemas.openxmlformats.org/markup-compatibility/2006">
              <mc:Choice xmlns:v="urn:schemas-microsoft-com:vml" Requires="v">
                <p:oleObj spid="_x0000_s2106" name="Hoja de cálculo" r:id="rId5" imgW="2352780" imgH="1152435" progId="Excel.Sheet.12">
                  <p:embed/>
                </p:oleObj>
              </mc:Choice>
              <mc:Fallback>
                <p:oleObj name="Hoja de cálculo" r:id="rId5" imgW="2352780" imgH="1152435" progId="Excel.Sheet.12">
                  <p:embed/>
                  <p:pic>
                    <p:nvPicPr>
                      <p:cNvPr id="0" name=""/>
                      <p:cNvPicPr/>
                      <p:nvPr/>
                    </p:nvPicPr>
                    <p:blipFill>
                      <a:blip r:embed="rId6"/>
                      <a:stretch>
                        <a:fillRect/>
                      </a:stretch>
                    </p:blipFill>
                    <p:spPr>
                      <a:xfrm>
                        <a:off x="179512" y="2708920"/>
                        <a:ext cx="2352675" cy="1152525"/>
                      </a:xfrm>
                      <a:prstGeom prst="rect">
                        <a:avLst/>
                      </a:prstGeom>
                    </p:spPr>
                  </p:pic>
                </p:oleObj>
              </mc:Fallback>
            </mc:AlternateContent>
          </a:graphicData>
        </a:graphic>
      </p:graphicFrame>
      <p:graphicFrame>
        <p:nvGraphicFramePr>
          <p:cNvPr id="5" name="4 Objeto"/>
          <p:cNvGraphicFramePr>
            <a:graphicFrameLocks noChangeAspect="1"/>
          </p:cNvGraphicFramePr>
          <p:nvPr>
            <p:extLst>
              <p:ext uri="{D42A27DB-BD31-4B8C-83A1-F6EECF244321}">
                <p14:modId xmlns:p14="http://schemas.microsoft.com/office/powerpoint/2010/main" val="3424235081"/>
              </p:ext>
            </p:extLst>
          </p:nvPr>
        </p:nvGraphicFramePr>
        <p:xfrm>
          <a:off x="179512" y="457076"/>
          <a:ext cx="2352675" cy="1152525"/>
        </p:xfrm>
        <a:graphic>
          <a:graphicData uri="http://schemas.openxmlformats.org/presentationml/2006/ole">
            <mc:AlternateContent xmlns:mc="http://schemas.openxmlformats.org/markup-compatibility/2006">
              <mc:Choice xmlns:v="urn:schemas-microsoft-com:vml" Requires="v">
                <p:oleObj spid="_x0000_s2107" name="Hoja de cálculo" r:id="rId7" imgW="2352780" imgH="1152435" progId="Excel.Sheet.12">
                  <p:embed/>
                </p:oleObj>
              </mc:Choice>
              <mc:Fallback>
                <p:oleObj name="Hoja de cálculo" r:id="rId7" imgW="2352780" imgH="1152435" progId="Excel.Sheet.12">
                  <p:embed/>
                  <p:pic>
                    <p:nvPicPr>
                      <p:cNvPr id="0" name=""/>
                      <p:cNvPicPr/>
                      <p:nvPr/>
                    </p:nvPicPr>
                    <p:blipFill>
                      <a:blip r:embed="rId8"/>
                      <a:stretch>
                        <a:fillRect/>
                      </a:stretch>
                    </p:blipFill>
                    <p:spPr>
                      <a:xfrm>
                        <a:off x="179512" y="457076"/>
                        <a:ext cx="2352675" cy="1152525"/>
                      </a:xfrm>
                      <a:prstGeom prst="rect">
                        <a:avLst/>
                      </a:prstGeom>
                    </p:spPr>
                  </p:pic>
                </p:oleObj>
              </mc:Fallback>
            </mc:AlternateContent>
          </a:graphicData>
        </a:graphic>
      </p:graphicFrame>
      <p:sp>
        <p:nvSpPr>
          <p:cNvPr id="8" name="7 CuadroTexto"/>
          <p:cNvSpPr txBox="1"/>
          <p:nvPr/>
        </p:nvSpPr>
        <p:spPr>
          <a:xfrm>
            <a:off x="35496" y="1700808"/>
            <a:ext cx="4044824" cy="738664"/>
          </a:xfrm>
          <a:prstGeom prst="rect">
            <a:avLst/>
          </a:prstGeom>
          <a:noFill/>
        </p:spPr>
        <p:txBody>
          <a:bodyPr wrap="square" rtlCol="0">
            <a:spAutoFit/>
          </a:bodyPr>
          <a:lstStyle/>
          <a:p>
            <a:r>
              <a:rPr lang="es-MX" sz="1400" dirty="0" smtClean="0"/>
              <a:t>Descripción de la Gráfica: Representa la inversión realizada desde el 2009 al 2014 en millones de pesos.</a:t>
            </a:r>
          </a:p>
          <a:p>
            <a:endParaRPr lang="es-MX" sz="1400" dirty="0"/>
          </a:p>
        </p:txBody>
      </p:sp>
      <p:sp>
        <p:nvSpPr>
          <p:cNvPr id="9" name="8 CuadroTexto"/>
          <p:cNvSpPr txBox="1"/>
          <p:nvPr/>
        </p:nvSpPr>
        <p:spPr>
          <a:xfrm>
            <a:off x="43120" y="3952652"/>
            <a:ext cx="4037200" cy="738664"/>
          </a:xfrm>
          <a:prstGeom prst="rect">
            <a:avLst/>
          </a:prstGeom>
          <a:noFill/>
        </p:spPr>
        <p:txBody>
          <a:bodyPr wrap="square" rtlCol="0">
            <a:spAutoFit/>
          </a:bodyPr>
          <a:lstStyle/>
          <a:p>
            <a:r>
              <a:rPr lang="es-MX" sz="1400" dirty="0" smtClean="0"/>
              <a:t>Descripción de la Gráfica: Representa el número de personas que concluyeron nivel, englobando los tres objetivos alfabetización, primaria y secundaria.</a:t>
            </a:r>
          </a:p>
        </p:txBody>
      </p:sp>
      <p:sp>
        <p:nvSpPr>
          <p:cNvPr id="10" name="9 CuadroTexto"/>
          <p:cNvSpPr txBox="1"/>
          <p:nvPr/>
        </p:nvSpPr>
        <p:spPr>
          <a:xfrm>
            <a:off x="35496" y="4725144"/>
            <a:ext cx="4037200" cy="1600438"/>
          </a:xfrm>
          <a:prstGeom prst="rect">
            <a:avLst/>
          </a:prstGeom>
          <a:noFill/>
        </p:spPr>
        <p:txBody>
          <a:bodyPr wrap="square" rtlCol="0">
            <a:spAutoFit/>
          </a:bodyPr>
          <a:lstStyle/>
          <a:p>
            <a:r>
              <a:rPr lang="es-MX" sz="1400" dirty="0" smtClean="0"/>
              <a:t>Se observa que en cuatro años consecutivos desde el 2009 al 2013 tiene una tendencia a la alza los usuarios que concluyeron nivel, comparado con el presupuesto asignado que va en forma descendente.</a:t>
            </a:r>
          </a:p>
          <a:p>
            <a:r>
              <a:rPr lang="es-MX" sz="1400" dirty="0" smtClean="0"/>
              <a:t>En el ejercicio 2013-2014 se observa un incremento significativo en el presupuesto asignado y un decremento en las conclusiones de nivel.</a:t>
            </a:r>
          </a:p>
        </p:txBody>
      </p:sp>
    </p:spTree>
    <p:extLst>
      <p:ext uri="{BB962C8B-B14F-4D97-AF65-F5344CB8AC3E}">
        <p14:creationId xmlns:p14="http://schemas.microsoft.com/office/powerpoint/2010/main" val="22006977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484784"/>
            <a:ext cx="8229600" cy="1143000"/>
          </a:xfrm>
        </p:spPr>
        <p:txBody>
          <a:bodyPr>
            <a:normAutofit/>
          </a:bodyPr>
          <a:lstStyle/>
          <a:p>
            <a:r>
              <a:rPr lang="es-MX" dirty="0" smtClean="0"/>
              <a:t>EVALUACION DEL PROGRAMA</a:t>
            </a:r>
            <a:endParaRPr lang="es-MX" dirty="0"/>
          </a:p>
        </p:txBody>
      </p:sp>
      <p:sp>
        <p:nvSpPr>
          <p:cNvPr id="3" name="2 Marcador de contenido"/>
          <p:cNvSpPr>
            <a:spLocks noGrp="1"/>
          </p:cNvSpPr>
          <p:nvPr>
            <p:ph idx="1"/>
          </p:nvPr>
        </p:nvSpPr>
        <p:spPr>
          <a:xfrm>
            <a:off x="457200" y="2810347"/>
            <a:ext cx="8229600" cy="2692896"/>
          </a:xfrm>
        </p:spPr>
        <p:txBody>
          <a:bodyPr>
            <a:normAutofit/>
          </a:bodyPr>
          <a:lstStyle/>
          <a:p>
            <a:pPr algn="ctr"/>
            <a:r>
              <a:rPr lang="es-MX" sz="4400" dirty="0" smtClean="0">
                <a:effectLst>
                  <a:outerShdw blurRad="38100" dist="38100" dir="2700000" algn="tl">
                    <a:srgbClr val="000000">
                      <a:alpha val="43137"/>
                    </a:srgbClr>
                  </a:outerShdw>
                </a:effectLst>
              </a:rPr>
              <a:t>El programa </a:t>
            </a:r>
            <a:r>
              <a:rPr lang="es-MX" sz="4400" dirty="0" err="1" smtClean="0">
                <a:effectLst>
                  <a:outerShdw blurRad="38100" dist="38100" dir="2700000" algn="tl">
                    <a:srgbClr val="000000">
                      <a:alpha val="43137"/>
                    </a:srgbClr>
                  </a:outerShdw>
                </a:effectLst>
              </a:rPr>
              <a:t>MEVyT</a:t>
            </a:r>
            <a:r>
              <a:rPr lang="es-MX" sz="4400" dirty="0" smtClean="0">
                <a:effectLst>
                  <a:outerShdw blurRad="38100" dist="38100" dir="2700000" algn="tl">
                    <a:srgbClr val="000000">
                      <a:alpha val="43137"/>
                    </a:srgbClr>
                  </a:outerShdw>
                </a:effectLst>
              </a:rPr>
              <a:t> no ha sido Evaluado.</a:t>
            </a:r>
            <a:endParaRPr lang="es-MX" sz="4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3956630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TotalTime>
  <Words>1296</Words>
  <Application>Microsoft Office PowerPoint</Application>
  <PresentationFormat>Presentación en pantalla (4:3)</PresentationFormat>
  <Paragraphs>55</Paragraphs>
  <Slides>12</Slides>
  <Notes>0</Notes>
  <HiddenSlides>0</HiddenSlides>
  <MMClips>0</MMClips>
  <ScaleCrop>false</ScaleCrop>
  <HeadingPairs>
    <vt:vector size="8" baseType="variant">
      <vt:variant>
        <vt:lpstr>Fuentes usadas</vt:lpstr>
      </vt:variant>
      <vt:variant>
        <vt:i4>2</vt:i4>
      </vt:variant>
      <vt:variant>
        <vt:lpstr>Tema</vt:lpstr>
      </vt:variant>
      <vt:variant>
        <vt:i4>1</vt:i4>
      </vt:variant>
      <vt:variant>
        <vt:lpstr>Servidores OLE incrustados</vt:lpstr>
      </vt:variant>
      <vt:variant>
        <vt:i4>1</vt:i4>
      </vt:variant>
      <vt:variant>
        <vt:lpstr>Títulos de diapositiva</vt:lpstr>
      </vt:variant>
      <vt:variant>
        <vt:i4>12</vt:i4>
      </vt:variant>
    </vt:vector>
  </HeadingPairs>
  <TitlesOfParts>
    <vt:vector size="16" baseType="lpstr">
      <vt:lpstr>Arial</vt:lpstr>
      <vt:lpstr>Calibri</vt:lpstr>
      <vt:lpstr>Tema de Office</vt:lpstr>
      <vt:lpstr>Hoja de cálculo</vt:lpstr>
      <vt:lpstr>MEVyT</vt:lpstr>
      <vt:lpstr>Descripción y propósito del MEVyT</vt:lpstr>
      <vt:lpstr>MEVyT</vt:lpstr>
      <vt:lpstr>MEVyT</vt:lpstr>
      <vt:lpstr>MEVyT</vt:lpstr>
      <vt:lpstr>OBJETIVOS / METAS DEL  MEVyT</vt:lpstr>
      <vt:lpstr>Presentación de PowerPoint</vt:lpstr>
      <vt:lpstr>Presentación de PowerPoint</vt:lpstr>
      <vt:lpstr>EVALUACION DEL PROGRAMA</vt:lpstr>
      <vt:lpstr>METAS CONTRA RESULTADOS DEL  MEVyT</vt:lpstr>
      <vt:lpstr>Conclusiones del equipo:</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admin</dc:creator>
  <cp:lastModifiedBy>Jairo Alexander López Hernández</cp:lastModifiedBy>
  <cp:revision>29</cp:revision>
  <dcterms:created xsi:type="dcterms:W3CDTF">2015-04-10T00:38:36Z</dcterms:created>
  <dcterms:modified xsi:type="dcterms:W3CDTF">2015-04-11T21:44:16Z</dcterms:modified>
</cp:coreProperties>
</file>