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66" r:id="rId2"/>
    <p:sldId id="258" r:id="rId3"/>
    <p:sldId id="293" r:id="rId4"/>
    <p:sldId id="262" r:id="rId5"/>
    <p:sldId id="259" r:id="rId6"/>
    <p:sldId id="260" r:id="rId7"/>
    <p:sldId id="272" r:id="rId8"/>
    <p:sldId id="263" r:id="rId9"/>
    <p:sldId id="261" r:id="rId10"/>
    <p:sldId id="287" r:id="rId11"/>
    <p:sldId id="288" r:id="rId12"/>
    <p:sldId id="289" r:id="rId13"/>
    <p:sldId id="290" r:id="rId14"/>
    <p:sldId id="291" r:id="rId15"/>
    <p:sldId id="267" r:id="rId16"/>
    <p:sldId id="292" r:id="rId17"/>
    <p:sldId id="269" r:id="rId18"/>
    <p:sldId id="270" r:id="rId19"/>
    <p:sldId id="271" r:id="rId20"/>
    <p:sldId id="256" r:id="rId21"/>
    <p:sldId id="257" r:id="rId22"/>
    <p:sldId id="277" r:id="rId23"/>
    <p:sldId id="278" r:id="rId24"/>
    <p:sldId id="280" r:id="rId25"/>
    <p:sldId id="279" r:id="rId26"/>
    <p:sldId id="286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5560" autoAdjust="0"/>
  </p:normalViewPr>
  <p:slideViewPr>
    <p:cSldViewPr>
      <p:cViewPr>
        <p:scale>
          <a:sx n="80" d="100"/>
          <a:sy n="80" d="100"/>
        </p:scale>
        <p:origin x="-984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 dirty="0" smtClean="0"/>
              <a:t>Presupuesto</a:t>
            </a:r>
            <a:r>
              <a:rPr lang="es-MX" baseline="0" dirty="0" smtClean="0"/>
              <a:t> de egresos  asignado a </a:t>
            </a:r>
            <a:r>
              <a:rPr lang="es-MX" baseline="0" dirty="0" err="1" smtClean="0"/>
              <a:t>Diconsa</a:t>
            </a:r>
            <a:r>
              <a:rPr lang="es-MX" baseline="0" dirty="0" smtClean="0"/>
              <a:t>, SA de CV.</a:t>
            </a:r>
            <a:endParaRPr lang="es-MX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PRESUPUESTO</c:v>
                </c:pt>
              </c:strCache>
            </c:strRef>
          </c:tx>
          <c:explosion val="25"/>
          <c:cat>
            <c:numRef>
              <c:f>Hoja1!$A$2:$A$6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Hoja1!$B$2:$B$6</c:f>
              <c:numCache>
                <c:formatCode>_("$"* #,##0.00_);_("$"* \(#,##0.00\);_("$"* "-"??_);_(@_)</c:formatCode>
                <c:ptCount val="5"/>
                <c:pt idx="0">
                  <c:v>903200000</c:v>
                </c:pt>
                <c:pt idx="1">
                  <c:v>874250058</c:v>
                </c:pt>
                <c:pt idx="2">
                  <c:v>790240000</c:v>
                </c:pt>
                <c:pt idx="3">
                  <c:v>812321820</c:v>
                </c:pt>
                <c:pt idx="4">
                  <c:v>867089356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84044-678C-49C1-A839-5428383BEEC6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24ED9-7A17-4893-86CA-D4040EAD4B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69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804-B687-4C0B-800E-1C7A12497B39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C69E-EA75-4CE4-9DD5-BD34190770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804-B687-4C0B-800E-1C7A12497B39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C69E-EA75-4CE4-9DD5-BD34190770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804-B687-4C0B-800E-1C7A12497B39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C69E-EA75-4CE4-9DD5-BD3419077054}" type="slidenum">
              <a:rPr lang="es-ES" smtClean="0"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804-B687-4C0B-800E-1C7A12497B39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C69E-EA75-4CE4-9DD5-BD3419077054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804-B687-4C0B-800E-1C7A12497B39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C69E-EA75-4CE4-9DD5-BD34190770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804-B687-4C0B-800E-1C7A12497B39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C69E-EA75-4CE4-9DD5-BD3419077054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804-B687-4C0B-800E-1C7A12497B39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C69E-EA75-4CE4-9DD5-BD34190770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804-B687-4C0B-800E-1C7A12497B39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C69E-EA75-4CE4-9DD5-BD34190770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804-B687-4C0B-800E-1C7A12497B39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C69E-EA75-4CE4-9DD5-BD341907705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804-B687-4C0B-800E-1C7A12497B39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C69E-EA75-4CE4-9DD5-BD3419077054}" type="slidenum">
              <a:rPr lang="es-ES" smtClean="0"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804-B687-4C0B-800E-1C7A12497B39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C69E-EA75-4CE4-9DD5-BD3419077054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806804-B687-4C0B-800E-1C7A12497B39}" type="datetimeFigureOut">
              <a:rPr lang="es-ES" smtClean="0"/>
              <a:t>10/04/2015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45C69E-EA75-4CE4-9DD5-BD3419077054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C:\Users\JUANCA\Favorites\Desktop\logopng21-300x11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93"/>
          <a:stretch/>
        </p:blipFill>
        <p:spPr bwMode="auto">
          <a:xfrm>
            <a:off x="394928" y="116632"/>
            <a:ext cx="1811560" cy="17281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11 Cuadro de texto"/>
          <p:cNvSpPr txBox="1">
            <a:spLocks/>
          </p:cNvSpPr>
          <p:nvPr/>
        </p:nvSpPr>
        <p:spPr bwMode="auto">
          <a:xfrm>
            <a:off x="2530277" y="442458"/>
            <a:ext cx="6218187" cy="9703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MAESTRÍA EN ADMINISTRACIÓN Y POLÍTICAS PÚBLICAS</a:t>
            </a:r>
            <a:r>
              <a:rPr kumimoji="0" lang="es-MX" altLang="es-MX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.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286000" y="1582341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/>
              <a:t>ASIGNATURA</a:t>
            </a:r>
            <a:endParaRPr lang="es-MX" dirty="0"/>
          </a:p>
          <a:p>
            <a:r>
              <a:rPr lang="es-ES" dirty="0"/>
              <a:t>GESTIÓN PARA RESULTADOS</a:t>
            </a:r>
            <a:endParaRPr lang="es-MX" dirty="0"/>
          </a:p>
          <a:p>
            <a:r>
              <a:rPr lang="es-ES" b="1" dirty="0"/>
              <a:t> </a:t>
            </a:r>
            <a:endParaRPr lang="es-MX" dirty="0"/>
          </a:p>
          <a:p>
            <a:r>
              <a:rPr lang="es-ES" b="1" dirty="0"/>
              <a:t>CATEDRÁTICO </a:t>
            </a:r>
            <a:endParaRPr lang="es-MX" dirty="0"/>
          </a:p>
          <a:p>
            <a:r>
              <a:rPr lang="es-ES" dirty="0"/>
              <a:t>Dra. MAGDA ELIZABETH JAN ARGÜELLO</a:t>
            </a:r>
            <a:endParaRPr lang="es-MX" dirty="0"/>
          </a:p>
          <a:p>
            <a:r>
              <a:rPr lang="es-ES" b="1" dirty="0"/>
              <a:t> </a:t>
            </a:r>
            <a:endParaRPr lang="es-MX" b="1" dirty="0"/>
          </a:p>
          <a:p>
            <a:r>
              <a:rPr lang="es-MX" b="1" dirty="0" smtClean="0"/>
              <a:t>EQUIPO TAKANA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EUSEL VELAZQUEZ MAZARIEGOS.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MARCO ANTONIO CORTES VELARDE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JORGE LUIS DE CUESTA ZAVALA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MARIEL ASUNCION CÓRDOVA MORALES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GIEZI SALLU JIMENEZ VAZQUEZ</a:t>
            </a:r>
            <a:r>
              <a:rPr lang="es-ES" dirty="0"/>
              <a:t> </a:t>
            </a:r>
            <a:endParaRPr lang="es-MX" dirty="0"/>
          </a:p>
          <a:p>
            <a:r>
              <a:rPr lang="es-ES" dirty="0"/>
              <a:t> </a:t>
            </a:r>
            <a:endParaRPr lang="es-MX" dirty="0"/>
          </a:p>
          <a:p>
            <a:r>
              <a:rPr lang="es-ES" b="1" dirty="0"/>
              <a:t>ACTIVIDAD  </a:t>
            </a:r>
            <a:r>
              <a:rPr lang="es-ES" b="1" dirty="0" smtClean="0"/>
              <a:t>06</a:t>
            </a:r>
            <a:endParaRPr lang="es-MX" dirty="0"/>
          </a:p>
          <a:p>
            <a:r>
              <a:rPr lang="es-ES" dirty="0" smtClean="0"/>
              <a:t>PRODUCTO INTEGRADOR</a:t>
            </a:r>
            <a:endParaRPr lang="es-MX" dirty="0"/>
          </a:p>
        </p:txBody>
      </p:sp>
      <p:sp>
        <p:nvSpPr>
          <p:cNvPr id="9" name="Rectángulo 7"/>
          <p:cNvSpPr>
            <a:spLocks/>
          </p:cNvSpPr>
          <p:nvPr/>
        </p:nvSpPr>
        <p:spPr bwMode="auto">
          <a:xfrm>
            <a:off x="9524" y="6057900"/>
            <a:ext cx="9134475" cy="800100"/>
          </a:xfrm>
          <a:prstGeom prst="rect">
            <a:avLst/>
          </a:prstGeom>
          <a:solidFill>
            <a:srgbClr val="00B050"/>
          </a:soli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" name="Cuadro de texto 8"/>
          <p:cNvSpPr txBox="1">
            <a:spLocks/>
          </p:cNvSpPr>
          <p:nvPr/>
        </p:nvSpPr>
        <p:spPr bwMode="auto">
          <a:xfrm>
            <a:off x="305209" y="6305550"/>
            <a:ext cx="8821614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ts val="500"/>
              </a:spcBef>
              <a:spcAft>
                <a:spcPts val="500"/>
              </a:spcAft>
            </a:pPr>
            <a:r>
              <a:rPr kumimoji="0" lang="es-MX" altLang="es-MX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onotype Corsiva" pitchFamily="66" charset="0"/>
                <a:cs typeface="Arial" pitchFamily="34" charset="0"/>
              </a:rPr>
              <a:t>“</a:t>
            </a:r>
            <a:r>
              <a:rPr lang="es-MX" sz="16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Somos lo que comemos, pero lo que comemos nos puede ayudar a ser mucho más de lo que </a:t>
            </a:r>
            <a:r>
              <a:rPr lang="es-MX" sz="16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somos”</a:t>
            </a:r>
            <a:endParaRPr kumimoji="0" lang="es-ES" altLang="es-MX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onotype Corsiva" pitchFamily="66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itchFamily="66" charset="0"/>
                <a:cs typeface="Arial" pitchFamily="34" charset="0"/>
              </a:rPr>
              <a:t>”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186374"/>
              </p:ext>
            </p:extLst>
          </p:nvPr>
        </p:nvGraphicFramePr>
        <p:xfrm>
          <a:off x="323529" y="2564904"/>
          <a:ext cx="8496942" cy="41445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57808"/>
                <a:gridCol w="2463838"/>
                <a:gridCol w="1357808"/>
                <a:gridCol w="764927"/>
                <a:gridCol w="683401"/>
                <a:gridCol w="934580"/>
                <a:gridCol w="934580"/>
              </a:tblGrid>
              <a:tr h="162498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NIVEL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OBJETIVOS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>
                          <a:effectLst/>
                        </a:rPr>
                        <a:t>INDICADORES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>
                          <a:effectLst/>
                        </a:rPr>
                        <a:t>AVANCE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249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>
                          <a:effectLst/>
                        </a:rPr>
                        <a:t>Denominación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>
                          <a:effectLst/>
                        </a:rPr>
                        <a:t>Meta anual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>
                          <a:effectLst/>
                        </a:rPr>
                        <a:t>Realizado al periodo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>
                          <a:effectLst/>
                        </a:rPr>
                        <a:t>Avance % anual vs Modificada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</a:tr>
              <a:tr h="32499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>
                          <a:effectLst/>
                        </a:rPr>
                        <a:t>Aprobada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>
                          <a:effectLst/>
                        </a:rPr>
                        <a:t>Modificada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374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>
                          <a:effectLst/>
                        </a:rPr>
                        <a:t>Fin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Contribuir a fortalecer el cumplimiento efectivo de los derechos sociales que potencien las capacidades de alimentación de las personas en situación de pobreza a través del abastecimiento a las localidades de alta y muy alta marginación con productos básicos y complementarios económicos y de calidad.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Porcentaje de la población con acceso a la alimentación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57.43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>
                          <a:effectLst/>
                        </a:rPr>
                        <a:t>57.43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>
                          <a:effectLst/>
                        </a:rPr>
                        <a:t>N/A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>
                          <a:effectLst/>
                        </a:rPr>
                        <a:t>N/A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</a:tr>
              <a:tr h="6499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>
                          <a:effectLst/>
                        </a:rPr>
                        <a:t>Propósito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>
                          <a:effectLst/>
                        </a:rPr>
                        <a:t>Localidades de alta y muy alta marginación, son abastecidas de productos básicos y complementarios económicos y de calidad en forma eficaz y oportuna.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Porcentaje de cobertura del Programa en localidades objetivo.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59.78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>
                          <a:effectLst/>
                        </a:rPr>
                        <a:t>59.78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>
                          <a:effectLst/>
                        </a:rPr>
                        <a:t>59.02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>
                          <a:effectLst/>
                        </a:rPr>
                        <a:t>98.7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</a:tr>
              <a:tr h="11374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>
                          <a:effectLst/>
                        </a:rPr>
                        <a:t>Porcentaje de mejora en el acceso físico al abasto de los productos de la canasta básica Diconsa en las localidades a partir de la instalación de la tienda Diconsa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21.00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21.00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27.21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129.57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MATRIZ DE INDICADORES 2014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30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66424"/>
              </p:ext>
            </p:extLst>
          </p:nvPr>
        </p:nvGraphicFramePr>
        <p:xfrm>
          <a:off x="323526" y="2636912"/>
          <a:ext cx="8496948" cy="39697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2986"/>
                <a:gridCol w="2118632"/>
                <a:gridCol w="1602986"/>
                <a:gridCol w="874355"/>
                <a:gridCol w="874355"/>
                <a:gridCol w="728632"/>
                <a:gridCol w="695002"/>
              </a:tblGrid>
              <a:tr h="155686"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NIVEL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OBJETIVOS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INDICADORES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AVANCE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8399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Denominación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Meta anual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Realizado al periodo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Avance % anual vs Modificada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 anchor="ctr"/>
                </a:tc>
              </a:tr>
              <a:tr h="33684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Aprobada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Modificada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812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Fin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Contribuir a la Seguridad Alimentaria facilitando el acceso físico y económico a productos alimenticios de la población que habita en localidades rurales marginadas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Porcentaje de población de localidades rurales de alta y muy alta marginación con acceso a la alimentación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N/A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31.00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N/A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N/A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</a:tr>
              <a:tr h="6510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Propósito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Localidades rurales de alta y muy alta marginación, son abastecidas de productos básicos y complementarios económicos y de calidad en forma eficaz y oportuna.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Porcentaje de cobertura del Programa en localidades objetivo.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57.07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55.02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57.04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103.7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</a:tr>
              <a:tr h="9114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Porcentaje de mejora en el acceso físico al abasto de los productos de la canasta básica </a:t>
                      </a:r>
                      <a:r>
                        <a:rPr lang="es-ES" sz="700" dirty="0" err="1">
                          <a:effectLst/>
                        </a:rPr>
                        <a:t>Diconsa</a:t>
                      </a:r>
                      <a:r>
                        <a:rPr lang="es-ES" sz="700" dirty="0">
                          <a:effectLst/>
                        </a:rPr>
                        <a:t> en las localidades a partir de la instalación de la tienda </a:t>
                      </a:r>
                      <a:r>
                        <a:rPr lang="es-ES" sz="700" dirty="0" err="1">
                          <a:effectLst/>
                        </a:rPr>
                        <a:t>Diconsa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41.00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41.00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20.75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50.61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</a:tr>
              <a:tr h="4192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Margen de ahorro en la canasta básica Diconsa</a:t>
                      </a:r>
                      <a:br>
                        <a:rPr lang="es-ES" sz="700">
                          <a:effectLst/>
                        </a:rPr>
                      </a:br>
                      <a:r>
                        <a:rPr lang="es-ES" sz="700">
                          <a:effectLst/>
                        </a:rPr>
                        <a:t>Indicador Seleccionado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15.00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15.00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23.37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155.80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</a:tr>
              <a:tr h="52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Componente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 Tiendas abastecidas con productos básicos y complementarios económicos y de calidad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Número de Localidades con tienda Diconsa</a:t>
                      </a:r>
                      <a:br>
                        <a:rPr lang="es-ES" sz="700">
                          <a:effectLst/>
                        </a:rPr>
                      </a:br>
                      <a:r>
                        <a:rPr lang="es-ES" sz="700">
                          <a:effectLst/>
                        </a:rPr>
                        <a:t>Indicador Seleccionado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N/A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24,079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24,089</a:t>
                      </a:r>
                      <a:endParaRPr lang="es-E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100.0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MATRIZ DE INDICADORES 2013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72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MATRIZ DE INDICADORES 2012</a:t>
            </a:r>
            <a:endParaRPr lang="es-ES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892152"/>
              </p:ext>
            </p:extLst>
          </p:nvPr>
        </p:nvGraphicFramePr>
        <p:xfrm>
          <a:off x="323528" y="2613774"/>
          <a:ext cx="8496945" cy="41025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02314"/>
                <a:gridCol w="2417823"/>
                <a:gridCol w="1402314"/>
                <a:gridCol w="843936"/>
                <a:gridCol w="759057"/>
                <a:gridCol w="843936"/>
                <a:gridCol w="827565"/>
              </a:tblGrid>
              <a:tr h="118009"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2012 NIVEL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 smtClean="0">
                          <a:effectLst/>
                        </a:rPr>
                        <a:t>OBJETIVOS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AVANCE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5355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Denominación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Meta anual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Realizado al periodo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Avance % anual </a:t>
                      </a:r>
                      <a:endParaRPr lang="es-ES" sz="9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vs Modificada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</a:tr>
              <a:tr h="25532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Aprobada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Modificada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93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Fin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Contribuir a mejorar la nutrición como una capacidad básica de la población que habita en localidades rurales, mediante el abasto de alimentos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Prevalencia de desnutrición en niños (baja talla para la edad) en el medio rural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13.90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13.90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16.22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85.7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</a:tr>
              <a:tr h="493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Propósito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Localidades rurales de alta y muy alta marginación, son abastecidas de productos básicos y complementarios de calidad en forma económica, eficiente y oportuna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Margen de ahorro en la canasta básica Diconsa</a:t>
                      </a:r>
                      <a:br>
                        <a:rPr lang="es-ES" sz="800">
                          <a:effectLst/>
                        </a:rPr>
                      </a:br>
                      <a:r>
                        <a:rPr lang="es-ES" sz="800">
                          <a:effectLst/>
                        </a:rPr>
                        <a:t>Indicador Seleccionado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10.00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10.00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16.40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164.0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</a:tr>
              <a:tr h="46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Porcentaje de cobertura del Programa en localidades objetivo.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53.70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52.50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53.07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101.10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</a:tr>
              <a:tr h="10940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Porcentaje de mejora en la disponibilidad de productos de la canasta básica Diconsa en las localidades a partir de la instalación de la tienda Diconsa</a:t>
                      </a:r>
                      <a:br>
                        <a:rPr lang="es-ES" sz="800">
                          <a:effectLst/>
                        </a:rPr>
                      </a:b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40.86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38.50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41.03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106.60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</a:tr>
              <a:tr h="493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Componente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A Tiendas oportunamente abastecidas con productos básicos y complementarios de calidad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Porcentaje de oportunidad en el surtimiento a tiendas por parte de los almacenes rurales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90.00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92.00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91.05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99.0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</a:tr>
              <a:tr h="493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Número de Localidades con tienda </a:t>
                      </a:r>
                      <a:r>
                        <a:rPr lang="es-ES" sz="800" dirty="0" err="1">
                          <a:effectLst/>
                        </a:rPr>
                        <a:t>Diconsa</a:t>
                      </a:r>
                      <a:r>
                        <a:rPr lang="es-ES" sz="800" dirty="0">
                          <a:effectLst/>
                        </a:rPr>
                        <a:t/>
                      </a:r>
                      <a:br>
                        <a:rPr lang="es-ES" sz="800" dirty="0">
                          <a:effectLst/>
                        </a:rPr>
                      </a:br>
                      <a:r>
                        <a:rPr lang="es-ES" sz="800" dirty="0">
                          <a:effectLst/>
                        </a:rPr>
                        <a:t>Indicador Seleccionado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N/A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22,207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22,983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103.50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8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873990"/>
              </p:ext>
            </p:extLst>
          </p:nvPr>
        </p:nvGraphicFramePr>
        <p:xfrm>
          <a:off x="251518" y="2493994"/>
          <a:ext cx="8568954" cy="42271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9279"/>
                <a:gridCol w="2138769"/>
                <a:gridCol w="1609279"/>
                <a:gridCol w="884990"/>
                <a:gridCol w="884990"/>
                <a:gridCol w="738165"/>
                <a:gridCol w="703482"/>
              </a:tblGrid>
              <a:tr h="113200"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NIVEL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OBJETIVOS 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INDICADORES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AVANCE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816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Denominación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Meta anual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Realizado al periodo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Avance % anual vs Modificada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</a:tr>
              <a:tr h="64502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Aprobada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Modificada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69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Fin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Contribuir al desarrollo de capacidades básicas, en particular las nutricias, mediante la mejora de la alimentación de la población que habita en localidades rurales.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Prevalencia de desnutrición en niños (baja talla para la edad) en el medio rural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13.90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13.90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N/A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N/A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</a:tr>
              <a:tr h="15026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Propósito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Localidades rurales entre 200 y 2500 habitantes de alta y muy alta marginación, son abastecidas de productos básicos y complementarios de calidad en forma económica, eficiente y oportuna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Margen de ahorro en la canasta básica Diconsa</a:t>
                      </a:r>
                      <a:br>
                        <a:rPr lang="es-ES" sz="1000">
                          <a:effectLst/>
                        </a:rPr>
                      </a:br>
                      <a:r>
                        <a:rPr lang="es-ES" sz="1000">
                          <a:effectLst/>
                        </a:rPr>
                        <a:t>Indicador Seleccionado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10.00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10.00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19.20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192.0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</a:tr>
              <a:tr h="6367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Porcentaje de cobertura del Programa en localidades objetivo.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51.70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52.92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</a:rPr>
                        <a:t>54.50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103.00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MATRIZ DE INDICADORES 2011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00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506850"/>
              </p:ext>
            </p:extLst>
          </p:nvPr>
        </p:nvGraphicFramePr>
        <p:xfrm>
          <a:off x="323527" y="2636912"/>
          <a:ext cx="8568953" cy="40795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57993"/>
                <a:gridCol w="1638982"/>
                <a:gridCol w="2257993"/>
                <a:gridCol w="700851"/>
                <a:gridCol w="700851"/>
                <a:gridCol w="544865"/>
                <a:gridCol w="467418"/>
              </a:tblGrid>
              <a:tr h="117865"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NIVEL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OBJETIVOS 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AVANCE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3929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Denominación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500">
                          <a:effectLst/>
                        </a:rPr>
                        <a:t>Meta anual</a:t>
                      </a:r>
                      <a:endParaRPr lang="es-ES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Realizado al periodo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Avance % anual vs Modificada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</a:tr>
              <a:tr h="74591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Aprobada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Modificada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081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Fin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Contribuir al desarrollo de capacidades básicas, mejorando la nutrición de la población que habita en localidades rurales.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Prevalencia de desnutrición en niños (baja talla para la edad) en el medio rural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N/A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N/A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N/A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N/A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</a:tr>
              <a:tr h="5311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Porcentaje de mejora en la disponibilidad de productos de la canasta básica en las localidades a partir de la tienda </a:t>
                      </a:r>
                      <a:r>
                        <a:rPr lang="es-ES" sz="900" dirty="0" err="1">
                          <a:effectLst/>
                        </a:rPr>
                        <a:t>Diconsa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N/A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N/A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N/A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N/A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</a:tr>
              <a:tr h="1239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Propósito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Localidades rurales entre 200 y 2500 habitantes de alta y muy alta marginación, son abastecidas de productos básicos y complementarios de calidad en forma económica, eficiente y oportuna.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Margen de ahorro en la canasta básica</a:t>
                      </a:r>
                      <a:br>
                        <a:rPr lang="es-ES" sz="900">
                          <a:effectLst/>
                        </a:rPr>
                      </a:br>
                      <a:r>
                        <a:rPr lang="es-ES" sz="900">
                          <a:effectLst/>
                        </a:rPr>
                        <a:t>Indicador Seleccionado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10.00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10.00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19.50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N/A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</a:tr>
              <a:tr h="5507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 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Eficacia en el cumplimiento del volumen surtido por el almacén rural</a:t>
                      </a:r>
                      <a:br>
                        <a:rPr lang="es-ES" sz="900">
                          <a:effectLst/>
                        </a:rPr>
                      </a:b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N/A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95.04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>
                          <a:effectLst/>
                        </a:rPr>
                        <a:t>93.60</a:t>
                      </a:r>
                      <a:endParaRPr lang="es-E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N/A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MATRIZ DE INDICADORES 2010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255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10494"/>
              </p:ext>
            </p:extLst>
          </p:nvPr>
        </p:nvGraphicFramePr>
        <p:xfrm>
          <a:off x="467545" y="3140968"/>
          <a:ext cx="3888431" cy="2736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7985"/>
                <a:gridCol w="2290446"/>
              </a:tblGrid>
              <a:tr h="45228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u="none" strike="noStrike" dirty="0">
                          <a:effectLst/>
                        </a:rPr>
                        <a:t>AÑO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u="none" strike="noStrike" dirty="0">
                          <a:effectLst/>
                        </a:rPr>
                        <a:t>PRESUPUESTO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5228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2010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 $  903,200,000.00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5228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2011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 $  874,250,058.00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5228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2012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 $  790,240,000.00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5228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2013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 $  812,321,820.00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7489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2014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 $  867,089,356.00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GASTO HISTORICO</a:t>
            </a:r>
            <a:endParaRPr lang="es-MX" dirty="0"/>
          </a:p>
        </p:txBody>
      </p:sp>
      <p:graphicFrame>
        <p:nvGraphicFramePr>
          <p:cNvPr id="6" name="5 Gráfico"/>
          <p:cNvGraphicFramePr/>
          <p:nvPr>
            <p:extLst>
              <p:ext uri="{D42A27DB-BD31-4B8C-83A1-F6EECF244321}">
                <p14:modId xmlns:p14="http://schemas.microsoft.com/office/powerpoint/2010/main" val="124002737"/>
              </p:ext>
            </p:extLst>
          </p:nvPr>
        </p:nvGraphicFramePr>
        <p:xfrm>
          <a:off x="4644008" y="2924944"/>
          <a:ext cx="3600400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97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El </a:t>
            </a:r>
            <a:r>
              <a:rPr lang="es-ES" dirty="0"/>
              <a:t>Programa de Abasto Rural a cargo de </a:t>
            </a:r>
            <a:r>
              <a:rPr lang="es-ES" dirty="0" err="1"/>
              <a:t>Diconsa</a:t>
            </a:r>
            <a:r>
              <a:rPr lang="es-ES" dirty="0"/>
              <a:t>, S.A. de C.V. </a:t>
            </a:r>
            <a:r>
              <a:rPr lang="es-ES" dirty="0" smtClean="0"/>
              <a:t> Es evaluado por el consejo de la evaluación de la política de desarrollo social. (CONEVAL). 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EVALUACION DEL PROGRAMA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21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695281"/>
              </p:ext>
            </p:extLst>
          </p:nvPr>
        </p:nvGraphicFramePr>
        <p:xfrm>
          <a:off x="323528" y="2636912"/>
          <a:ext cx="8568953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2703"/>
                <a:gridCol w="1313250"/>
                <a:gridCol w="1313250"/>
                <a:gridCol w="1313250"/>
                <a:gridCol w="1313250"/>
                <a:gridCol w="1313250"/>
              </a:tblGrid>
              <a:tr h="504056"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1.- </a:t>
                      </a:r>
                      <a:r>
                        <a:rPr lang="es-E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Oportunidad </a:t>
                      </a:r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el surtimiento a tiendas por parte de los almacenes rurales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Unidad de Medida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Año Base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Frecuencia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Meta 2010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Valor 2010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Valor 2009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Porcentaje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2007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semestral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90.00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90.40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89.20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M </a:t>
            </a:r>
            <a:r>
              <a:rPr lang="pt-BR" dirty="0"/>
              <a:t>E T A 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es-ES" dirty="0"/>
              <a:t>Indicadores de Servicios y Gestión 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/>
            </a:r>
            <a:br>
              <a:rPr lang="es-ES" dirty="0">
                <a:solidFill>
                  <a:srgbClr val="000000"/>
                </a:solidFill>
                <a:latin typeface="Calibri"/>
              </a:rPr>
            </a:br>
            <a:r>
              <a:rPr lang="pt-BR" dirty="0">
                <a:solidFill>
                  <a:srgbClr val="000000"/>
                </a:solidFill>
                <a:latin typeface="Calibri"/>
              </a:rPr>
              <a:t/>
            </a:r>
            <a:br>
              <a:rPr lang="pt-BR" dirty="0">
                <a:solidFill>
                  <a:srgbClr val="000000"/>
                </a:solidFill>
                <a:latin typeface="Calibri"/>
              </a:rPr>
            </a:br>
            <a:endParaRPr lang="es-ES" dirty="0"/>
          </a:p>
        </p:txBody>
      </p:sp>
      <p:pic>
        <p:nvPicPr>
          <p:cNvPr id="6" name="1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93096"/>
            <a:ext cx="568863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3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696300"/>
              </p:ext>
            </p:extLst>
          </p:nvPr>
        </p:nvGraphicFramePr>
        <p:xfrm>
          <a:off x="395540" y="2636912"/>
          <a:ext cx="8352923" cy="1440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2218"/>
                <a:gridCol w="1280141"/>
                <a:gridCol w="1280141"/>
                <a:gridCol w="1280141"/>
                <a:gridCol w="1280141"/>
                <a:gridCol w="1280141"/>
              </a:tblGrid>
              <a:tr h="48005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2.- Porcentaje de compras de productos enriquecidos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005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Unidad de Medida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Año Base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Frecuencia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Meta 2010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Valor 2010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Valor 2009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005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Porcentaje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SD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Trimestral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>
                          <a:effectLst/>
                        </a:rPr>
                        <a:t>50.00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52.50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50.70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" name="2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63181"/>
            <a:ext cx="5879415" cy="240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57200" y="3760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M </a:t>
            </a:r>
            <a:r>
              <a:rPr lang="pt-BR" dirty="0"/>
              <a:t>E T A 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es-ES" dirty="0"/>
              <a:t>Indicadores de Servicios y Gestión 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/>
            </a:r>
            <a:br>
              <a:rPr lang="es-ES" dirty="0">
                <a:solidFill>
                  <a:srgbClr val="000000"/>
                </a:solidFill>
                <a:latin typeface="Calibri"/>
              </a:rPr>
            </a:br>
            <a:r>
              <a:rPr lang="pt-BR" dirty="0">
                <a:solidFill>
                  <a:srgbClr val="000000"/>
                </a:solidFill>
                <a:latin typeface="Calibri"/>
              </a:rPr>
              <a:t/>
            </a:r>
            <a:br>
              <a:rPr lang="pt-BR" dirty="0">
                <a:solidFill>
                  <a:srgbClr val="000000"/>
                </a:solidFill>
                <a:latin typeface="Calibri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88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069241"/>
              </p:ext>
            </p:extLst>
          </p:nvPr>
        </p:nvGraphicFramePr>
        <p:xfrm>
          <a:off x="323526" y="2564904"/>
          <a:ext cx="8496945" cy="1440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2480"/>
                <a:gridCol w="1286893"/>
                <a:gridCol w="1286893"/>
                <a:gridCol w="1286893"/>
                <a:gridCol w="1286893"/>
                <a:gridCol w="1286893"/>
              </a:tblGrid>
              <a:tr h="480053"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3.- Porcentaje de tiendas que funcionas como unidades de servicios a la comunidad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Unidad de Medida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Año Base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Frecuencia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Meta 2010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Valor 2010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Valor 2009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0053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Porcentaje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effectLst/>
                        </a:rPr>
                        <a:t>2006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>
                          <a:effectLst/>
                        </a:rPr>
                        <a:t>Trimestral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effectLst/>
                        </a:rPr>
                        <a:t>87.30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>
                          <a:effectLst/>
                        </a:rPr>
                        <a:t>87.50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 dirty="0">
                          <a:effectLst/>
                        </a:rPr>
                        <a:t>86.30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" name="3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49080"/>
            <a:ext cx="482453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395536" y="3760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M </a:t>
            </a:r>
            <a:r>
              <a:rPr lang="pt-BR" dirty="0"/>
              <a:t>E T A 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es-ES" dirty="0"/>
              <a:t>Indicadores de Servicios y Gestión 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/>
            </a:r>
            <a:br>
              <a:rPr lang="es-ES" dirty="0">
                <a:solidFill>
                  <a:srgbClr val="000000"/>
                </a:solidFill>
                <a:latin typeface="Calibri"/>
              </a:rPr>
            </a:br>
            <a:r>
              <a:rPr lang="pt-BR" dirty="0">
                <a:solidFill>
                  <a:srgbClr val="000000"/>
                </a:solidFill>
                <a:latin typeface="Calibri"/>
              </a:rPr>
              <a:t/>
            </a:r>
            <a:br>
              <a:rPr lang="pt-BR" dirty="0">
                <a:solidFill>
                  <a:srgbClr val="000000"/>
                </a:solidFill>
                <a:latin typeface="Calibri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7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420888"/>
            <a:ext cx="7408333" cy="37444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 smtClean="0"/>
              <a:t>Nombre del Programa:  </a:t>
            </a:r>
            <a:r>
              <a:rPr lang="es-ES" dirty="0" smtClean="0"/>
              <a:t>Programa de Abasto Rural a cargo de Diconsa, S.A. de C.V. </a:t>
            </a:r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Modalidad: </a:t>
            </a:r>
            <a:r>
              <a:rPr lang="es-ES" dirty="0" smtClean="0"/>
              <a:t>S-053 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b="1" dirty="0" smtClean="0"/>
              <a:t>Dependencia:</a:t>
            </a:r>
            <a:r>
              <a:rPr lang="es-ES" dirty="0" smtClean="0"/>
              <a:t> SEDESOL </a:t>
            </a:r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Unidad Administrativa: </a:t>
            </a:r>
            <a:r>
              <a:rPr lang="es-ES" dirty="0" smtClean="0"/>
              <a:t>Diconsa, S.A. de C.V. </a:t>
            </a:r>
            <a:endParaRPr lang="es-ES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smtClean="0"/>
              <a:t>Actividad: </a:t>
            </a:r>
            <a:r>
              <a:rPr lang="es-ES" dirty="0" smtClean="0"/>
              <a:t>Oferta de productos básicos a precios competitivos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0244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DATOS GENERALES DEL PROGRAMA </a:t>
            </a:r>
            <a:br>
              <a:rPr lang="es-ES" dirty="0" smtClean="0"/>
            </a:br>
            <a:endParaRPr lang="es-ES" dirty="0"/>
          </a:p>
        </p:txBody>
      </p:sp>
      <p:pic>
        <p:nvPicPr>
          <p:cNvPr id="2050" name="Picture 2" descr="C:\Users\JUANCA\Favorites\Desktop\DICON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6"/>
            <a:ext cx="266429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0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620689"/>
            <a:ext cx="7772400" cy="1098122"/>
          </a:xfrm>
        </p:spPr>
        <p:txBody>
          <a:bodyPr>
            <a:noAutofit/>
          </a:bodyPr>
          <a:lstStyle/>
          <a:p>
            <a:r>
              <a:rPr lang="es-ES" sz="2400" dirty="0" smtClean="0"/>
              <a:t>COBERTURA</a:t>
            </a:r>
            <a:br>
              <a:rPr lang="es-ES" sz="2400" dirty="0" smtClean="0"/>
            </a:br>
            <a:r>
              <a:rPr lang="es-ES" sz="2400" dirty="0" smtClean="0"/>
              <a:t>2010-2011</a:t>
            </a:r>
            <a:endParaRPr lang="es-ES" sz="2400" dirty="0"/>
          </a:p>
        </p:txBody>
      </p:sp>
      <p:pic>
        <p:nvPicPr>
          <p:cNvPr id="4" name="3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2" t="8136" r="4174" b="13352"/>
          <a:stretch/>
        </p:blipFill>
        <p:spPr bwMode="auto">
          <a:xfrm>
            <a:off x="251520" y="1916832"/>
            <a:ext cx="8640960" cy="47525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42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620689"/>
            <a:ext cx="7772400" cy="1098122"/>
          </a:xfrm>
        </p:spPr>
        <p:txBody>
          <a:bodyPr>
            <a:noAutofit/>
          </a:bodyPr>
          <a:lstStyle/>
          <a:p>
            <a:r>
              <a:rPr lang="es-ES" sz="2400" dirty="0" smtClean="0"/>
              <a:t>COBERTURA</a:t>
            </a:r>
            <a:br>
              <a:rPr lang="es-ES" sz="2400" dirty="0" smtClean="0"/>
            </a:br>
            <a:r>
              <a:rPr lang="es-ES" sz="2400" dirty="0" smtClean="0"/>
              <a:t>2012-2013</a:t>
            </a:r>
            <a:endParaRPr lang="es-ES" sz="2400" dirty="0"/>
          </a:p>
        </p:txBody>
      </p:sp>
      <p:pic>
        <p:nvPicPr>
          <p:cNvPr id="8" name="7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6" t="9950" r="10295" b="12857"/>
          <a:stretch/>
        </p:blipFill>
        <p:spPr bwMode="auto">
          <a:xfrm>
            <a:off x="179512" y="1844824"/>
            <a:ext cx="8784976" cy="48245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40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GASTO  VS  RESULTADOS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871296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7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79512" y="5085184"/>
            <a:ext cx="8712967" cy="15841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Desde 1988, año en que comenzó a medirse la desnutrición de manera sistemática, el porcentaje de menores de 12 años con desnutrición crónica ha descendido a la mitad, al pasar de 26.9% a 13.6% en 2012</a:t>
            </a:r>
          </a:p>
        </p:txBody>
      </p:sp>
      <p:pic>
        <p:nvPicPr>
          <p:cNvPr id="6146" name="Picture 2" descr="C:\Users\Portatil Lenovo G475\Desktop\017-17-desnutricion-mexico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192688" cy="28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GASTO  VS  RESULTADOS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54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004048" y="2675467"/>
            <a:ext cx="3276352" cy="3450696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México </a:t>
            </a:r>
            <a:r>
              <a:rPr lang="es-ES" dirty="0"/>
              <a:t>ha disminuido notablemente sus índices de desnutrición, pero a la par el sobrepeso y la obesidad han ganado terreno como un problema de salud pública.</a:t>
            </a:r>
          </a:p>
          <a:p>
            <a:r>
              <a:rPr lang="es-ES" dirty="0"/>
              <a:t>En nuestro país</a:t>
            </a:r>
            <a:r>
              <a:rPr lang="es-ES" b="1" dirty="0"/>
              <a:t> 13.6%</a:t>
            </a:r>
            <a:r>
              <a:rPr lang="es-ES" dirty="0"/>
              <a:t> de los niños </a:t>
            </a:r>
            <a:r>
              <a:rPr lang="es-ES" b="1" dirty="0"/>
              <a:t>menores de 12 años</a:t>
            </a:r>
            <a:r>
              <a:rPr lang="es-ES" dirty="0"/>
              <a:t> padece desnutrición. Ésta se concentra en las poblaciones rurales del sur de país, en donde alcanza a</a:t>
            </a:r>
            <a:r>
              <a:rPr lang="es-ES" b="1" dirty="0"/>
              <a:t>27.5% </a:t>
            </a:r>
            <a:r>
              <a:rPr lang="es-ES" dirty="0"/>
              <a:t>de los infantes.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99592" y="1124744"/>
            <a:ext cx="7725544" cy="1252728"/>
          </a:xfrm>
        </p:spPr>
        <p:txBody>
          <a:bodyPr>
            <a:normAutofit/>
          </a:bodyPr>
          <a:lstStyle/>
          <a:p>
            <a:r>
              <a:rPr lang="es-ES" sz="3200" dirty="0"/>
              <a:t>La desnutrición infantil en México</a:t>
            </a:r>
            <a:br>
              <a:rPr lang="es-ES" sz="3200" dirty="0"/>
            </a:br>
            <a:endParaRPr lang="es-ES" sz="3200" dirty="0"/>
          </a:p>
        </p:txBody>
      </p:sp>
      <p:pic>
        <p:nvPicPr>
          <p:cNvPr id="8194" name="Picture 2" descr="C:\Users\Portatil Lenovo G475\Desktop\017-17-desnutricion-mund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417646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Título"/>
          <p:cNvSpPr txBox="1">
            <a:spLocks/>
          </p:cNvSpPr>
          <p:nvPr/>
        </p:nvSpPr>
        <p:spPr>
          <a:xfrm>
            <a:off x="328334" y="116632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GASTO  VS  RESULTADOS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18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7170" name="Picture 2" descr="C:\Users\Portatil Lenovo G475\Desktop\descarg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"/>
          <a:stretch/>
        </p:blipFill>
        <p:spPr bwMode="auto">
          <a:xfrm>
            <a:off x="899592" y="2771722"/>
            <a:ext cx="3883423" cy="324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220072" y="3463840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DISMINUYE LA INFLACION DE  LA CANASTA BASICA </a:t>
            </a:r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DEL  1.24   A   1.08</a:t>
            </a:r>
            <a:endParaRPr lang="es-ES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254125"/>
          </a:xfrm>
        </p:spPr>
        <p:txBody>
          <a:bodyPr/>
          <a:lstStyle/>
          <a:p>
            <a:r>
              <a:rPr lang="es-ES" dirty="0" smtClean="0"/>
              <a:t>GASTO  VS  RESULTADOS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39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s-ES" dirty="0" smtClean="0"/>
              <a:t>Este programa, a lo largo de la historia a demostrado ser pertinente, desde sus orígenes que comienza por el año de 1937 a la fecha, ha contribuido con el apoyo a las familias mas necesitadas, regulando básicamente los precios de los productos de la canasta básica en las comunidades de alta y muy alta marginación mismo que de acuerdo a los indicadores de gestión de los últimos 5 años, y las evaluaciones externas de CONEVAL, IFAI </a:t>
            </a:r>
            <a:r>
              <a:rPr lang="es-ES" dirty="0"/>
              <a:t>e Instituto Nacional de Salud </a:t>
            </a:r>
            <a:r>
              <a:rPr lang="es-ES" dirty="0" smtClean="0"/>
              <a:t>Pública, en la gran mayoría de estos indicadores ha cumplido con las expectativas en mejorar con las condiciones de vida de los habitantes; a pesar de estos esfuerzos sigue existiendo un importante alto índice de desnutrición, enfermedades  y de   marginación en el país.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OPINION DEL EQUIPO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2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2564904"/>
            <a:ext cx="8640959" cy="417646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El primer antecedente del abasto institucional en México tuvo lugar con la creación del Comité Regulador del Mercado del Trigo, el 22 de junio de 1937.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En marzo de 1938, ante la necesidad de garantizar el abasto de un mayor número de productos básicos, se creó el Comité regulador del Mercado de Subsistencias granos.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El periodo comprendido entre el año 1938 y principios de la década de los años 70’, se caracterizó por la transformación que sufrieron las instancias responsables del abasto institucional, siendo el antecedente más directo de </a:t>
            </a:r>
            <a:r>
              <a:rPr lang="es-ES" dirty="0" err="1" smtClean="0"/>
              <a:t>Diconsa</a:t>
            </a:r>
            <a:r>
              <a:rPr lang="es-ES" dirty="0" smtClean="0"/>
              <a:t> la Compañía Distribuidora de Subsistencias Populares (</a:t>
            </a:r>
            <a:r>
              <a:rPr lang="es-ES" dirty="0" err="1" smtClean="0"/>
              <a:t>Codisupo</a:t>
            </a:r>
            <a:r>
              <a:rPr lang="es-ES" dirty="0" smtClean="0"/>
              <a:t>), la cual en 1964 se transformó en la Compañía Distribuidora de Subsistencias </a:t>
            </a:r>
            <a:r>
              <a:rPr lang="es-ES" dirty="0" err="1" smtClean="0"/>
              <a:t>Conasupo</a:t>
            </a:r>
            <a:r>
              <a:rPr lang="es-ES" dirty="0" smtClean="0"/>
              <a:t> (</a:t>
            </a:r>
            <a:r>
              <a:rPr lang="es-ES" dirty="0" err="1" smtClean="0"/>
              <a:t>Codisuco</a:t>
            </a:r>
            <a:r>
              <a:rPr lang="es-ES" dirty="0" smtClean="0"/>
              <a:t>). 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En agosto de 1972 se creó </a:t>
            </a:r>
            <a:r>
              <a:rPr lang="es-ES" dirty="0" err="1" smtClean="0"/>
              <a:t>Diconsa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La actual Modalidad de Abasto Rural (anteriormente Programa de Abasto Rural) nació originalmente como Programa </a:t>
            </a:r>
            <a:r>
              <a:rPr lang="es-ES" dirty="0" err="1" smtClean="0"/>
              <a:t>Conasupo</a:t>
            </a:r>
            <a:r>
              <a:rPr lang="es-ES" dirty="0" smtClean="0"/>
              <a:t> </a:t>
            </a:r>
            <a:r>
              <a:rPr lang="es-ES" dirty="0" err="1" smtClean="0"/>
              <a:t>Coplamar</a:t>
            </a:r>
            <a:r>
              <a:rPr lang="es-ES" dirty="0" smtClean="0"/>
              <a:t>, el cual se basó en un esquema de corresponsabilidad gobierno-comunidad, y se integró a </a:t>
            </a:r>
            <a:r>
              <a:rPr lang="es-ES" dirty="0" err="1" smtClean="0"/>
              <a:t>Diconsa</a:t>
            </a:r>
            <a:r>
              <a:rPr lang="es-ES" dirty="0" smtClean="0"/>
              <a:t> a partir del convenio que le dio origen, firmado por diversas instancias y el Ejecutivo Federal el 20 de noviembre de 1979.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51520" y="664104"/>
            <a:ext cx="8229600" cy="1252728"/>
          </a:xfrm>
        </p:spPr>
        <p:txBody>
          <a:bodyPr/>
          <a:lstStyle/>
          <a:p>
            <a:r>
              <a:rPr lang="es-ES" dirty="0" smtClean="0"/>
              <a:t>ANTECEDENTES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860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5212101" cy="3178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Contribuir </a:t>
            </a:r>
            <a:r>
              <a:rPr lang="es-ES" dirty="0"/>
              <a:t>al desarrollo de capacidades básicas mejorando la nutrición de la población que habita en localidades </a:t>
            </a:r>
            <a:r>
              <a:rPr lang="es-ES" dirty="0" smtClean="0"/>
              <a:t>rurales y abastecer localidades de </a:t>
            </a:r>
            <a:r>
              <a:rPr lang="es-ES" dirty="0"/>
              <a:t>alta y muy alta marginación con productos básicos y complementarios de calidad en forma económica, eficiente y oportuna.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smtClean="0"/>
              <a:t>OBJETIVO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3074" name="Picture 2" descr="C:\Users\JUANCA\Favorites\Desktop\descarg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709123"/>
            <a:ext cx="2443202" cy="30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8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18336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Localidades </a:t>
            </a:r>
            <a:r>
              <a:rPr lang="es-ES" dirty="0" smtClean="0"/>
              <a:t>rurales entre 200 y 2500 habitantes de alta y muy alta marginación, son abastecidas de productos básicos y complementarios de calidad en forma económica, eficiente y oportuna. 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PROPÓSITO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1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2780928"/>
            <a:ext cx="7408333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Tiendas oportunamente abastecidas con productos básicos y complementarios de calidad.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88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45365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El Programa tendrá una cobertura nacional, atendiendo a la población que se encuentre en localidades que tengan al menos alguna de las siguientes características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 smtClean="0"/>
          </a:p>
          <a:p>
            <a:pPr lvl="0" algn="just"/>
            <a:r>
              <a:rPr lang="es-ES" dirty="0"/>
              <a:t>La población de las localidades de alta y muy alta marginación de entre 200 y 2,500 habitantes y de aquellas que el Consejo de Administración considere estratégicas.</a:t>
            </a:r>
          </a:p>
          <a:p>
            <a:endParaRPr lang="es-ES" dirty="0"/>
          </a:p>
          <a:p>
            <a:pPr lvl="0" algn="just"/>
            <a:r>
              <a:rPr lang="es-ES" dirty="0" smtClean="0"/>
              <a:t>Contar con Tiendas en funcionamiento, que hayan sido instaladas de acuerdo con normas de </a:t>
            </a:r>
            <a:r>
              <a:rPr lang="es-ES" dirty="0" err="1" smtClean="0"/>
              <a:t>Diconsa</a:t>
            </a:r>
            <a:r>
              <a:rPr lang="es-ES" dirty="0" smtClean="0"/>
              <a:t> y Reglas de Operación de ejercicios anteriores a las presentes.</a:t>
            </a:r>
          </a:p>
          <a:p>
            <a:pPr lvl="0" algn="just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691680" y="338328"/>
            <a:ext cx="5184576" cy="1002440"/>
          </a:xfrm>
        </p:spPr>
        <p:txBody>
          <a:bodyPr/>
          <a:lstStyle/>
          <a:p>
            <a:r>
              <a:rPr lang="es-ES" dirty="0" smtClean="0"/>
              <a:t>COBERTURA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15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450696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Promoción de la participación comunitaria. </a:t>
            </a:r>
          </a:p>
          <a:p>
            <a:r>
              <a:rPr lang="es-ES" dirty="0" smtClean="0"/>
              <a:t>Oferta de servicios adicionales al abasto.  </a:t>
            </a:r>
          </a:p>
          <a:p>
            <a:r>
              <a:rPr lang="es-ES" dirty="0" smtClean="0"/>
              <a:t>Supervisión de la operación de la tienda. </a:t>
            </a:r>
          </a:p>
          <a:p>
            <a:r>
              <a:rPr lang="es-ES" dirty="0" smtClean="0"/>
              <a:t>Venta de productos. </a:t>
            </a:r>
          </a:p>
          <a:p>
            <a:r>
              <a:rPr lang="es-ES" dirty="0" smtClean="0"/>
              <a:t>Distribución de los productos. </a:t>
            </a:r>
          </a:p>
          <a:p>
            <a:r>
              <a:rPr lang="es-ES" dirty="0" smtClean="0"/>
              <a:t>Adquisición de bienes para comercializar. </a:t>
            </a:r>
          </a:p>
          <a:p>
            <a:r>
              <a:rPr lang="es-ES" dirty="0" smtClean="0"/>
              <a:t>Difusión y promoción del Programa para la apertura de tiendas. 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74448"/>
          </a:xfrm>
        </p:spPr>
        <p:txBody>
          <a:bodyPr/>
          <a:lstStyle/>
          <a:p>
            <a:r>
              <a:rPr lang="es-ES" dirty="0" smtClean="0"/>
              <a:t>Actividades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49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Contribuir al desarrollo de capacidades básicas, mejorando la nutrición de la población que habita en localidades rurales. 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1645</TotalTime>
  <Words>1498</Words>
  <Application>Microsoft Office PowerPoint</Application>
  <PresentationFormat>Presentación en pantalla (4:3)</PresentationFormat>
  <Paragraphs>336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Forma de onda</vt:lpstr>
      <vt:lpstr>Presentación de PowerPoint</vt:lpstr>
      <vt:lpstr>DATOS GENERALES DEL PROGRAMA  </vt:lpstr>
      <vt:lpstr>ANTECEDENTES</vt:lpstr>
      <vt:lpstr> OBJETIVO </vt:lpstr>
      <vt:lpstr> PROPÓSITO </vt:lpstr>
      <vt:lpstr>Componentes</vt:lpstr>
      <vt:lpstr>COBERTURA</vt:lpstr>
      <vt:lpstr>Actividades</vt:lpstr>
      <vt:lpstr>Fin</vt:lpstr>
      <vt:lpstr>MATRIZ DE INDICADORES 2014</vt:lpstr>
      <vt:lpstr>MATRIZ DE INDICADORES 2013</vt:lpstr>
      <vt:lpstr>MATRIZ DE INDICADORES 2012</vt:lpstr>
      <vt:lpstr>MATRIZ DE INDICADORES 2011</vt:lpstr>
      <vt:lpstr>MATRIZ DE INDICADORES 2010</vt:lpstr>
      <vt:lpstr>GASTO HISTORICO</vt:lpstr>
      <vt:lpstr>EVALUACION DEL PROGRAMA</vt:lpstr>
      <vt:lpstr>  M E T A S  Indicadores de Servicios y Gestión   </vt:lpstr>
      <vt:lpstr>  M E T A S  Indicadores de Servicios y Gestión   </vt:lpstr>
      <vt:lpstr>  M E T A S  Indicadores de Servicios y Gestión   </vt:lpstr>
      <vt:lpstr>COBERTURA 2010-2011</vt:lpstr>
      <vt:lpstr>COBERTURA 2012-2013</vt:lpstr>
      <vt:lpstr>GASTO  VS  RESULTADOS</vt:lpstr>
      <vt:lpstr>GASTO  VS  RESULTADOS</vt:lpstr>
      <vt:lpstr>La desnutrición infantil en México </vt:lpstr>
      <vt:lpstr>GASTO  VS  RESULTADOS</vt:lpstr>
      <vt:lpstr>OPINION DEL EQUIPO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COBERTURA 2010-2011</dc:title>
  <dc:creator>Portatil Lenovo G475</dc:creator>
  <cp:lastModifiedBy>Portatil Lenovo G475</cp:lastModifiedBy>
  <cp:revision>51</cp:revision>
  <dcterms:created xsi:type="dcterms:W3CDTF">2015-04-02T05:02:17Z</dcterms:created>
  <dcterms:modified xsi:type="dcterms:W3CDTF">2015-04-11T06:10:34Z</dcterms:modified>
</cp:coreProperties>
</file>