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handoutMasterIdLst>
    <p:handoutMasterId r:id="rId22"/>
  </p:handoutMasterIdLst>
  <p:sldIdLst>
    <p:sldId id="256" r:id="rId2"/>
    <p:sldId id="270" r:id="rId3"/>
    <p:sldId id="257" r:id="rId4"/>
    <p:sldId id="271" r:id="rId5"/>
    <p:sldId id="272" r:id="rId6"/>
    <p:sldId id="263" r:id="rId7"/>
    <p:sldId id="267" r:id="rId8"/>
    <p:sldId id="274" r:id="rId9"/>
    <p:sldId id="275" r:id="rId10"/>
    <p:sldId id="284" r:id="rId11"/>
    <p:sldId id="277" r:id="rId12"/>
    <p:sldId id="260" r:id="rId13"/>
    <p:sldId id="276" r:id="rId14"/>
    <p:sldId id="278" r:id="rId15"/>
    <p:sldId id="279" r:id="rId16"/>
    <p:sldId id="280" r:id="rId17"/>
    <p:sldId id="281" r:id="rId18"/>
    <p:sldId id="282" r:id="rId19"/>
    <p:sldId id="283"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81" autoAdjust="0"/>
  </p:normalViewPr>
  <p:slideViewPr>
    <p:cSldViewPr>
      <p:cViewPr varScale="1">
        <p:scale>
          <a:sx n="66" d="100"/>
          <a:sy n="66" d="100"/>
        </p:scale>
        <p:origin x="-149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F079F-23DA-4BFB-9EA2-FACBB3B628B9}"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B68E032-DAA9-47CC-9184-C3D853575771}">
      <dgm:prSet phldrT="[Texto]"/>
      <dgm:spPr>
        <a:solidFill>
          <a:srgbClr val="FF0000">
            <a:alpha val="50000"/>
          </a:srgbClr>
        </a:solidFill>
      </dgm:spPr>
      <dgm:t>
        <a:bodyPr/>
        <a:lstStyle/>
        <a:p>
          <a:r>
            <a:rPr lang="es-MX" dirty="0" smtClean="0"/>
            <a:t>GENERAL</a:t>
          </a:r>
        </a:p>
      </dgm:t>
    </dgm:pt>
    <dgm:pt modelId="{EDAAE117-9109-421F-815F-A0E6E7CB2530}" type="parTrans" cxnId="{DB3181EB-0E06-4DE4-819D-28C8ACB8B1DB}">
      <dgm:prSet/>
      <dgm:spPr/>
      <dgm:t>
        <a:bodyPr/>
        <a:lstStyle/>
        <a:p>
          <a:endParaRPr lang="es-MX"/>
        </a:p>
      </dgm:t>
    </dgm:pt>
    <dgm:pt modelId="{18277156-3EAF-462E-A588-0D66045F1622}" type="sibTrans" cxnId="{DB3181EB-0E06-4DE4-819D-28C8ACB8B1DB}">
      <dgm:prSet/>
      <dgm:spPr/>
      <dgm:t>
        <a:bodyPr/>
        <a:lstStyle/>
        <a:p>
          <a:endParaRPr lang="es-MX"/>
        </a:p>
      </dgm:t>
    </dgm:pt>
    <dgm:pt modelId="{7050EF35-A2CC-4C50-892C-804F04A03BB3}">
      <dgm:prSet phldrT="[Texto]"/>
      <dgm:spPr>
        <a:solidFill>
          <a:schemeClr val="accent6">
            <a:lumMod val="75000"/>
            <a:alpha val="50000"/>
          </a:schemeClr>
        </a:solidFill>
      </dgm:spPr>
      <dgm:t>
        <a:bodyPr/>
        <a:lstStyle/>
        <a:p>
          <a:r>
            <a:rPr lang="es-MX" dirty="0" smtClean="0"/>
            <a:t>ESPECIFICO</a:t>
          </a:r>
          <a:endParaRPr lang="es-MX" dirty="0"/>
        </a:p>
      </dgm:t>
    </dgm:pt>
    <dgm:pt modelId="{7ED4716A-B25E-4EC2-ACB7-021D399C4039}" type="parTrans" cxnId="{EF927B1E-8F17-4368-915D-525B6524B240}">
      <dgm:prSet/>
      <dgm:spPr/>
      <dgm:t>
        <a:bodyPr/>
        <a:lstStyle/>
        <a:p>
          <a:endParaRPr lang="es-MX"/>
        </a:p>
      </dgm:t>
    </dgm:pt>
    <dgm:pt modelId="{CD1AB6D2-A107-4023-9224-CE54F7862B12}" type="sibTrans" cxnId="{EF927B1E-8F17-4368-915D-525B6524B240}">
      <dgm:prSet/>
      <dgm:spPr/>
      <dgm:t>
        <a:bodyPr/>
        <a:lstStyle/>
        <a:p>
          <a:endParaRPr lang="es-MX"/>
        </a:p>
      </dgm:t>
    </dgm:pt>
    <dgm:pt modelId="{2C8599AC-7BE2-46D5-B158-E0F159CD68A9}" type="pres">
      <dgm:prSet presAssocID="{4FCF079F-23DA-4BFB-9EA2-FACBB3B628B9}" presName="Name0" presStyleCnt="0">
        <dgm:presLayoutVars>
          <dgm:chMax val="7"/>
          <dgm:dir/>
          <dgm:resizeHandles val="exact"/>
        </dgm:presLayoutVars>
      </dgm:prSet>
      <dgm:spPr/>
    </dgm:pt>
    <dgm:pt modelId="{27F6A62A-198D-46E8-A955-5069C4833DB7}" type="pres">
      <dgm:prSet presAssocID="{4FCF079F-23DA-4BFB-9EA2-FACBB3B628B9}" presName="ellipse1" presStyleLbl="vennNode1" presStyleIdx="0" presStyleCnt="2" custLinFactNeighborX="-27648" custLinFactNeighborY="27229">
        <dgm:presLayoutVars>
          <dgm:bulletEnabled val="1"/>
        </dgm:presLayoutVars>
      </dgm:prSet>
      <dgm:spPr/>
      <dgm:t>
        <a:bodyPr/>
        <a:lstStyle/>
        <a:p>
          <a:endParaRPr lang="es-MX"/>
        </a:p>
      </dgm:t>
    </dgm:pt>
    <dgm:pt modelId="{4A8793A3-40FC-47C9-A2BD-C0EC8B4C24C8}" type="pres">
      <dgm:prSet presAssocID="{4FCF079F-23DA-4BFB-9EA2-FACBB3B628B9}" presName="ellipse2" presStyleLbl="vennNode1" presStyleIdx="1" presStyleCnt="2" custLinFactNeighborX="6543" custLinFactNeighborY="-42419">
        <dgm:presLayoutVars>
          <dgm:bulletEnabled val="1"/>
        </dgm:presLayoutVars>
      </dgm:prSet>
      <dgm:spPr>
        <a:solidFill>
          <a:srgbClr val="00B050">
            <a:alpha val="50000"/>
          </a:srgbClr>
        </a:solidFill>
      </dgm:spPr>
      <dgm:t>
        <a:bodyPr/>
        <a:lstStyle/>
        <a:p>
          <a:endParaRPr lang="es-MX"/>
        </a:p>
      </dgm:t>
    </dgm:pt>
  </dgm:ptLst>
  <dgm:cxnLst>
    <dgm:cxn modelId="{3C2D85ED-AC30-498B-BF83-7C1AB7992A38}" type="presOf" srcId="{4FCF079F-23DA-4BFB-9EA2-FACBB3B628B9}" destId="{2C8599AC-7BE2-46D5-B158-E0F159CD68A9}" srcOrd="0" destOrd="0" presId="urn:microsoft.com/office/officeart/2005/8/layout/rings+Icon"/>
    <dgm:cxn modelId="{EF927B1E-8F17-4368-915D-525B6524B240}" srcId="{4FCF079F-23DA-4BFB-9EA2-FACBB3B628B9}" destId="{7050EF35-A2CC-4C50-892C-804F04A03BB3}" srcOrd="1" destOrd="0" parTransId="{7ED4716A-B25E-4EC2-ACB7-021D399C4039}" sibTransId="{CD1AB6D2-A107-4023-9224-CE54F7862B12}"/>
    <dgm:cxn modelId="{DB3181EB-0E06-4DE4-819D-28C8ACB8B1DB}" srcId="{4FCF079F-23DA-4BFB-9EA2-FACBB3B628B9}" destId="{BB68E032-DAA9-47CC-9184-C3D853575771}" srcOrd="0" destOrd="0" parTransId="{EDAAE117-9109-421F-815F-A0E6E7CB2530}" sibTransId="{18277156-3EAF-462E-A588-0D66045F1622}"/>
    <dgm:cxn modelId="{37EF77EA-D914-473A-8972-286BE8828179}" type="presOf" srcId="{BB68E032-DAA9-47CC-9184-C3D853575771}" destId="{27F6A62A-198D-46E8-A955-5069C4833DB7}" srcOrd="0" destOrd="0" presId="urn:microsoft.com/office/officeart/2005/8/layout/rings+Icon"/>
    <dgm:cxn modelId="{25A85744-E554-43A0-BC94-DC765C92E243}" type="presOf" srcId="{7050EF35-A2CC-4C50-892C-804F04A03BB3}" destId="{4A8793A3-40FC-47C9-A2BD-C0EC8B4C24C8}" srcOrd="0" destOrd="0" presId="urn:microsoft.com/office/officeart/2005/8/layout/rings+Icon"/>
    <dgm:cxn modelId="{F3F43F5A-7D7A-4B0B-AC7B-46334F102BAD}" type="presParOf" srcId="{2C8599AC-7BE2-46D5-B158-E0F159CD68A9}" destId="{27F6A62A-198D-46E8-A955-5069C4833DB7}" srcOrd="0" destOrd="0" presId="urn:microsoft.com/office/officeart/2005/8/layout/rings+Icon"/>
    <dgm:cxn modelId="{E05BCB2C-E8E1-4E12-A0C9-D4F6CAE95F50}" type="presParOf" srcId="{2C8599AC-7BE2-46D5-B158-E0F159CD68A9}" destId="{4A8793A3-40FC-47C9-A2BD-C0EC8B4C24C8}" srcOrd="1"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A62A-198D-46E8-A955-5069C4833DB7}">
      <dsp:nvSpPr>
        <dsp:cNvPr id="0" name=""/>
        <dsp:cNvSpPr/>
      </dsp:nvSpPr>
      <dsp:spPr>
        <a:xfrm>
          <a:off x="527715" y="663841"/>
          <a:ext cx="2437821" cy="2437993"/>
        </a:xfrm>
        <a:prstGeom prst="ellipse">
          <a:avLst/>
        </a:prstGeom>
        <a:solidFill>
          <a:srgbClr val="FF00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dirty="0" smtClean="0"/>
            <a:t>GENERAL</a:t>
          </a:r>
        </a:p>
      </dsp:txBody>
      <dsp:txXfrm>
        <a:off x="884726" y="1020877"/>
        <a:ext cx="1723799" cy="1723921"/>
      </dsp:txXfrm>
    </dsp:sp>
    <dsp:sp modelId="{4A8793A3-40FC-47C9-A2BD-C0EC8B4C24C8}">
      <dsp:nvSpPr>
        <dsp:cNvPr id="0" name=""/>
        <dsp:cNvSpPr/>
      </dsp:nvSpPr>
      <dsp:spPr>
        <a:xfrm>
          <a:off x="2615960" y="591833"/>
          <a:ext cx="2437821" cy="2437993"/>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dirty="0" smtClean="0"/>
            <a:t>ESPECIFICO</a:t>
          </a:r>
          <a:endParaRPr lang="es-MX" sz="1900" kern="1200" dirty="0"/>
        </a:p>
      </dsp:txBody>
      <dsp:txXfrm>
        <a:off x="2972971" y="948869"/>
        <a:ext cx="1723799" cy="172392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Círculos interconectados"/>
  <dgm:desc val="Se usa para mostrar ideas o conceptos superpuestos o interconectados. Las siete primeras líneas del texto de nivel 1 se corresponden con un círculo. El texto sin usar no aparece, pero sigue estando disponible si cambia de diseño.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MX" smtClean="0"/>
              <a:t>PRODUCTO INTEGRADOR   PROGRAMA PARA ADULTOS MAYORES</a:t>
            </a:r>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C470DE-FE1B-4409-AC9C-1E4B9099B9F8}" type="datetimeFigureOut">
              <a:rPr lang="es-MX" smtClean="0"/>
              <a:t>10/04/2015</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pt-BR" smtClean="0"/>
              <a:t>MTRO. ODUBER GUDIEL GALVEZ GALVEZ</a:t>
            </a:r>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1482-7A8C-4E64-837C-E0D297CC5EAD}" type="slidenum">
              <a:rPr lang="es-MX" smtClean="0"/>
              <a:t>‹Nº›</a:t>
            </a:fld>
            <a:endParaRPr lang="es-MX"/>
          </a:p>
        </p:txBody>
      </p:sp>
    </p:spTree>
    <p:extLst>
      <p:ext uri="{BB962C8B-B14F-4D97-AF65-F5344CB8AC3E}">
        <p14:creationId xmlns:p14="http://schemas.microsoft.com/office/powerpoint/2010/main" val="21947401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MX" smtClean="0"/>
              <a:t>PRODUCTO INTEGRADOR   PROGRAMA PARA ADULTOS MAYORES</a:t>
            </a: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F45A8-B519-4AA5-A08A-BB26DD74C2B4}" type="datetimeFigureOut">
              <a:rPr lang="es-MX" smtClean="0"/>
              <a:t>10/04/2015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pt-BR" smtClean="0"/>
              <a:t>MTRO. ODUBER GUDIEL GALVEZ GALVEZ</a:t>
            </a: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B4228F-5749-44A0-98DB-FA616BCCAF23}" type="slidenum">
              <a:rPr lang="es-MX" smtClean="0"/>
              <a:t>‹Nº›</a:t>
            </a:fld>
            <a:endParaRPr lang="es-MX"/>
          </a:p>
        </p:txBody>
      </p:sp>
    </p:spTree>
    <p:extLst>
      <p:ext uri="{BB962C8B-B14F-4D97-AF65-F5344CB8AC3E}">
        <p14:creationId xmlns:p14="http://schemas.microsoft.com/office/powerpoint/2010/main" val="107567635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CCB4228F-5749-44A0-98DB-FA616BCCAF23}" type="slidenum">
              <a:rPr lang="es-MX" smtClean="0"/>
              <a:t>1</a:t>
            </a:fld>
            <a:endParaRPr lang="es-MX"/>
          </a:p>
        </p:txBody>
      </p:sp>
      <p:sp>
        <p:nvSpPr>
          <p:cNvPr id="5" name="4 Marcador de pie de página"/>
          <p:cNvSpPr>
            <a:spLocks noGrp="1"/>
          </p:cNvSpPr>
          <p:nvPr>
            <p:ph type="ftr" sz="quarter" idx="11"/>
          </p:nvPr>
        </p:nvSpPr>
        <p:spPr/>
        <p:txBody>
          <a:bodyPr/>
          <a:lstStyle/>
          <a:p>
            <a:r>
              <a:rPr lang="pt-BR" smtClean="0"/>
              <a:t>MTRO. ODUBER GUDIEL GALVEZ GALVEZ</a:t>
            </a:r>
            <a:endParaRPr lang="es-MX"/>
          </a:p>
        </p:txBody>
      </p:sp>
      <p:sp>
        <p:nvSpPr>
          <p:cNvPr id="6" name="5 Marcador de encabezado"/>
          <p:cNvSpPr>
            <a:spLocks noGrp="1"/>
          </p:cNvSpPr>
          <p:nvPr>
            <p:ph type="hdr" sz="quarter" idx="12"/>
          </p:nvPr>
        </p:nvSpPr>
        <p:spPr/>
        <p:txBody>
          <a:bodyPr/>
          <a:lstStyle/>
          <a:p>
            <a:r>
              <a:rPr lang="es-MX" smtClean="0"/>
              <a:t>PRODUCTO INTEGRADOR   PROGRAMA PARA ADULTOS MAYORES</a:t>
            </a:r>
            <a:endParaRPr lang="es-MX"/>
          </a:p>
        </p:txBody>
      </p:sp>
    </p:spTree>
    <p:extLst>
      <p:ext uri="{BB962C8B-B14F-4D97-AF65-F5344CB8AC3E}">
        <p14:creationId xmlns:p14="http://schemas.microsoft.com/office/powerpoint/2010/main" val="2481996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encabezado"/>
          <p:cNvSpPr>
            <a:spLocks noGrp="1"/>
          </p:cNvSpPr>
          <p:nvPr>
            <p:ph type="hdr" sz="quarter" idx="10"/>
          </p:nvPr>
        </p:nvSpPr>
        <p:spPr/>
        <p:txBody>
          <a:bodyPr/>
          <a:lstStyle/>
          <a:p>
            <a:r>
              <a:rPr lang="es-MX" smtClean="0"/>
              <a:t>PRODUCTO INTEGRADOR   PROGRAMA PARA ADULTOS MAYORES</a:t>
            </a:r>
            <a:endParaRPr lang="es-MX"/>
          </a:p>
        </p:txBody>
      </p:sp>
      <p:sp>
        <p:nvSpPr>
          <p:cNvPr id="5" name="4 Marcador de pie de página"/>
          <p:cNvSpPr>
            <a:spLocks noGrp="1"/>
          </p:cNvSpPr>
          <p:nvPr>
            <p:ph type="ftr" sz="quarter" idx="11"/>
          </p:nvPr>
        </p:nvSpPr>
        <p:spPr/>
        <p:txBody>
          <a:bodyPr/>
          <a:lstStyle/>
          <a:p>
            <a:r>
              <a:rPr lang="pt-BR" smtClean="0"/>
              <a:t>MTRO. ODUBER GUDIEL GALVEZ GALVEZ</a:t>
            </a:r>
            <a:endParaRPr lang="es-MX"/>
          </a:p>
        </p:txBody>
      </p:sp>
      <p:sp>
        <p:nvSpPr>
          <p:cNvPr id="6" name="5 Marcador de número de diapositiva"/>
          <p:cNvSpPr>
            <a:spLocks noGrp="1"/>
          </p:cNvSpPr>
          <p:nvPr>
            <p:ph type="sldNum" sz="quarter" idx="12"/>
          </p:nvPr>
        </p:nvSpPr>
        <p:spPr/>
        <p:txBody>
          <a:bodyPr/>
          <a:lstStyle/>
          <a:p>
            <a:fld id="{CCB4228F-5749-44A0-98DB-FA616BCCAF23}" type="slidenum">
              <a:rPr lang="es-MX" smtClean="0"/>
              <a:t>6</a:t>
            </a:fld>
            <a:endParaRPr lang="es-MX"/>
          </a:p>
        </p:txBody>
      </p:sp>
    </p:spTree>
    <p:extLst>
      <p:ext uri="{BB962C8B-B14F-4D97-AF65-F5344CB8AC3E}">
        <p14:creationId xmlns:p14="http://schemas.microsoft.com/office/powerpoint/2010/main" val="250929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encabezado"/>
          <p:cNvSpPr>
            <a:spLocks noGrp="1"/>
          </p:cNvSpPr>
          <p:nvPr>
            <p:ph type="hdr" sz="quarter" idx="10"/>
          </p:nvPr>
        </p:nvSpPr>
        <p:spPr/>
        <p:txBody>
          <a:bodyPr/>
          <a:lstStyle/>
          <a:p>
            <a:r>
              <a:rPr lang="es-MX" smtClean="0"/>
              <a:t>PRODUCTO INTEGRADOR   PROGRAMA PARA ADULTOS MAYORES</a:t>
            </a:r>
            <a:endParaRPr lang="es-MX"/>
          </a:p>
        </p:txBody>
      </p:sp>
      <p:sp>
        <p:nvSpPr>
          <p:cNvPr id="5" name="4 Marcador de pie de página"/>
          <p:cNvSpPr>
            <a:spLocks noGrp="1"/>
          </p:cNvSpPr>
          <p:nvPr>
            <p:ph type="ftr" sz="quarter" idx="11"/>
          </p:nvPr>
        </p:nvSpPr>
        <p:spPr/>
        <p:txBody>
          <a:bodyPr/>
          <a:lstStyle/>
          <a:p>
            <a:r>
              <a:rPr lang="pt-BR" smtClean="0"/>
              <a:t>MTRO. ODUBER GUDIEL GALVEZ GALVEZ</a:t>
            </a:r>
            <a:endParaRPr lang="es-MX"/>
          </a:p>
        </p:txBody>
      </p:sp>
      <p:sp>
        <p:nvSpPr>
          <p:cNvPr id="6" name="5 Marcador de número de diapositiva"/>
          <p:cNvSpPr>
            <a:spLocks noGrp="1"/>
          </p:cNvSpPr>
          <p:nvPr>
            <p:ph type="sldNum" sz="quarter" idx="12"/>
          </p:nvPr>
        </p:nvSpPr>
        <p:spPr/>
        <p:txBody>
          <a:bodyPr/>
          <a:lstStyle/>
          <a:p>
            <a:fld id="{CCB4228F-5749-44A0-98DB-FA616BCCAF23}" type="slidenum">
              <a:rPr lang="es-MX" smtClean="0"/>
              <a:t>9</a:t>
            </a:fld>
            <a:endParaRPr lang="es-MX"/>
          </a:p>
        </p:txBody>
      </p:sp>
    </p:spTree>
    <p:extLst>
      <p:ext uri="{BB962C8B-B14F-4D97-AF65-F5344CB8AC3E}">
        <p14:creationId xmlns:p14="http://schemas.microsoft.com/office/powerpoint/2010/main" val="250929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encabezado"/>
          <p:cNvSpPr>
            <a:spLocks noGrp="1"/>
          </p:cNvSpPr>
          <p:nvPr>
            <p:ph type="hdr" sz="quarter" idx="10"/>
          </p:nvPr>
        </p:nvSpPr>
        <p:spPr/>
        <p:txBody>
          <a:bodyPr/>
          <a:lstStyle/>
          <a:p>
            <a:r>
              <a:rPr lang="es-MX" smtClean="0"/>
              <a:t>PRODUCTO INTEGRADOR   PROGRAMA PARA ADULTOS MAYORES</a:t>
            </a:r>
            <a:endParaRPr lang="es-MX"/>
          </a:p>
        </p:txBody>
      </p:sp>
      <p:sp>
        <p:nvSpPr>
          <p:cNvPr id="5" name="4 Marcador de pie de página"/>
          <p:cNvSpPr>
            <a:spLocks noGrp="1"/>
          </p:cNvSpPr>
          <p:nvPr>
            <p:ph type="ftr" sz="quarter" idx="11"/>
          </p:nvPr>
        </p:nvSpPr>
        <p:spPr/>
        <p:txBody>
          <a:bodyPr/>
          <a:lstStyle/>
          <a:p>
            <a:r>
              <a:rPr lang="pt-BR" smtClean="0"/>
              <a:t>MTRO. ODUBER GUDIEL GALVEZ GALVEZ</a:t>
            </a:r>
            <a:endParaRPr lang="es-MX"/>
          </a:p>
        </p:txBody>
      </p:sp>
      <p:sp>
        <p:nvSpPr>
          <p:cNvPr id="6" name="5 Marcador de número de diapositiva"/>
          <p:cNvSpPr>
            <a:spLocks noGrp="1"/>
          </p:cNvSpPr>
          <p:nvPr>
            <p:ph type="sldNum" sz="quarter" idx="12"/>
          </p:nvPr>
        </p:nvSpPr>
        <p:spPr/>
        <p:txBody>
          <a:bodyPr/>
          <a:lstStyle/>
          <a:p>
            <a:fld id="{CCB4228F-5749-44A0-98DB-FA616BCCAF23}" type="slidenum">
              <a:rPr lang="es-MX" smtClean="0"/>
              <a:t>10</a:t>
            </a:fld>
            <a:endParaRPr lang="es-MX"/>
          </a:p>
        </p:txBody>
      </p:sp>
    </p:spTree>
    <p:extLst>
      <p:ext uri="{BB962C8B-B14F-4D97-AF65-F5344CB8AC3E}">
        <p14:creationId xmlns:p14="http://schemas.microsoft.com/office/powerpoint/2010/main" val="250929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encabezado"/>
          <p:cNvSpPr>
            <a:spLocks noGrp="1"/>
          </p:cNvSpPr>
          <p:nvPr>
            <p:ph type="hdr" sz="quarter" idx="10"/>
          </p:nvPr>
        </p:nvSpPr>
        <p:spPr/>
        <p:txBody>
          <a:bodyPr/>
          <a:lstStyle/>
          <a:p>
            <a:r>
              <a:rPr lang="es-MX" smtClean="0"/>
              <a:t>PRODUCTO INTEGRADOR   PROGRAMA PARA ADULTOS MAYORES</a:t>
            </a:r>
            <a:endParaRPr lang="es-MX"/>
          </a:p>
        </p:txBody>
      </p:sp>
      <p:sp>
        <p:nvSpPr>
          <p:cNvPr id="5" name="4 Marcador de pie de página"/>
          <p:cNvSpPr>
            <a:spLocks noGrp="1"/>
          </p:cNvSpPr>
          <p:nvPr>
            <p:ph type="ftr" sz="quarter" idx="11"/>
          </p:nvPr>
        </p:nvSpPr>
        <p:spPr/>
        <p:txBody>
          <a:bodyPr/>
          <a:lstStyle/>
          <a:p>
            <a:r>
              <a:rPr lang="pt-BR" smtClean="0"/>
              <a:t>MTRO. ODUBER GUDIEL GALVEZ GALVEZ</a:t>
            </a:r>
            <a:endParaRPr lang="es-MX"/>
          </a:p>
        </p:txBody>
      </p:sp>
      <p:sp>
        <p:nvSpPr>
          <p:cNvPr id="6" name="5 Marcador de número de diapositiva"/>
          <p:cNvSpPr>
            <a:spLocks noGrp="1"/>
          </p:cNvSpPr>
          <p:nvPr>
            <p:ph type="sldNum" sz="quarter" idx="12"/>
          </p:nvPr>
        </p:nvSpPr>
        <p:spPr/>
        <p:txBody>
          <a:bodyPr/>
          <a:lstStyle/>
          <a:p>
            <a:fld id="{CCB4228F-5749-44A0-98DB-FA616BCCAF23}" type="slidenum">
              <a:rPr lang="es-MX" smtClean="0"/>
              <a:t>11</a:t>
            </a:fld>
            <a:endParaRPr lang="es-MX"/>
          </a:p>
        </p:txBody>
      </p:sp>
    </p:spTree>
    <p:extLst>
      <p:ext uri="{BB962C8B-B14F-4D97-AF65-F5344CB8AC3E}">
        <p14:creationId xmlns:p14="http://schemas.microsoft.com/office/powerpoint/2010/main" val="250929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4B102B4F-CF8A-4294-B4B6-5789D2BDAD5E}" type="datetimeFigureOut">
              <a:rPr lang="es-MX" smtClean="0"/>
              <a:t>10/04/2015</a:t>
            </a:fld>
            <a:endParaRPr lang="es-MX"/>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F69CB88C-4C23-4AA4-A4AD-2D91EFF18394}"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B102B4F-CF8A-4294-B4B6-5789D2BDAD5E}" type="datetimeFigureOut">
              <a:rPr lang="es-MX" smtClean="0"/>
              <a:t>10/04/2015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69CB88C-4C23-4AA4-A4AD-2D91EFF18394}" type="slidenum">
              <a:rPr lang="es-MX" smtClean="0"/>
              <a:t>‹Nº›</a:t>
            </a:fld>
            <a:endParaRPr lang="es-MX"/>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B102B4F-CF8A-4294-B4B6-5789D2BDAD5E}" type="datetimeFigureOut">
              <a:rPr lang="es-MX" smtClean="0"/>
              <a:t>10/04/2015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69CB88C-4C23-4AA4-A4AD-2D91EFF18394}" type="slidenum">
              <a:rPr lang="es-MX" smtClean="0"/>
              <a:t>‹Nº›</a:t>
            </a:fld>
            <a:endParaRPr lang="es-MX"/>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4B102B4F-CF8A-4294-B4B6-5789D2BDAD5E}" type="datetimeFigureOut">
              <a:rPr lang="es-MX" smtClean="0"/>
              <a:t>10/04/2015</a:t>
            </a:fld>
            <a:endParaRPr lang="es-MX"/>
          </a:p>
        </p:txBody>
      </p:sp>
      <p:sp>
        <p:nvSpPr>
          <p:cNvPr id="9" name="8 Marcador de número de diapositiva"/>
          <p:cNvSpPr>
            <a:spLocks noGrp="1"/>
          </p:cNvSpPr>
          <p:nvPr>
            <p:ph type="sldNum" sz="quarter" idx="15"/>
          </p:nvPr>
        </p:nvSpPr>
        <p:spPr/>
        <p:txBody>
          <a:bodyPr rtlCol="0"/>
          <a:lstStyle/>
          <a:p>
            <a:fld id="{F69CB88C-4C23-4AA4-A4AD-2D91EFF18394}" type="slidenum">
              <a:rPr lang="es-MX" smtClean="0"/>
              <a:t>‹Nº›</a:t>
            </a:fld>
            <a:endParaRPr lang="es-MX"/>
          </a:p>
        </p:txBody>
      </p:sp>
      <p:sp>
        <p:nvSpPr>
          <p:cNvPr id="10" name="9 Marcador de pie de página"/>
          <p:cNvSpPr>
            <a:spLocks noGrp="1"/>
          </p:cNvSpPr>
          <p:nvPr>
            <p:ph type="ftr" sz="quarter" idx="16"/>
          </p:nvPr>
        </p:nvSpPr>
        <p:spPr/>
        <p:txBody>
          <a:bodyPr rtlCol="0"/>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4B102B4F-CF8A-4294-B4B6-5789D2BDAD5E}" type="datetimeFigureOut">
              <a:rPr lang="es-MX" smtClean="0"/>
              <a:t>10/04/2015</a:t>
            </a:fld>
            <a:endParaRPr lang="es-MX"/>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F69CB88C-4C23-4AA4-A4AD-2D91EFF1839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4B102B4F-CF8A-4294-B4B6-5789D2BDAD5E}" type="datetimeFigureOut">
              <a:rPr lang="es-MX" smtClean="0"/>
              <a:t>10/04/2015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69CB88C-4C23-4AA4-A4AD-2D91EFF18394}" type="slidenum">
              <a:rPr lang="es-MX" smtClean="0"/>
              <a:t>‹Nº›</a:t>
            </a:fld>
            <a:endParaRPr lang="es-MX"/>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4B102B4F-CF8A-4294-B4B6-5789D2BDAD5E}" type="datetimeFigureOut">
              <a:rPr lang="es-MX" smtClean="0"/>
              <a:t>10/04/2015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F69CB88C-4C23-4AA4-A4AD-2D91EFF18394}" type="slidenum">
              <a:rPr lang="es-MX" smtClean="0"/>
              <a:t>‹Nº›</a:t>
            </a:fld>
            <a:endParaRPr lang="es-MX"/>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4B102B4F-CF8A-4294-B4B6-5789D2BDAD5E}" type="datetimeFigureOut">
              <a:rPr lang="es-MX" smtClean="0"/>
              <a:t>10/04/2015</a:t>
            </a:fld>
            <a:endParaRPr lang="es-MX"/>
          </a:p>
        </p:txBody>
      </p:sp>
      <p:sp>
        <p:nvSpPr>
          <p:cNvPr id="7" name="6 Marcador de número de diapositiva"/>
          <p:cNvSpPr>
            <a:spLocks noGrp="1"/>
          </p:cNvSpPr>
          <p:nvPr>
            <p:ph type="sldNum" sz="quarter" idx="11"/>
          </p:nvPr>
        </p:nvSpPr>
        <p:spPr/>
        <p:txBody>
          <a:bodyPr rtlCol="0"/>
          <a:lstStyle/>
          <a:p>
            <a:fld id="{F69CB88C-4C23-4AA4-A4AD-2D91EFF18394}" type="slidenum">
              <a:rPr lang="es-MX" smtClean="0"/>
              <a:t>‹Nº›</a:t>
            </a:fld>
            <a:endParaRPr lang="es-MX"/>
          </a:p>
        </p:txBody>
      </p:sp>
      <p:sp>
        <p:nvSpPr>
          <p:cNvPr id="8" name="7 Marcador de pie de página"/>
          <p:cNvSpPr>
            <a:spLocks noGrp="1"/>
          </p:cNvSpPr>
          <p:nvPr>
            <p:ph type="ftr" sz="quarter" idx="12"/>
          </p:nvPr>
        </p:nvSpPr>
        <p:spPr/>
        <p:txBody>
          <a:bodyPr rtlCol="0"/>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102B4F-CF8A-4294-B4B6-5789D2BDAD5E}" type="datetimeFigureOut">
              <a:rPr lang="es-MX" smtClean="0"/>
              <a:t>10/04/2015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F69CB88C-4C23-4AA4-A4AD-2D91EFF18394}" type="slidenum">
              <a:rPr lang="es-MX" smtClean="0"/>
              <a:t>‹Nº›</a:t>
            </a:fld>
            <a:endParaRPr lang="es-MX"/>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4B102B4F-CF8A-4294-B4B6-5789D2BDAD5E}" type="datetimeFigureOut">
              <a:rPr lang="es-MX" smtClean="0"/>
              <a:t>10/04/2015</a:t>
            </a:fld>
            <a:endParaRPr lang="es-MX"/>
          </a:p>
        </p:txBody>
      </p:sp>
      <p:sp>
        <p:nvSpPr>
          <p:cNvPr id="22" name="21 Marcador de número de diapositiva"/>
          <p:cNvSpPr>
            <a:spLocks noGrp="1"/>
          </p:cNvSpPr>
          <p:nvPr>
            <p:ph type="sldNum" sz="quarter" idx="15"/>
          </p:nvPr>
        </p:nvSpPr>
        <p:spPr/>
        <p:txBody>
          <a:bodyPr rtlCol="0"/>
          <a:lstStyle/>
          <a:p>
            <a:fld id="{F69CB88C-4C23-4AA4-A4AD-2D91EFF18394}" type="slidenum">
              <a:rPr lang="es-MX" smtClean="0"/>
              <a:t>‹Nº›</a:t>
            </a:fld>
            <a:endParaRPr lang="es-MX"/>
          </a:p>
        </p:txBody>
      </p:sp>
      <p:sp>
        <p:nvSpPr>
          <p:cNvPr id="23" name="22 Marcador de pie de página"/>
          <p:cNvSpPr>
            <a:spLocks noGrp="1"/>
          </p:cNvSpPr>
          <p:nvPr>
            <p:ph type="ftr" sz="quarter" idx="16"/>
          </p:nvPr>
        </p:nvSpPr>
        <p:spPr/>
        <p:txBody>
          <a:bodyPr rtlCol="0"/>
          <a:lstStyle/>
          <a:p>
            <a:endParaRPr lang="es-MX"/>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4B102B4F-CF8A-4294-B4B6-5789D2BDAD5E}" type="datetimeFigureOut">
              <a:rPr lang="es-MX" smtClean="0"/>
              <a:t>10/04/2015</a:t>
            </a:fld>
            <a:endParaRPr lang="es-MX"/>
          </a:p>
        </p:txBody>
      </p:sp>
      <p:sp>
        <p:nvSpPr>
          <p:cNvPr id="18" name="17 Marcador de número de diapositiva"/>
          <p:cNvSpPr>
            <a:spLocks noGrp="1"/>
          </p:cNvSpPr>
          <p:nvPr>
            <p:ph type="sldNum" sz="quarter" idx="11"/>
          </p:nvPr>
        </p:nvSpPr>
        <p:spPr/>
        <p:txBody>
          <a:bodyPr rtlCol="0"/>
          <a:lstStyle/>
          <a:p>
            <a:fld id="{F69CB88C-4C23-4AA4-A4AD-2D91EFF18394}" type="slidenum">
              <a:rPr lang="es-MX" smtClean="0"/>
              <a:t>‹Nº›</a:t>
            </a:fld>
            <a:endParaRPr lang="es-MX"/>
          </a:p>
        </p:txBody>
      </p:sp>
      <p:sp>
        <p:nvSpPr>
          <p:cNvPr id="21" name="20 Marcador de pie de página"/>
          <p:cNvSpPr>
            <a:spLocks noGrp="1"/>
          </p:cNvSpPr>
          <p:nvPr>
            <p:ph type="ftr" sz="quarter" idx="12"/>
          </p:nvPr>
        </p:nvSpPr>
        <p:spPr/>
        <p:txBody>
          <a:bodyPr rtlCol="0"/>
          <a:lstStyle/>
          <a:p>
            <a:endParaRPr lang="es-MX"/>
          </a:p>
        </p:txBody>
      </p:sp>
    </p:spTree>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B102B4F-CF8A-4294-B4B6-5789D2BDAD5E}" type="datetimeFigureOut">
              <a:rPr lang="es-MX" smtClean="0"/>
              <a:t>10/04/2015</a:t>
            </a:fld>
            <a:endParaRPr lang="es-MX"/>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69CB88C-4C23-4AA4-A4AD-2D91EFF18394}"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792987" y="1831752"/>
            <a:ext cx="4536504" cy="307777"/>
          </a:xfrm>
          <a:prstGeom prst="rect">
            <a:avLst/>
          </a:prstGeom>
          <a:noFill/>
        </p:spPr>
        <p:txBody>
          <a:bodyPr wrap="square" rtlCol="0">
            <a:spAutoFit/>
          </a:bodyPr>
          <a:lstStyle/>
          <a:p>
            <a:pPr algn="ctr"/>
            <a:r>
              <a:rPr lang="es-MX" sz="1400" dirty="0" smtClean="0"/>
              <a:t>Docente: </a:t>
            </a:r>
            <a:r>
              <a:rPr lang="es-MX" sz="1400" b="1" dirty="0" smtClean="0"/>
              <a:t>Dra. </a:t>
            </a:r>
            <a:r>
              <a:rPr lang="es-MX" sz="1400" b="1" dirty="0" smtClean="0"/>
              <a:t>Magda Elizabeth Jan Arguello</a:t>
            </a:r>
            <a:endParaRPr lang="es-MX" sz="1400" b="1" dirty="0"/>
          </a:p>
        </p:txBody>
      </p:sp>
      <p:sp>
        <p:nvSpPr>
          <p:cNvPr id="4" name="3 CuadroTexto"/>
          <p:cNvSpPr txBox="1"/>
          <p:nvPr/>
        </p:nvSpPr>
        <p:spPr>
          <a:xfrm>
            <a:off x="4608004" y="5286695"/>
            <a:ext cx="3420380" cy="523220"/>
          </a:xfrm>
          <a:prstGeom prst="rect">
            <a:avLst/>
          </a:prstGeom>
          <a:noFill/>
        </p:spPr>
        <p:txBody>
          <a:bodyPr wrap="square" rtlCol="0">
            <a:spAutoFit/>
          </a:bodyPr>
          <a:lstStyle/>
          <a:p>
            <a:pPr algn="ctr"/>
            <a:r>
              <a:rPr lang="es-MX" sz="1400" dirty="0" smtClean="0"/>
              <a:t>Elaborado por: </a:t>
            </a:r>
            <a:r>
              <a:rPr lang="es-MX" sz="1400" b="1" dirty="0" smtClean="0"/>
              <a:t>Mtro. Oduber Gudiel </a:t>
            </a:r>
            <a:r>
              <a:rPr lang="es-MX" sz="1400" b="1" dirty="0" smtClean="0"/>
              <a:t>     	Gálvez </a:t>
            </a:r>
            <a:r>
              <a:rPr lang="es-MX" sz="1400" b="1" dirty="0" smtClean="0"/>
              <a:t>Gálvez</a:t>
            </a:r>
            <a:endParaRPr lang="es-MX" sz="1400" b="1" dirty="0"/>
          </a:p>
        </p:txBody>
      </p:sp>
      <p:sp>
        <p:nvSpPr>
          <p:cNvPr id="2" name="1 Rectángulo"/>
          <p:cNvSpPr/>
          <p:nvPr/>
        </p:nvSpPr>
        <p:spPr>
          <a:xfrm>
            <a:off x="3032804" y="6237312"/>
            <a:ext cx="4158511" cy="323165"/>
          </a:xfrm>
          <a:prstGeom prst="rect">
            <a:avLst/>
          </a:prstGeom>
        </p:spPr>
        <p:txBody>
          <a:bodyPr wrap="none">
            <a:spAutoFit/>
          </a:bodyPr>
          <a:lstStyle/>
          <a:p>
            <a:r>
              <a:rPr lang="sv-SE" sz="1500" b="1" dirty="0" smtClean="0"/>
              <a:t>Palenque, Chiapas a 12 de abril de 2015.</a:t>
            </a:r>
            <a:endParaRPr lang="sv-SE" sz="1500" b="1" dirty="0"/>
          </a:p>
        </p:txBody>
      </p:sp>
      <p:pic>
        <p:nvPicPr>
          <p:cNvPr id="7" name="0 Imagen"/>
          <p:cNvPicPr/>
          <p:nvPr/>
        </p:nvPicPr>
        <p:blipFill>
          <a:blip r:embed="rId3">
            <a:extLst>
              <a:ext uri="{28A0092B-C50C-407E-A947-70E740481C1C}">
                <a14:useLocalDpi xmlns:a14="http://schemas.microsoft.com/office/drawing/2010/main" val="0"/>
              </a:ext>
            </a:extLst>
          </a:blip>
          <a:stretch>
            <a:fillRect/>
          </a:stretch>
        </p:blipFill>
        <p:spPr>
          <a:xfrm>
            <a:off x="3347864" y="260647"/>
            <a:ext cx="4146550" cy="935355"/>
          </a:xfrm>
          <a:prstGeom prst="rect">
            <a:avLst/>
          </a:prstGeom>
        </p:spPr>
      </p:pic>
      <p:sp>
        <p:nvSpPr>
          <p:cNvPr id="8" name="7 Rectángulo"/>
          <p:cNvSpPr/>
          <p:nvPr/>
        </p:nvSpPr>
        <p:spPr>
          <a:xfrm>
            <a:off x="2658874" y="3501008"/>
            <a:ext cx="4799712" cy="830997"/>
          </a:xfrm>
          <a:prstGeom prst="rect">
            <a:avLst/>
          </a:prstGeom>
        </p:spPr>
        <p:txBody>
          <a:bodyPr wrap="none">
            <a:spAutoFit/>
          </a:bodyPr>
          <a:lstStyle/>
          <a:p>
            <a:pPr algn="ctr"/>
            <a:r>
              <a:rPr lang="sv-SE" sz="2400" b="1" u="sng" dirty="0" smtClean="0"/>
              <a:t>Trabajo Final : </a:t>
            </a:r>
          </a:p>
          <a:p>
            <a:pPr algn="ctr"/>
            <a:r>
              <a:rPr lang="sv-SE" sz="2400" b="1" u="sng" dirty="0" smtClean="0"/>
              <a:t>¨</a:t>
            </a:r>
            <a:r>
              <a:rPr lang="sv-SE" sz="2400" b="1" u="sng" dirty="0" smtClean="0"/>
              <a:t>Programa Adultos Mayores”</a:t>
            </a:r>
            <a:endParaRPr lang="sv-SE" sz="2400" b="1" u="sng" dirty="0"/>
          </a:p>
        </p:txBody>
      </p:sp>
      <p:sp>
        <p:nvSpPr>
          <p:cNvPr id="9" name="8 CuadroTexto"/>
          <p:cNvSpPr txBox="1"/>
          <p:nvPr/>
        </p:nvSpPr>
        <p:spPr>
          <a:xfrm>
            <a:off x="1432676" y="2420888"/>
            <a:ext cx="4536504" cy="307777"/>
          </a:xfrm>
          <a:prstGeom prst="rect">
            <a:avLst/>
          </a:prstGeom>
          <a:noFill/>
        </p:spPr>
        <p:txBody>
          <a:bodyPr wrap="square" rtlCol="0">
            <a:spAutoFit/>
          </a:bodyPr>
          <a:lstStyle/>
          <a:p>
            <a:pPr algn="ctr"/>
            <a:r>
              <a:rPr lang="es-MX" sz="1400" dirty="0" smtClean="0"/>
              <a:t>Asignatura: </a:t>
            </a:r>
            <a:r>
              <a:rPr lang="es-MX" sz="1400" b="1" dirty="0" smtClean="0"/>
              <a:t>Gestión Para Resultados</a:t>
            </a:r>
            <a:endParaRPr lang="es-MX" sz="1400" b="1" dirty="0"/>
          </a:p>
        </p:txBody>
      </p:sp>
    </p:spTree>
    <p:extLst>
      <p:ext uri="{BB962C8B-B14F-4D97-AF65-F5344CB8AC3E}">
        <p14:creationId xmlns:p14="http://schemas.microsoft.com/office/powerpoint/2010/main" val="3485570231"/>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841894" y="548680"/>
            <a:ext cx="5958408" cy="954107"/>
          </a:xfrm>
          <a:prstGeom prst="rect">
            <a:avLst/>
          </a:prstGeom>
          <a:ln>
            <a:noFill/>
          </a:ln>
        </p:spPr>
        <p:txBody>
          <a:bodyPr wrap="square">
            <a:spAutoFit/>
          </a:bodyPr>
          <a:lstStyle/>
          <a:p>
            <a:pPr algn="just"/>
            <a:r>
              <a:rPr lang="es-ES" sz="1400" dirty="0" smtClean="0"/>
              <a:t>A continuación se presenta una representación gráfica respecto al presupuesto que el gobierno ha empleado  en años anteriores para otorgar el programa Pensión para Adultos Mayores, antes denominado como 70 y mas. </a:t>
            </a:r>
            <a:endParaRPr lang="es-MX" sz="1400"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3" y="2276872"/>
            <a:ext cx="4448175" cy="3343275"/>
          </a:xfrm>
          <a:prstGeom prst="rect">
            <a:avLst/>
          </a:prstGeom>
          <a:ln>
            <a:solidFill>
              <a:srgbClr val="FF0000"/>
            </a:solidFill>
          </a:ln>
        </p:spPr>
      </p:pic>
    </p:spTree>
    <p:extLst>
      <p:ext uri="{BB962C8B-B14F-4D97-AF65-F5344CB8AC3E}">
        <p14:creationId xmlns:p14="http://schemas.microsoft.com/office/powerpoint/2010/main" val="3141781276"/>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39752" y="2276872"/>
            <a:ext cx="6264696" cy="3785652"/>
          </a:xfrm>
          <a:prstGeom prst="rect">
            <a:avLst/>
          </a:prstGeom>
          <a:ln>
            <a:solidFill>
              <a:srgbClr val="FF0000"/>
            </a:solidFill>
          </a:ln>
          <a:scene3d>
            <a:camera prst="orthographicFront"/>
            <a:lightRig rig="threePt" dir="t"/>
          </a:scene3d>
          <a:sp3d>
            <a:bevelT prst="slope"/>
          </a:sp3d>
        </p:spPr>
        <p:txBody>
          <a:bodyPr wrap="square">
            <a:spAutoFit/>
          </a:bodyPr>
          <a:lstStyle/>
          <a:p>
            <a:pPr algn="just"/>
            <a:r>
              <a:rPr lang="es-MX" sz="1600" dirty="0" smtClean="0"/>
              <a:t>En el año 2010, se realizó un estudio por parte de CENEVAL donde se identificó que los beneficiarios han reducido su trabajo remunerado y pasan mas tiempo en casa, sin que disminuya su ahorro.  Pero también en el </a:t>
            </a:r>
            <a:r>
              <a:rPr lang="es-MX" sz="1600" dirty="0"/>
              <a:t>periodo de 2007 a 2012 se realizaron un total de ocho evaluaciones externas al programa, en las cuales se analizaron diversos aspectos específicos asociados a su diseño, operación y resultados. Los hallazgos de estas evaluaciones sirvieron para identificar un conjunto de fortalezas, oportunidades, debilidades y amenazas, así como para proponer recomendaciones; a su vez, estos elementos derivaron en aspectos susceptibles de mejora, a los cuales se le dio seguimiento a través de los mecanismos establecidos. La revisión permitió constatar que el programa implementó acciones que resolvieron algunos de los problemas identificados e implicaron diversas mejoras. </a:t>
            </a:r>
            <a:r>
              <a:rPr lang="es-MX" sz="1600" dirty="0" smtClean="0"/>
              <a:t> </a:t>
            </a:r>
          </a:p>
        </p:txBody>
      </p:sp>
      <p:sp>
        <p:nvSpPr>
          <p:cNvPr id="3" name="2 CuadroTexto"/>
          <p:cNvSpPr txBox="1"/>
          <p:nvPr/>
        </p:nvSpPr>
        <p:spPr>
          <a:xfrm>
            <a:off x="2339752" y="834265"/>
            <a:ext cx="6048672" cy="461665"/>
          </a:xfrm>
          <a:prstGeom prst="rect">
            <a:avLst/>
          </a:prstGeom>
          <a:noFill/>
        </p:spPr>
        <p:txBody>
          <a:bodyPr wrap="square" rtlCol="0">
            <a:spAutoFit/>
          </a:bodyPr>
          <a:lstStyle/>
          <a:p>
            <a:r>
              <a:rPr lang="es-MX" sz="2400" b="1" dirty="0" smtClean="0"/>
              <a:t>    5. Evaluación</a:t>
            </a:r>
            <a:endParaRPr lang="es-MX" sz="2400" b="1" dirty="0"/>
          </a:p>
        </p:txBody>
      </p:sp>
    </p:spTree>
    <p:extLst>
      <p:ext uri="{BB962C8B-B14F-4D97-AF65-F5344CB8AC3E}">
        <p14:creationId xmlns:p14="http://schemas.microsoft.com/office/powerpoint/2010/main" val="4197064787"/>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724888" y="260648"/>
            <a:ext cx="7200800" cy="523220"/>
          </a:xfrm>
          <a:prstGeom prst="rect">
            <a:avLst/>
          </a:prstGeom>
        </p:spPr>
        <p:txBody>
          <a:bodyPr wrap="square">
            <a:spAutoFit/>
          </a:bodyPr>
          <a:lstStyle/>
          <a:p>
            <a:r>
              <a:rPr lang="es-MX" sz="1400" dirty="0"/>
              <a:t>Para este trabajo, únicamente se contempla una de las evaluaciones </a:t>
            </a:r>
            <a:r>
              <a:rPr lang="es-MX" sz="1400" dirty="0" smtClean="0"/>
              <a:t>externas más importantes.</a:t>
            </a:r>
            <a:endParaRPr lang="es-MX" sz="1400" dirty="0"/>
          </a:p>
        </p:txBody>
      </p:sp>
      <p:sp>
        <p:nvSpPr>
          <p:cNvPr id="7" name="6 Rectángulo"/>
          <p:cNvSpPr/>
          <p:nvPr/>
        </p:nvSpPr>
        <p:spPr>
          <a:xfrm>
            <a:off x="1763688" y="1268760"/>
            <a:ext cx="6696744" cy="338554"/>
          </a:xfrm>
          <a:prstGeom prst="rect">
            <a:avLst/>
          </a:prstGeom>
        </p:spPr>
        <p:txBody>
          <a:bodyPr wrap="square">
            <a:spAutoFit/>
          </a:bodyPr>
          <a:lstStyle/>
          <a:p>
            <a:r>
              <a:rPr lang="es-MX" sz="1600" b="1" u="sng" dirty="0"/>
              <a:t>Evaluación de Consistencia y Resultados (ECR 2011-2012)</a:t>
            </a:r>
          </a:p>
        </p:txBody>
      </p:sp>
      <p:sp>
        <p:nvSpPr>
          <p:cNvPr id="8" name="7 Rectángulo"/>
          <p:cNvSpPr/>
          <p:nvPr/>
        </p:nvSpPr>
        <p:spPr>
          <a:xfrm>
            <a:off x="2718048" y="2060848"/>
            <a:ext cx="4572000" cy="3970318"/>
          </a:xfrm>
          <a:prstGeom prst="rect">
            <a:avLst/>
          </a:prstGeom>
          <a:ln>
            <a:solidFill>
              <a:srgbClr val="FF0000"/>
            </a:solidFill>
          </a:ln>
        </p:spPr>
        <p:txBody>
          <a:bodyPr>
            <a:spAutoFit/>
          </a:bodyPr>
          <a:lstStyle/>
          <a:p>
            <a:pPr algn="just"/>
            <a:r>
              <a:rPr lang="es-MX" dirty="0"/>
              <a:t>La Evaluación de Consistencia y Resultados del Programa 70 y Más tuvo como objetivo retroalimentar el diseño y la gestión del programa a partir del examen de la consistencia del programa en cuanto a su diseño, planeación estratégica, cobertura y focalización, operación, percepción de la población objetivo y resultados. El periodo que contempla el análisis es el ejercicio 2011-2012. La evaluación la realizó N.I.K. Beta, S.C. A continuación se exponen los aspectos más relevantes de los temas que comprende la misma. </a:t>
            </a:r>
          </a:p>
        </p:txBody>
      </p:sp>
    </p:spTree>
    <p:extLst>
      <p:ext uri="{BB962C8B-B14F-4D97-AF65-F5344CB8AC3E}">
        <p14:creationId xmlns:p14="http://schemas.microsoft.com/office/powerpoint/2010/main" val="2338182904"/>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5676" y="764704"/>
            <a:ext cx="6696744" cy="338554"/>
          </a:xfrm>
          <a:prstGeom prst="rect">
            <a:avLst/>
          </a:prstGeom>
        </p:spPr>
        <p:txBody>
          <a:bodyPr wrap="square">
            <a:spAutoFit/>
          </a:bodyPr>
          <a:lstStyle/>
          <a:p>
            <a:r>
              <a:rPr lang="es-MX" sz="1600" b="1" u="sng" dirty="0" smtClean="0"/>
              <a:t>Diseño</a:t>
            </a:r>
            <a:endParaRPr lang="es-MX" sz="1600" b="1" u="sng" dirty="0"/>
          </a:p>
        </p:txBody>
      </p:sp>
      <p:sp>
        <p:nvSpPr>
          <p:cNvPr id="2" name="1 Rectángulo"/>
          <p:cNvSpPr/>
          <p:nvPr/>
        </p:nvSpPr>
        <p:spPr>
          <a:xfrm>
            <a:off x="2286000" y="1916832"/>
            <a:ext cx="6174432" cy="3754874"/>
          </a:xfrm>
          <a:prstGeom prst="rect">
            <a:avLst/>
          </a:prstGeom>
          <a:ln>
            <a:solidFill>
              <a:srgbClr val="FF0000"/>
            </a:solidFill>
          </a:ln>
        </p:spPr>
        <p:txBody>
          <a:bodyPr wrap="square">
            <a:spAutoFit/>
          </a:bodyPr>
          <a:lstStyle/>
          <a:p>
            <a:pPr marL="285750" indent="-285750" algn="just">
              <a:buFont typeface="Arial" panose="020B0604020202020204" pitchFamily="34" charset="0"/>
              <a:buChar char="•"/>
            </a:pPr>
            <a:r>
              <a:rPr lang="es-MX" sz="1400" dirty="0" smtClean="0"/>
              <a:t>El </a:t>
            </a:r>
            <a:r>
              <a:rPr lang="es-MX" sz="1400" dirty="0"/>
              <a:t>problema está correctamente identificado y definido y se cuenta con un diagnóstico actualizado y </a:t>
            </a:r>
            <a:r>
              <a:rPr lang="es-MX" sz="1400" dirty="0" smtClean="0"/>
              <a:t>adecuado.</a:t>
            </a:r>
          </a:p>
          <a:p>
            <a:pPr marL="285750" indent="-285750" algn="just">
              <a:buFont typeface="Arial" panose="020B0604020202020204" pitchFamily="34" charset="0"/>
              <a:buChar char="•"/>
            </a:pPr>
            <a:r>
              <a:rPr lang="es-MX" sz="1400" dirty="0" smtClean="0"/>
              <a:t>Está </a:t>
            </a:r>
            <a:r>
              <a:rPr lang="es-MX" sz="1400" dirty="0"/>
              <a:t>alineado con los objetivos del Plan Nacional de Desarrollo y del Plan Sectorial de Desarrollo Social.  </a:t>
            </a:r>
            <a:endParaRPr lang="es-MX" sz="1400" dirty="0" smtClean="0"/>
          </a:p>
          <a:p>
            <a:pPr marL="285750" indent="-285750" algn="just">
              <a:buFont typeface="Arial" panose="020B0604020202020204" pitchFamily="34" charset="0"/>
              <a:buChar char="•"/>
            </a:pPr>
            <a:r>
              <a:rPr lang="es-MX" sz="1400" dirty="0" smtClean="0"/>
              <a:t>Las </a:t>
            </a:r>
            <a:r>
              <a:rPr lang="es-MX" sz="1400" dirty="0"/>
              <a:t>poblaciones potencial y objetivo estuvieron definidas y cuantificadas, esta última corresponde a los adultos mayores de 70 años y Más que habitan en localidades de hasta 30 mil habitantes; en 2009 se cuantificó en 2’042,000 adultos mayores.  </a:t>
            </a:r>
            <a:endParaRPr lang="es-MX" sz="1400" dirty="0" smtClean="0"/>
          </a:p>
          <a:p>
            <a:pPr marL="285750" indent="-285750" algn="just">
              <a:buFont typeface="Arial" panose="020B0604020202020204" pitchFamily="34" charset="0"/>
              <a:buChar char="•"/>
            </a:pPr>
            <a:r>
              <a:rPr lang="es-MX" sz="1400" dirty="0" smtClean="0"/>
              <a:t> </a:t>
            </a:r>
            <a:r>
              <a:rPr lang="es-MX" sz="1400" dirty="0"/>
              <a:t>Las Reglas de Operación reflejaban el contenido de la Matriz de Indicadores para Resultados.  </a:t>
            </a:r>
            <a:endParaRPr lang="es-MX" sz="1400" dirty="0" smtClean="0"/>
          </a:p>
          <a:p>
            <a:pPr marL="285750" indent="-285750" algn="just">
              <a:buFont typeface="Arial" panose="020B0604020202020204" pitchFamily="34" charset="0"/>
              <a:buChar char="•"/>
            </a:pPr>
            <a:r>
              <a:rPr lang="es-MX" sz="1400" dirty="0" smtClean="0"/>
              <a:t>Todos </a:t>
            </a:r>
            <a:r>
              <a:rPr lang="es-MX" sz="1400" dirty="0"/>
              <a:t>los indicadores cuentan con ficha técnica y metas con las características requeridas.  </a:t>
            </a:r>
            <a:endParaRPr lang="es-MX" sz="1400" dirty="0" smtClean="0"/>
          </a:p>
          <a:p>
            <a:pPr marL="285750" indent="-285750" algn="just">
              <a:buFont typeface="Arial" panose="020B0604020202020204" pitchFamily="34" charset="0"/>
              <a:buChar char="•"/>
            </a:pPr>
            <a:r>
              <a:rPr lang="es-MX" sz="1400" dirty="0" smtClean="0"/>
              <a:t> </a:t>
            </a:r>
            <a:r>
              <a:rPr lang="es-MX" sz="1400" dirty="0"/>
              <a:t>Tiene coincidencias con el componente de adultos mayores de Oportunidades y se complementa con el Programa de Credencialización del INAPAM; Programa de Abasto Rural de </a:t>
            </a:r>
            <a:r>
              <a:rPr lang="es-MX" sz="1400" dirty="0" err="1"/>
              <a:t>Diconsa</a:t>
            </a:r>
            <a:r>
              <a:rPr lang="es-MX" sz="1400" dirty="0"/>
              <a:t>, Seguro Popular y Programa de Atención a Jornaleros Agrícolas</a:t>
            </a:r>
          </a:p>
        </p:txBody>
      </p:sp>
    </p:spTree>
    <p:extLst>
      <p:ext uri="{BB962C8B-B14F-4D97-AF65-F5344CB8AC3E}">
        <p14:creationId xmlns:p14="http://schemas.microsoft.com/office/powerpoint/2010/main" val="3658602354"/>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5676" y="764704"/>
            <a:ext cx="6696744" cy="338554"/>
          </a:xfrm>
          <a:prstGeom prst="rect">
            <a:avLst/>
          </a:prstGeom>
        </p:spPr>
        <p:txBody>
          <a:bodyPr wrap="square">
            <a:spAutoFit/>
          </a:bodyPr>
          <a:lstStyle/>
          <a:p>
            <a:r>
              <a:rPr lang="es-MX" sz="1600" b="1" u="sng" dirty="0" smtClean="0"/>
              <a:t>Planeación estratégica</a:t>
            </a:r>
            <a:endParaRPr lang="es-MX" sz="1600" b="1" u="sng" dirty="0"/>
          </a:p>
        </p:txBody>
      </p:sp>
      <p:sp>
        <p:nvSpPr>
          <p:cNvPr id="2" name="1 Rectángulo"/>
          <p:cNvSpPr/>
          <p:nvPr/>
        </p:nvSpPr>
        <p:spPr>
          <a:xfrm>
            <a:off x="2286000" y="2276872"/>
            <a:ext cx="6174432" cy="2246769"/>
          </a:xfrm>
          <a:prstGeom prst="rect">
            <a:avLst/>
          </a:prstGeom>
          <a:ln>
            <a:solidFill>
              <a:srgbClr val="FF0000"/>
            </a:solidFill>
          </a:ln>
        </p:spPr>
        <p:txBody>
          <a:bodyPr wrap="square">
            <a:spAutoFit/>
          </a:bodyPr>
          <a:lstStyle/>
          <a:p>
            <a:pPr marL="285750" indent="-285750" algn="just">
              <a:buFont typeface="Arial" panose="020B0604020202020204" pitchFamily="34" charset="0"/>
              <a:buChar char="•"/>
            </a:pPr>
            <a:r>
              <a:rPr lang="es-MX" sz="1400" dirty="0"/>
              <a:t>Cuenta con un Plan Estratégico que contemplaba el mediano y largo plazos que establece los resultados a alcanzar (Fin y Propósito) y los indicadores de medición estuvieron integrados en la Matriz de Indicadores de Resultados con metas a 2012.  </a:t>
            </a:r>
            <a:endParaRPr lang="es-MX" sz="1400" dirty="0" smtClean="0"/>
          </a:p>
          <a:p>
            <a:pPr algn="just"/>
            <a:endParaRPr lang="es-MX" sz="1400" dirty="0" smtClean="0"/>
          </a:p>
          <a:p>
            <a:pPr marL="285750" indent="-285750" algn="just">
              <a:buFont typeface="Arial" panose="020B0604020202020204" pitchFamily="34" charset="0"/>
              <a:buChar char="•"/>
            </a:pPr>
            <a:r>
              <a:rPr lang="es-MX" sz="1400" dirty="0" smtClean="0"/>
              <a:t>Presentó </a:t>
            </a:r>
            <a:r>
              <a:rPr lang="es-MX" sz="1400" dirty="0"/>
              <a:t>un avance del 91% en los ocho aspectos susceptibles de mejora, pero no se atendió a la recomendación de la evaluación de impacto (INSP 2009): “Si el programa se va a extender a comunidades mayores a 2,500 habitantes es necesario realizar otro estudio de impacto</a:t>
            </a:r>
          </a:p>
        </p:txBody>
      </p:sp>
    </p:spTree>
    <p:extLst>
      <p:ext uri="{BB962C8B-B14F-4D97-AF65-F5344CB8AC3E}">
        <p14:creationId xmlns:p14="http://schemas.microsoft.com/office/powerpoint/2010/main" val="2623233314"/>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5676" y="764704"/>
            <a:ext cx="6696744" cy="338554"/>
          </a:xfrm>
          <a:prstGeom prst="rect">
            <a:avLst/>
          </a:prstGeom>
        </p:spPr>
        <p:txBody>
          <a:bodyPr wrap="square">
            <a:spAutoFit/>
          </a:bodyPr>
          <a:lstStyle/>
          <a:p>
            <a:r>
              <a:rPr lang="es-MX" sz="1600" b="1" u="sng" dirty="0" smtClean="0"/>
              <a:t>Cobertura y focalización</a:t>
            </a:r>
            <a:endParaRPr lang="es-MX" sz="1600" b="1" u="sng" dirty="0"/>
          </a:p>
        </p:txBody>
      </p:sp>
      <p:sp>
        <p:nvSpPr>
          <p:cNvPr id="2" name="1 Rectángulo"/>
          <p:cNvSpPr/>
          <p:nvPr/>
        </p:nvSpPr>
        <p:spPr>
          <a:xfrm>
            <a:off x="2286000" y="2276872"/>
            <a:ext cx="6174432" cy="1384995"/>
          </a:xfrm>
          <a:prstGeom prst="rect">
            <a:avLst/>
          </a:prstGeom>
          <a:ln>
            <a:solidFill>
              <a:srgbClr val="FF0000"/>
            </a:solidFill>
          </a:ln>
        </p:spPr>
        <p:txBody>
          <a:bodyPr wrap="square">
            <a:spAutoFit/>
          </a:bodyPr>
          <a:lstStyle/>
          <a:p>
            <a:pPr marL="285750" indent="-285750" algn="just">
              <a:buFont typeface="Arial" panose="020B0604020202020204" pitchFamily="34" charset="0"/>
              <a:buChar char="•"/>
            </a:pPr>
            <a:r>
              <a:rPr lang="es-MX" sz="1400" dirty="0"/>
              <a:t>Tiene una estrategia de cobertura con población objetivo y metas anuales.   </a:t>
            </a:r>
            <a:endParaRPr lang="es-MX" sz="1400" dirty="0" smtClean="0"/>
          </a:p>
          <a:p>
            <a:pPr algn="just"/>
            <a:endParaRPr lang="es-MX" sz="1400" dirty="0" smtClean="0"/>
          </a:p>
          <a:p>
            <a:pPr marL="285750" indent="-285750" algn="just">
              <a:buFont typeface="Arial" panose="020B0604020202020204" pitchFamily="34" charset="0"/>
              <a:buChar char="•"/>
            </a:pPr>
            <a:r>
              <a:rPr lang="es-MX" sz="1400" dirty="0" smtClean="0"/>
              <a:t>La </a:t>
            </a:r>
            <a:r>
              <a:rPr lang="es-MX" sz="1400" dirty="0"/>
              <a:t>población atendida en 2011 representó un 107% con relación a la objetivo (2’149,024 vs. 2’009,019)  No cuenta con una estrategia de cobertura de mediano y largo plazo.</a:t>
            </a:r>
          </a:p>
        </p:txBody>
      </p:sp>
    </p:spTree>
    <p:extLst>
      <p:ext uri="{BB962C8B-B14F-4D97-AF65-F5344CB8AC3E}">
        <p14:creationId xmlns:p14="http://schemas.microsoft.com/office/powerpoint/2010/main" val="1099768958"/>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5676" y="764704"/>
            <a:ext cx="6696744" cy="338554"/>
          </a:xfrm>
          <a:prstGeom prst="rect">
            <a:avLst/>
          </a:prstGeom>
        </p:spPr>
        <p:txBody>
          <a:bodyPr wrap="square">
            <a:spAutoFit/>
          </a:bodyPr>
          <a:lstStyle/>
          <a:p>
            <a:r>
              <a:rPr lang="es-MX" sz="1600" b="1" u="sng" dirty="0" smtClean="0"/>
              <a:t>Operación</a:t>
            </a:r>
            <a:endParaRPr lang="es-MX" sz="1600" b="1" u="sng" dirty="0"/>
          </a:p>
        </p:txBody>
      </p:sp>
      <p:sp>
        <p:nvSpPr>
          <p:cNvPr id="2" name="1 Rectángulo"/>
          <p:cNvSpPr/>
          <p:nvPr/>
        </p:nvSpPr>
        <p:spPr>
          <a:xfrm>
            <a:off x="2286000" y="2276872"/>
            <a:ext cx="6174432" cy="2677656"/>
          </a:xfrm>
          <a:prstGeom prst="rect">
            <a:avLst/>
          </a:prstGeom>
          <a:ln>
            <a:solidFill>
              <a:srgbClr val="FF0000"/>
            </a:solidFill>
          </a:ln>
        </p:spPr>
        <p:txBody>
          <a:bodyPr wrap="square">
            <a:spAutoFit/>
          </a:bodyPr>
          <a:lstStyle/>
          <a:p>
            <a:pPr marL="285750" indent="-285750" algn="just">
              <a:buFont typeface="Arial" panose="020B0604020202020204" pitchFamily="34" charset="0"/>
              <a:buChar char="•"/>
            </a:pPr>
            <a:r>
              <a:rPr lang="es-MX" sz="1400" dirty="0"/>
              <a:t>Identifica los procesos clave para la entrega de </a:t>
            </a:r>
            <a:r>
              <a:rPr lang="es-MX" sz="1400" dirty="0" smtClean="0"/>
              <a:t>apoyos.</a:t>
            </a:r>
          </a:p>
          <a:p>
            <a:pPr algn="just"/>
            <a:endParaRPr lang="es-MX" sz="1400" dirty="0" smtClean="0"/>
          </a:p>
          <a:p>
            <a:pPr marL="285750" indent="-285750" algn="just">
              <a:buFont typeface="Arial" panose="020B0604020202020204" pitchFamily="34" charset="0"/>
              <a:buChar char="•"/>
            </a:pPr>
            <a:r>
              <a:rPr lang="es-MX" sz="1400" dirty="0" smtClean="0"/>
              <a:t>Cuenta </a:t>
            </a:r>
            <a:r>
              <a:rPr lang="es-MX" sz="1400" dirty="0"/>
              <a:t>con procedimientos adecuados para la selección de beneficiarios, en tanto que la entrega de sus apoyos es verificable</a:t>
            </a:r>
            <a:r>
              <a:rPr lang="es-MX" sz="1400" dirty="0" smtClean="0"/>
              <a:t>.</a:t>
            </a:r>
          </a:p>
          <a:p>
            <a:pPr algn="just"/>
            <a:endParaRPr lang="es-MX" sz="1400" dirty="0" smtClean="0"/>
          </a:p>
          <a:p>
            <a:pPr marL="285750" indent="-285750" algn="just">
              <a:buFont typeface="Arial" panose="020B0604020202020204" pitchFamily="34" charset="0"/>
              <a:buChar char="•"/>
            </a:pPr>
            <a:r>
              <a:rPr lang="es-MX" sz="1400" dirty="0" smtClean="0"/>
              <a:t>Introdujo </a:t>
            </a:r>
            <a:r>
              <a:rPr lang="es-MX" sz="1400" dirty="0"/>
              <a:t>cambios en la regulación, tales como: la opción de aceptar la suspensión de apoyos de Oportunidades; se definieron mejor los apoyos y sus características (2009- 2010); y en los criterios de elegibilidad se eliminó la constancia expedida por la autoridad local para acreditar la identidad si se vive en una localidad de más 10 mil habitantes, ahora se solicitó recibo para la acreditación de residencia (2011) </a:t>
            </a:r>
          </a:p>
        </p:txBody>
      </p:sp>
    </p:spTree>
    <p:extLst>
      <p:ext uri="{BB962C8B-B14F-4D97-AF65-F5344CB8AC3E}">
        <p14:creationId xmlns:p14="http://schemas.microsoft.com/office/powerpoint/2010/main" val="841767238"/>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5676" y="764704"/>
            <a:ext cx="6696744" cy="338554"/>
          </a:xfrm>
          <a:prstGeom prst="rect">
            <a:avLst/>
          </a:prstGeom>
        </p:spPr>
        <p:txBody>
          <a:bodyPr wrap="square">
            <a:spAutoFit/>
          </a:bodyPr>
          <a:lstStyle/>
          <a:p>
            <a:r>
              <a:rPr lang="es-MX" sz="1600" b="1" u="sng" dirty="0" smtClean="0"/>
              <a:t>Percepción de la población objetivo</a:t>
            </a:r>
            <a:endParaRPr lang="es-MX" sz="1600" b="1" u="sng" dirty="0"/>
          </a:p>
        </p:txBody>
      </p:sp>
      <p:sp>
        <p:nvSpPr>
          <p:cNvPr id="2" name="1 Rectángulo"/>
          <p:cNvSpPr/>
          <p:nvPr/>
        </p:nvSpPr>
        <p:spPr>
          <a:xfrm>
            <a:off x="2286000" y="2276872"/>
            <a:ext cx="6174432" cy="1384995"/>
          </a:xfrm>
          <a:prstGeom prst="rect">
            <a:avLst/>
          </a:prstGeom>
          <a:ln>
            <a:solidFill>
              <a:srgbClr val="FF0000"/>
            </a:solidFill>
          </a:ln>
        </p:spPr>
        <p:txBody>
          <a:bodyPr wrap="square">
            <a:spAutoFit/>
          </a:bodyPr>
          <a:lstStyle/>
          <a:p>
            <a:pPr marL="285750" indent="-285750" algn="just">
              <a:buFont typeface="Arial" panose="020B0604020202020204" pitchFamily="34" charset="0"/>
              <a:buChar char="•"/>
            </a:pPr>
            <a:r>
              <a:rPr lang="es-MX" sz="1400" dirty="0"/>
              <a:t>Tiene un instrumento para medir el grado de satisfacción de la población atendida con opciones de respuesta ambiguas, las cuales podrían ser inducidas al realizarse en el lugar donde se entregaban los </a:t>
            </a:r>
            <a:r>
              <a:rPr lang="es-MX" sz="1400" dirty="0" smtClean="0"/>
              <a:t>apoyos.</a:t>
            </a:r>
          </a:p>
          <a:p>
            <a:pPr algn="just"/>
            <a:endParaRPr lang="es-MX" sz="1400" dirty="0" smtClean="0"/>
          </a:p>
          <a:p>
            <a:pPr marL="285750" indent="-285750" algn="just">
              <a:buFont typeface="Arial" panose="020B0604020202020204" pitchFamily="34" charset="0"/>
              <a:buChar char="•"/>
            </a:pPr>
            <a:r>
              <a:rPr lang="es-MX" sz="1400" dirty="0" smtClean="0"/>
              <a:t>Sin </a:t>
            </a:r>
            <a:r>
              <a:rPr lang="es-MX" sz="1400" dirty="0"/>
              <a:t>considerar lo anterior, el diseño muestral fue representativo. </a:t>
            </a:r>
          </a:p>
        </p:txBody>
      </p:sp>
    </p:spTree>
    <p:extLst>
      <p:ext uri="{BB962C8B-B14F-4D97-AF65-F5344CB8AC3E}">
        <p14:creationId xmlns:p14="http://schemas.microsoft.com/office/powerpoint/2010/main" val="8445521"/>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655676" y="764704"/>
            <a:ext cx="6696744" cy="338554"/>
          </a:xfrm>
          <a:prstGeom prst="rect">
            <a:avLst/>
          </a:prstGeom>
        </p:spPr>
        <p:txBody>
          <a:bodyPr wrap="square">
            <a:spAutoFit/>
          </a:bodyPr>
          <a:lstStyle/>
          <a:p>
            <a:r>
              <a:rPr lang="es-MX" sz="1600" b="1" u="sng" dirty="0" smtClean="0"/>
              <a:t>Resultados de la evaluación</a:t>
            </a:r>
            <a:endParaRPr lang="es-MX" sz="1600" b="1" u="sng" dirty="0"/>
          </a:p>
        </p:txBody>
      </p:sp>
      <p:sp>
        <p:nvSpPr>
          <p:cNvPr id="2" name="1 Rectángulo"/>
          <p:cNvSpPr/>
          <p:nvPr/>
        </p:nvSpPr>
        <p:spPr>
          <a:xfrm>
            <a:off x="2286000" y="2276872"/>
            <a:ext cx="6174432" cy="1384995"/>
          </a:xfrm>
          <a:prstGeom prst="rect">
            <a:avLst/>
          </a:prstGeom>
          <a:ln>
            <a:solidFill>
              <a:srgbClr val="FF0000"/>
            </a:solidFill>
          </a:ln>
        </p:spPr>
        <p:txBody>
          <a:bodyPr wrap="square">
            <a:spAutoFit/>
          </a:bodyPr>
          <a:lstStyle/>
          <a:p>
            <a:pPr marL="285750" indent="-285750" algn="just">
              <a:buFont typeface="Arial" panose="020B0604020202020204" pitchFamily="34" charset="0"/>
              <a:buChar char="•"/>
            </a:pPr>
            <a:r>
              <a:rPr lang="es-MX" sz="1400" dirty="0" smtClean="0"/>
              <a:t>Se </a:t>
            </a:r>
            <a:r>
              <a:rPr lang="es-MX" sz="1400" dirty="0"/>
              <a:t>reportaron resultados de fin y propósito; realizó una evaluación de impacto en 2009. </a:t>
            </a:r>
            <a:endParaRPr lang="es-MX" sz="1400" dirty="0" smtClean="0"/>
          </a:p>
          <a:p>
            <a:pPr algn="just"/>
            <a:endParaRPr lang="es-MX" sz="1400" dirty="0" smtClean="0"/>
          </a:p>
          <a:p>
            <a:pPr marL="285750" indent="-285750" algn="just">
              <a:buFont typeface="Arial" panose="020B0604020202020204" pitchFamily="34" charset="0"/>
              <a:buChar char="•"/>
            </a:pPr>
            <a:r>
              <a:rPr lang="es-MX" sz="1400" dirty="0" smtClean="0"/>
              <a:t>Los </a:t>
            </a:r>
            <a:r>
              <a:rPr lang="es-MX" sz="1400" dirty="0"/>
              <a:t>principales resultados son: mejor percepción del estado de salud en general; mejor posicionamiento dentro del hogar y contribución a la economía del hogar. </a:t>
            </a:r>
          </a:p>
        </p:txBody>
      </p:sp>
    </p:spTree>
    <p:extLst>
      <p:ext uri="{BB962C8B-B14F-4D97-AF65-F5344CB8AC3E}">
        <p14:creationId xmlns:p14="http://schemas.microsoft.com/office/powerpoint/2010/main" val="3691809651"/>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475656" y="412932"/>
            <a:ext cx="3582398" cy="338554"/>
          </a:xfrm>
          <a:prstGeom prst="rect">
            <a:avLst/>
          </a:prstGeom>
        </p:spPr>
        <p:txBody>
          <a:bodyPr wrap="square">
            <a:spAutoFit/>
          </a:bodyPr>
          <a:lstStyle/>
          <a:p>
            <a:pPr algn="ctr"/>
            <a:r>
              <a:rPr lang="es-MX" sz="1600" b="1" dirty="0" smtClean="0"/>
              <a:t>6. Conclusión Personal</a:t>
            </a:r>
            <a:endParaRPr lang="es-MX" sz="1600" b="1" dirty="0"/>
          </a:p>
        </p:txBody>
      </p:sp>
      <p:sp>
        <p:nvSpPr>
          <p:cNvPr id="4" name="3 Rectángulo"/>
          <p:cNvSpPr/>
          <p:nvPr/>
        </p:nvSpPr>
        <p:spPr>
          <a:xfrm>
            <a:off x="2218744" y="908720"/>
            <a:ext cx="6408712" cy="5693866"/>
          </a:xfrm>
          <a:prstGeom prst="rect">
            <a:avLst/>
          </a:prstGeom>
          <a:ln>
            <a:solidFill>
              <a:srgbClr val="FF0000"/>
            </a:solidFill>
          </a:ln>
        </p:spPr>
        <p:txBody>
          <a:bodyPr wrap="square">
            <a:spAutoFit/>
          </a:bodyPr>
          <a:lstStyle/>
          <a:p>
            <a:pPr algn="just"/>
            <a:r>
              <a:rPr lang="es-MX" sz="1400" dirty="0" smtClean="0"/>
              <a:t>Después de investigar a fondo uno de los programas sociales mas importantes en los últimos años en nuestro país, me quedo con una grata satisfacción en el sentido de que por el gobierno se arriesgó a otorgar apoyos a un sector vulnerable, que por años estuvo en estado de abandono.</a:t>
            </a:r>
          </a:p>
          <a:p>
            <a:pPr algn="just"/>
            <a:endParaRPr lang="es-MX" sz="1400" dirty="0"/>
          </a:p>
          <a:p>
            <a:pPr algn="just"/>
            <a:r>
              <a:rPr lang="es-MX" sz="1400" dirty="0" smtClean="0"/>
              <a:t>Si bien es cierto que la</a:t>
            </a:r>
            <a:r>
              <a:rPr lang="es-MX" sz="1400" dirty="0"/>
              <a:t> seguridad social en México está fragmentada en sistemas (horizontalmente) desiguales.  Coexisten sistemas especiales para trabajadores privados, empleados federales, estatales  y paraestatales, además de regímenes especiales para las universidades públicas, la banca  de desarrollo y los municipios. Las reformas de los últimos quince años se enfocaron a  mejorar la viabilidad financiera de los sistemas de pensiones (ISSSTE, 2007 e IMSS, 1997),  pero no incluyeron las medidas necesarias para ampliar la cobertura a la población pobre,  ni para la integración de los múltiples regímenes en un sistema único, equitativo y viable.  </a:t>
            </a:r>
            <a:endParaRPr lang="es-MX" sz="1400" dirty="0" smtClean="0"/>
          </a:p>
          <a:p>
            <a:pPr algn="just"/>
            <a:endParaRPr lang="es-MX" sz="1400" dirty="0"/>
          </a:p>
          <a:p>
            <a:pPr algn="just"/>
            <a:r>
              <a:rPr lang="es-ES" sz="1400" dirty="0"/>
              <a:t>Las condiciones de vida de las personas adultas mayores en México constituyen un tema que ha sido objeto de estudio de distintas dependencias y organismos, los cuales han elaborado recientemente perfiles o diagnósticos de los retos que enfrentan las personas adultas mayores, sus familias y las instituciones públicas que atienden a este grupo de la población</a:t>
            </a:r>
            <a:r>
              <a:rPr lang="es-ES" sz="1400" dirty="0" smtClean="0"/>
              <a:t>. No obstante, de nada servirá el programa de Pensión para Adultos Mayores, si no existe un compromiso real de nuestros gobernantes de no solo entregarles el recurso económico a quien más lo necesita, sino de asistirles con otros programas de salud y bienestrar para brindarles un servicio integral  a los beneficiarios, y con ello, elevar su calidad de vida</a:t>
            </a:r>
            <a:r>
              <a:rPr lang="es-ES" sz="1400" dirty="0" smtClean="0"/>
              <a:t>.</a:t>
            </a:r>
            <a:endParaRPr lang="es-MX" sz="1400" dirty="0"/>
          </a:p>
        </p:txBody>
      </p:sp>
    </p:spTree>
    <p:extLst>
      <p:ext uri="{BB962C8B-B14F-4D97-AF65-F5344CB8AC3E}">
        <p14:creationId xmlns:p14="http://schemas.microsoft.com/office/powerpoint/2010/main" val="3594998238"/>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81886" y="825678"/>
            <a:ext cx="2232248" cy="646331"/>
          </a:xfrm>
          <a:prstGeom prst="rect">
            <a:avLst/>
          </a:prstGeom>
          <a:noFill/>
        </p:spPr>
        <p:txBody>
          <a:bodyPr wrap="square" rtlCol="0">
            <a:spAutoFit/>
          </a:bodyPr>
          <a:lstStyle/>
          <a:p>
            <a:r>
              <a:rPr lang="es-MX" b="1" u="sng" dirty="0" smtClean="0"/>
              <a:t>1. Nombre del Programa:</a:t>
            </a:r>
            <a:endParaRPr lang="es-MX" b="1" u="sng" dirty="0"/>
          </a:p>
        </p:txBody>
      </p:sp>
      <p:sp>
        <p:nvSpPr>
          <p:cNvPr id="5" name="4 Rectángulo"/>
          <p:cNvSpPr/>
          <p:nvPr/>
        </p:nvSpPr>
        <p:spPr>
          <a:xfrm>
            <a:off x="3750238" y="964177"/>
            <a:ext cx="4572000" cy="369332"/>
          </a:xfrm>
          <a:prstGeom prst="rect">
            <a:avLst/>
          </a:prstGeom>
          <a:ln>
            <a:solidFill>
              <a:srgbClr val="C00000"/>
            </a:solidFill>
          </a:ln>
          <a:scene3d>
            <a:camera prst="orthographicFront"/>
            <a:lightRig rig="threePt" dir="t"/>
          </a:scene3d>
          <a:sp3d>
            <a:bevelT prst="slope"/>
          </a:sp3d>
        </p:spPr>
        <p:txBody>
          <a:bodyPr>
            <a:spAutoFit/>
          </a:bodyPr>
          <a:lstStyle/>
          <a:p>
            <a:pPr algn="just"/>
            <a:r>
              <a:rPr lang="es-MX" dirty="0" smtClean="0"/>
              <a:t>PENSION PARA ADULTOS MAYORES</a:t>
            </a:r>
            <a:endParaRPr lang="es-MX" dirty="0"/>
          </a:p>
        </p:txBody>
      </p:sp>
      <p:sp>
        <p:nvSpPr>
          <p:cNvPr id="3" name="2 Flecha derecha"/>
          <p:cNvSpPr/>
          <p:nvPr/>
        </p:nvSpPr>
        <p:spPr>
          <a:xfrm>
            <a:off x="2598110" y="755557"/>
            <a:ext cx="792088" cy="786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CuadroTexto"/>
          <p:cNvSpPr txBox="1"/>
          <p:nvPr/>
        </p:nvSpPr>
        <p:spPr>
          <a:xfrm>
            <a:off x="581886" y="2852936"/>
            <a:ext cx="2232248" cy="646331"/>
          </a:xfrm>
          <a:prstGeom prst="rect">
            <a:avLst/>
          </a:prstGeom>
          <a:noFill/>
        </p:spPr>
        <p:txBody>
          <a:bodyPr wrap="square" rtlCol="0">
            <a:spAutoFit/>
          </a:bodyPr>
          <a:lstStyle/>
          <a:p>
            <a:r>
              <a:rPr lang="es-MX" b="1" u="sng" dirty="0" smtClean="0"/>
              <a:t>Clave   del Programa:</a:t>
            </a:r>
            <a:endParaRPr lang="es-MX" b="1" u="sng" dirty="0"/>
          </a:p>
        </p:txBody>
      </p:sp>
      <p:sp>
        <p:nvSpPr>
          <p:cNvPr id="8" name="7 Rectángulo"/>
          <p:cNvSpPr/>
          <p:nvPr/>
        </p:nvSpPr>
        <p:spPr>
          <a:xfrm>
            <a:off x="3750238" y="2991435"/>
            <a:ext cx="2496972" cy="369332"/>
          </a:xfrm>
          <a:prstGeom prst="rect">
            <a:avLst/>
          </a:prstGeom>
          <a:ln>
            <a:solidFill>
              <a:srgbClr val="C00000"/>
            </a:solidFill>
          </a:ln>
          <a:scene3d>
            <a:camera prst="orthographicFront"/>
            <a:lightRig rig="threePt" dir="t"/>
          </a:scene3d>
          <a:sp3d>
            <a:bevelT prst="slope"/>
          </a:sp3d>
        </p:spPr>
        <p:txBody>
          <a:bodyPr wrap="square">
            <a:spAutoFit/>
          </a:bodyPr>
          <a:lstStyle/>
          <a:p>
            <a:pPr algn="ctr"/>
            <a:r>
              <a:rPr lang="es-MX" dirty="0" smtClean="0"/>
              <a:t>S176</a:t>
            </a:r>
            <a:endParaRPr lang="es-MX" dirty="0"/>
          </a:p>
        </p:txBody>
      </p:sp>
      <p:sp>
        <p:nvSpPr>
          <p:cNvPr id="9" name="8 Flecha derecha"/>
          <p:cNvSpPr/>
          <p:nvPr/>
        </p:nvSpPr>
        <p:spPr>
          <a:xfrm>
            <a:off x="2598110" y="2782815"/>
            <a:ext cx="792088" cy="786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CuadroTexto"/>
          <p:cNvSpPr txBox="1"/>
          <p:nvPr/>
        </p:nvSpPr>
        <p:spPr>
          <a:xfrm>
            <a:off x="555398" y="5000402"/>
            <a:ext cx="1768508" cy="923330"/>
          </a:xfrm>
          <a:prstGeom prst="rect">
            <a:avLst/>
          </a:prstGeom>
          <a:noFill/>
        </p:spPr>
        <p:txBody>
          <a:bodyPr wrap="square" rtlCol="0">
            <a:spAutoFit/>
          </a:bodyPr>
          <a:lstStyle/>
          <a:p>
            <a:pPr algn="just"/>
            <a:r>
              <a:rPr lang="es-MX" b="1" u="sng" dirty="0" smtClean="0"/>
              <a:t>Dependencia a la que </a:t>
            </a:r>
            <a:r>
              <a:rPr lang="es-MX" b="1" u="sng" dirty="0" smtClean="0"/>
              <a:t>pertenece</a:t>
            </a:r>
            <a:r>
              <a:rPr lang="es-MX" b="1" u="sng" dirty="0" smtClean="0"/>
              <a:t>:</a:t>
            </a:r>
            <a:endParaRPr lang="es-MX" b="1" u="sng" dirty="0"/>
          </a:p>
        </p:txBody>
      </p:sp>
      <p:sp>
        <p:nvSpPr>
          <p:cNvPr id="12" name="11 Flecha derecha"/>
          <p:cNvSpPr/>
          <p:nvPr/>
        </p:nvSpPr>
        <p:spPr>
          <a:xfrm>
            <a:off x="2571622" y="4930281"/>
            <a:ext cx="792088" cy="786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266" y="4514987"/>
            <a:ext cx="1646188" cy="16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464248"/>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46070" y="4077072"/>
            <a:ext cx="5528917" cy="2092881"/>
          </a:xfrm>
          <a:prstGeom prst="rect">
            <a:avLst/>
          </a:prstGeom>
          <a:ln>
            <a:solidFill>
              <a:srgbClr val="C00000"/>
            </a:solidFill>
          </a:ln>
          <a:scene3d>
            <a:camera prst="orthographicFront"/>
            <a:lightRig rig="threePt" dir="t"/>
          </a:scene3d>
          <a:sp3d>
            <a:bevelT prst="slope"/>
          </a:sp3d>
        </p:spPr>
        <p:txBody>
          <a:bodyPr wrap="square">
            <a:spAutoFit/>
          </a:bodyPr>
          <a:lstStyle/>
          <a:p>
            <a:pPr algn="just"/>
            <a:r>
              <a:rPr lang="es-ES" sz="1400" dirty="0"/>
              <a:t>El Programa de Pensión para Adultos Mayores,</a:t>
            </a:r>
            <a:r>
              <a:rPr lang="es-ES" sz="1400" b="1" dirty="0"/>
              <a:t> atiende a las personas adultas mayores de 65 años en adelante y tiene cobertura a nivel nacional.</a:t>
            </a:r>
            <a:r>
              <a:rPr lang="es-ES" sz="1400" dirty="0"/>
              <a:t> Las y los beneficiarios reciben apoyos económicos de 580 pesos mensuales con entregas de 1,160 pesos cada dos meses; también participan en grupos de crecimiento y jornadas informativas sobre temas de salud y obtienen facilidades para acceder a servicios y apoyos de instituciones como el </a:t>
            </a:r>
            <a:r>
              <a:rPr lang="es-ES" sz="1400" dirty="0" smtClean="0"/>
              <a:t>INAPAM, </a:t>
            </a:r>
            <a:r>
              <a:rPr lang="es-ES" sz="1400" dirty="0"/>
              <a:t>además de aquellas que ofrecen actividades productivas y ocupacionales</a:t>
            </a:r>
            <a:r>
              <a:rPr lang="es-ES" dirty="0" smtClean="0"/>
              <a:t>.</a:t>
            </a:r>
            <a:endParaRPr lang="es-MX" dirty="0"/>
          </a:p>
        </p:txBody>
      </p:sp>
      <p:sp>
        <p:nvSpPr>
          <p:cNvPr id="3" name="2 CuadroTexto"/>
          <p:cNvSpPr txBox="1"/>
          <p:nvPr/>
        </p:nvSpPr>
        <p:spPr>
          <a:xfrm>
            <a:off x="1763688" y="472819"/>
            <a:ext cx="4752528" cy="369332"/>
          </a:xfrm>
          <a:prstGeom prst="rect">
            <a:avLst/>
          </a:prstGeom>
          <a:noFill/>
        </p:spPr>
        <p:txBody>
          <a:bodyPr wrap="square" rtlCol="0">
            <a:spAutoFit/>
          </a:bodyPr>
          <a:lstStyle/>
          <a:p>
            <a:r>
              <a:rPr lang="es-MX" b="1" dirty="0" smtClean="0"/>
              <a:t>2. Breve descripción del Programa</a:t>
            </a:r>
            <a:endParaRPr lang="es-MX"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535" y="1345648"/>
            <a:ext cx="5529452" cy="234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041922"/>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11760" y="2276872"/>
            <a:ext cx="5904656" cy="3816429"/>
          </a:xfrm>
          <a:prstGeom prst="rect">
            <a:avLst/>
          </a:prstGeom>
          <a:ln>
            <a:solidFill>
              <a:srgbClr val="C00000"/>
            </a:solidFill>
          </a:ln>
          <a:scene3d>
            <a:camera prst="orthographicFront"/>
            <a:lightRig rig="threePt" dir="t"/>
          </a:scene3d>
          <a:sp3d>
            <a:bevelT prst="slope"/>
          </a:sp3d>
        </p:spPr>
        <p:txBody>
          <a:bodyPr wrap="square">
            <a:spAutoFit/>
          </a:bodyPr>
          <a:lstStyle/>
          <a:p>
            <a:pPr lvl="0"/>
            <a:r>
              <a:rPr lang="es-ES" dirty="0" smtClean="0"/>
              <a:t>1.-</a:t>
            </a:r>
            <a:r>
              <a:rPr lang="es-ES" sz="1400" dirty="0" smtClean="0"/>
              <a:t>Tener </a:t>
            </a:r>
            <a:r>
              <a:rPr lang="es-ES" sz="1400" dirty="0"/>
              <a:t>65 años en adelante</a:t>
            </a:r>
            <a:r>
              <a:rPr lang="es-ES" sz="1400" dirty="0" smtClean="0"/>
              <a:t>.</a:t>
            </a:r>
          </a:p>
          <a:p>
            <a:pPr lvl="0" algn="ctr"/>
            <a:r>
              <a:rPr lang="es-ES" sz="1400" dirty="0"/>
              <a:t> </a:t>
            </a:r>
            <a:endParaRPr lang="es-MX" sz="1400" dirty="0"/>
          </a:p>
          <a:p>
            <a:pPr lvl="0" algn="just"/>
            <a:r>
              <a:rPr lang="es-ES" sz="1400" dirty="0" smtClean="0"/>
              <a:t>2.-No </a:t>
            </a:r>
            <a:r>
              <a:rPr lang="es-ES" sz="1400" dirty="0"/>
              <a:t>recibir ingresos superiores a $1,092 pesos mensuales por concepto de pago de pensión por cesantía en edad avanzada o vejez bajo el régimen de la Ley del Seguro Social vigente a partir del día 1 de julio de 1997 y la Ley abrogada por ésta; por jubilación, retiro por edad y tiempo de servicios o cesantía en edad avanzada bajo el régimen de la Ley del Instituto de Seguridad y Servicios Sociales de los Trabajadores del Estado vigente hasta el día 31 de marzo de 2007 y bajo el régimen del artículo décimo transitorio de la Ley del Instituto de Seguridad y Servicios Sociales de los Trabajadores del Estado vigente; por retiro, cesantía en edad avanzada y vejez bajo el régimen de la Ley del Instituto de Seguridad y Servicios Sociales de los Trabajadores del Estado vigente a partir del día 1 de abril de 2007; así como por esquemas similares en que se dé una pensión por años de servicio o edad por parte de entidades de la Administración Pública Federal Paraestatal</a:t>
            </a:r>
            <a:r>
              <a:rPr lang="es-ES" sz="1400" dirty="0" smtClean="0"/>
              <a:t>.</a:t>
            </a:r>
            <a:endParaRPr lang="es-MX" sz="1400" dirty="0"/>
          </a:p>
        </p:txBody>
      </p:sp>
      <p:sp>
        <p:nvSpPr>
          <p:cNvPr id="3" name="2 CuadroTexto"/>
          <p:cNvSpPr txBox="1"/>
          <p:nvPr/>
        </p:nvSpPr>
        <p:spPr>
          <a:xfrm>
            <a:off x="3815916" y="1196752"/>
            <a:ext cx="3096344" cy="369332"/>
          </a:xfrm>
          <a:prstGeom prst="rect">
            <a:avLst/>
          </a:prstGeom>
          <a:noFill/>
        </p:spPr>
        <p:txBody>
          <a:bodyPr wrap="square" rtlCol="0">
            <a:spAutoFit/>
          </a:bodyPr>
          <a:lstStyle/>
          <a:p>
            <a:r>
              <a:rPr lang="es-MX" b="1" u="sng" dirty="0" smtClean="0"/>
              <a:t>Criterios de elegibilidad</a:t>
            </a:r>
            <a:endParaRPr lang="es-MX" b="1" u="sng" dirty="0"/>
          </a:p>
        </p:txBody>
      </p:sp>
    </p:spTree>
    <p:extLst>
      <p:ext uri="{BB962C8B-B14F-4D97-AF65-F5344CB8AC3E}">
        <p14:creationId xmlns:p14="http://schemas.microsoft.com/office/powerpoint/2010/main" val="3557999476"/>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88024" y="188640"/>
            <a:ext cx="3744416" cy="867370"/>
          </a:xfrm>
          <a:prstGeom prst="rect">
            <a:avLst/>
          </a:prstGeom>
          <a:ln>
            <a:solidFill>
              <a:srgbClr val="C00000"/>
            </a:solidFill>
          </a:ln>
          <a:scene3d>
            <a:camera prst="orthographicFront"/>
            <a:lightRig rig="threePt" dir="t"/>
          </a:scene3d>
          <a:sp3d>
            <a:bevelT prst="slope"/>
          </a:sp3d>
        </p:spPr>
        <p:txBody>
          <a:bodyPr wrap="square">
            <a:spAutoFit/>
          </a:bodyPr>
          <a:lstStyle/>
          <a:p>
            <a:pPr algn="just"/>
            <a:r>
              <a:rPr lang="es-ES" sz="1400" dirty="0"/>
              <a:t>Apoyo económico de 580 pesos mensuales, con entregas de 1,160 pesos cada dos meses, a las y los beneficiarios que conforman el Padrón Activo</a:t>
            </a:r>
            <a:r>
              <a:rPr lang="es-ES" sz="1400" dirty="0" smtClean="0"/>
              <a:t>.</a:t>
            </a:r>
            <a:endParaRPr lang="es-MX" sz="1400" dirty="0"/>
          </a:p>
        </p:txBody>
      </p:sp>
      <p:sp>
        <p:nvSpPr>
          <p:cNvPr id="3" name="2 CuadroTexto"/>
          <p:cNvSpPr txBox="1"/>
          <p:nvPr/>
        </p:nvSpPr>
        <p:spPr>
          <a:xfrm>
            <a:off x="1217653" y="3197207"/>
            <a:ext cx="3096344" cy="305233"/>
          </a:xfrm>
          <a:prstGeom prst="rect">
            <a:avLst/>
          </a:prstGeom>
          <a:noFill/>
        </p:spPr>
        <p:txBody>
          <a:bodyPr wrap="square" rtlCol="0">
            <a:spAutoFit/>
          </a:bodyPr>
          <a:lstStyle/>
          <a:p>
            <a:r>
              <a:rPr lang="es-MX" b="1" u="sng" dirty="0" smtClean="0"/>
              <a:t>Tipos de monto y apoyo</a:t>
            </a:r>
            <a:endParaRPr lang="es-MX" b="1" u="sng" dirty="0"/>
          </a:p>
        </p:txBody>
      </p:sp>
      <p:sp>
        <p:nvSpPr>
          <p:cNvPr id="4" name="3 Rectángulo"/>
          <p:cNvSpPr/>
          <p:nvPr/>
        </p:nvSpPr>
        <p:spPr>
          <a:xfrm>
            <a:off x="4788024" y="1270501"/>
            <a:ext cx="3744416" cy="1384995"/>
          </a:xfrm>
          <a:prstGeom prst="rect">
            <a:avLst/>
          </a:prstGeom>
          <a:ln>
            <a:solidFill>
              <a:srgbClr val="C00000"/>
            </a:solidFill>
          </a:ln>
          <a:scene3d>
            <a:camera prst="orthographicFront"/>
            <a:lightRig rig="threePt" dir="t"/>
          </a:scene3d>
          <a:sp3d>
            <a:bevelT prst="slope"/>
          </a:sp3d>
        </p:spPr>
        <p:txBody>
          <a:bodyPr wrap="square">
            <a:spAutoFit/>
          </a:bodyPr>
          <a:lstStyle/>
          <a:p>
            <a:pPr lvl="0" algn="just"/>
            <a:r>
              <a:rPr lang="es-ES" sz="1400" dirty="0"/>
              <a:t>Pago de marcha por 1,160 pesos, que se entrega por única ocasión a la persona nombrada como representante del beneficiario(a), cuando éste último fallece y la o el representante se encuentra en el Padrón Activo.</a:t>
            </a:r>
            <a:endParaRPr lang="es-MX" sz="1400" dirty="0"/>
          </a:p>
        </p:txBody>
      </p:sp>
      <p:sp>
        <p:nvSpPr>
          <p:cNvPr id="5" name="4 Rectángulo"/>
          <p:cNvSpPr/>
          <p:nvPr/>
        </p:nvSpPr>
        <p:spPr>
          <a:xfrm>
            <a:off x="4788024" y="2852936"/>
            <a:ext cx="3744416" cy="738664"/>
          </a:xfrm>
          <a:prstGeom prst="rect">
            <a:avLst/>
          </a:prstGeom>
          <a:ln>
            <a:solidFill>
              <a:srgbClr val="C00000"/>
            </a:solidFill>
          </a:ln>
          <a:scene3d>
            <a:camera prst="orthographicFront"/>
            <a:lightRig rig="threePt" dir="t"/>
          </a:scene3d>
          <a:sp3d>
            <a:bevelT prst="slope"/>
          </a:sp3d>
        </p:spPr>
        <p:txBody>
          <a:bodyPr wrap="square">
            <a:spAutoFit/>
          </a:bodyPr>
          <a:lstStyle/>
          <a:p>
            <a:pPr lvl="0" algn="just"/>
            <a:r>
              <a:rPr lang="es-ES" sz="1400" dirty="0"/>
              <a:t>Apoyo para la incorporación de las y los beneficiarios al Sistema Financiero Nacional</a:t>
            </a:r>
            <a:r>
              <a:rPr lang="es-ES" sz="1400" dirty="0" smtClean="0"/>
              <a:t>.</a:t>
            </a:r>
            <a:endParaRPr lang="es-MX" sz="1400" dirty="0"/>
          </a:p>
        </p:txBody>
      </p:sp>
      <p:sp>
        <p:nvSpPr>
          <p:cNvPr id="6" name="5 Rectángulo"/>
          <p:cNvSpPr/>
          <p:nvPr/>
        </p:nvSpPr>
        <p:spPr>
          <a:xfrm>
            <a:off x="4788024" y="3789040"/>
            <a:ext cx="3744416" cy="1384995"/>
          </a:xfrm>
          <a:prstGeom prst="rect">
            <a:avLst/>
          </a:prstGeom>
          <a:ln>
            <a:solidFill>
              <a:srgbClr val="C00000"/>
            </a:solidFill>
          </a:ln>
          <a:scene3d>
            <a:camera prst="orthographicFront"/>
            <a:lightRig rig="threePt" dir="t"/>
          </a:scene3d>
          <a:sp3d>
            <a:bevelT prst="slope"/>
          </a:sp3d>
        </p:spPr>
        <p:txBody>
          <a:bodyPr wrap="square">
            <a:spAutoFit/>
          </a:bodyPr>
          <a:lstStyle/>
          <a:p>
            <a:pPr lvl="0" algn="just"/>
            <a:r>
              <a:rPr lang="es-ES" sz="1400" dirty="0"/>
              <a:t>Acciones de promoción tales como grupos de crecimiento, campañas de orientación social, jornadas y sesiones informativas dirigidas a mejorar la salud física y mental de las y los beneficiarios, con apoyo de la Red Social.</a:t>
            </a:r>
            <a:endParaRPr lang="es-MX" sz="1400" dirty="0"/>
          </a:p>
        </p:txBody>
      </p:sp>
      <p:sp>
        <p:nvSpPr>
          <p:cNvPr id="7" name="6 Rectángulo"/>
          <p:cNvSpPr/>
          <p:nvPr/>
        </p:nvSpPr>
        <p:spPr>
          <a:xfrm>
            <a:off x="4795169" y="5301208"/>
            <a:ext cx="3744416" cy="1384995"/>
          </a:xfrm>
          <a:prstGeom prst="rect">
            <a:avLst/>
          </a:prstGeom>
          <a:ln>
            <a:solidFill>
              <a:srgbClr val="C00000"/>
            </a:solidFill>
          </a:ln>
          <a:scene3d>
            <a:camera prst="orthographicFront"/>
            <a:lightRig rig="threePt" dir="t"/>
          </a:scene3d>
          <a:sp3d>
            <a:bevelT prst="slope"/>
          </a:sp3d>
        </p:spPr>
        <p:txBody>
          <a:bodyPr wrap="square">
            <a:spAutoFit/>
          </a:bodyPr>
          <a:lstStyle/>
          <a:p>
            <a:pPr lvl="0" algn="just"/>
            <a:r>
              <a:rPr lang="es-ES" sz="1400" dirty="0"/>
              <a:t>Acciones de promoción tales como grupos de crecimiento, campañas de orientación social, jornadas y sesiones informativas dirigidas a mejorar la salud física y mental de las y los beneficiarios, con apoyo de la Red Social.</a:t>
            </a:r>
            <a:endParaRPr lang="es-MX" sz="1400" dirty="0"/>
          </a:p>
        </p:txBody>
      </p:sp>
      <p:sp>
        <p:nvSpPr>
          <p:cNvPr id="8" name="7 Abrir llave"/>
          <p:cNvSpPr/>
          <p:nvPr/>
        </p:nvSpPr>
        <p:spPr>
          <a:xfrm>
            <a:off x="4283968" y="476672"/>
            <a:ext cx="511201" cy="62095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2254415511"/>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48771" y="1635850"/>
            <a:ext cx="5832648" cy="307777"/>
          </a:xfrm>
          <a:prstGeom prst="rect">
            <a:avLst/>
          </a:prstGeom>
          <a:ln>
            <a:noFill/>
          </a:ln>
          <a:scene3d>
            <a:camera prst="orthographicFront"/>
            <a:lightRig rig="threePt" dir="t"/>
          </a:scene3d>
          <a:sp3d>
            <a:bevelT prst="slope"/>
          </a:sp3d>
        </p:spPr>
        <p:txBody>
          <a:bodyPr wrap="square">
            <a:spAutoFit/>
          </a:bodyPr>
          <a:lstStyle/>
          <a:p>
            <a:pPr algn="just"/>
            <a:r>
              <a:rPr lang="es-MX" sz="1400" dirty="0" smtClean="0"/>
              <a:t>Para su mayor comprensión se delimitan a dos tipos de objetivos:</a:t>
            </a:r>
          </a:p>
        </p:txBody>
      </p:sp>
      <p:sp>
        <p:nvSpPr>
          <p:cNvPr id="3" name="2 CuadroTexto"/>
          <p:cNvSpPr txBox="1"/>
          <p:nvPr/>
        </p:nvSpPr>
        <p:spPr>
          <a:xfrm>
            <a:off x="2161813" y="520116"/>
            <a:ext cx="6048672" cy="461665"/>
          </a:xfrm>
          <a:prstGeom prst="rect">
            <a:avLst/>
          </a:prstGeom>
          <a:noFill/>
        </p:spPr>
        <p:txBody>
          <a:bodyPr wrap="square" rtlCol="0">
            <a:spAutoFit/>
          </a:bodyPr>
          <a:lstStyle/>
          <a:p>
            <a:r>
              <a:rPr lang="es-MX" sz="2400" b="1" dirty="0" smtClean="0"/>
              <a:t>    3. Objetivos del programa</a:t>
            </a:r>
            <a:endParaRPr lang="es-MX" sz="2400" b="1" dirty="0"/>
          </a:p>
        </p:txBody>
      </p:sp>
      <p:graphicFrame>
        <p:nvGraphicFramePr>
          <p:cNvPr id="4" name="3 Diagrama"/>
          <p:cNvGraphicFramePr/>
          <p:nvPr>
            <p:extLst>
              <p:ext uri="{D42A27DB-BD31-4B8C-83A1-F6EECF244321}">
                <p14:modId xmlns:p14="http://schemas.microsoft.com/office/powerpoint/2010/main" val="263008033"/>
              </p:ext>
            </p:extLst>
          </p:nvPr>
        </p:nvGraphicFramePr>
        <p:xfrm>
          <a:off x="248376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7864472"/>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707904" y="1772816"/>
            <a:ext cx="2736304" cy="369332"/>
          </a:xfrm>
          <a:prstGeom prst="rect">
            <a:avLst/>
          </a:prstGeom>
          <a:noFill/>
        </p:spPr>
        <p:txBody>
          <a:bodyPr wrap="square" rtlCol="0">
            <a:spAutoFit/>
          </a:bodyPr>
          <a:lstStyle/>
          <a:p>
            <a:pPr algn="ctr"/>
            <a:r>
              <a:rPr lang="es-MX" b="1" dirty="0" smtClean="0"/>
              <a:t>Objetivo General</a:t>
            </a:r>
            <a:endParaRPr lang="es-MX" b="1" dirty="0"/>
          </a:p>
        </p:txBody>
      </p:sp>
      <p:sp>
        <p:nvSpPr>
          <p:cNvPr id="3" name="2 Rectángulo"/>
          <p:cNvSpPr/>
          <p:nvPr/>
        </p:nvSpPr>
        <p:spPr>
          <a:xfrm>
            <a:off x="2843808" y="2998986"/>
            <a:ext cx="4824536" cy="2308324"/>
          </a:xfrm>
          <a:prstGeom prst="rect">
            <a:avLst/>
          </a:prstGeom>
          <a:ln>
            <a:solidFill>
              <a:srgbClr val="FF0000"/>
            </a:solidFill>
          </a:ln>
        </p:spPr>
        <p:txBody>
          <a:bodyPr wrap="square">
            <a:spAutoFit/>
          </a:bodyPr>
          <a:lstStyle/>
          <a:p>
            <a:pPr algn="just"/>
            <a:r>
              <a:rPr lang="es-MX" dirty="0"/>
              <a:t>Contribuir a la ampliación de los esquemas de seguridad social universal para las personas adultas mayores, mediante la entrega de apoyos económicos y de protección social a personas de 65 años en adelante que no reciben ingresos por concepto de pago de jubilación o pensión de tipo contributivo. </a:t>
            </a:r>
            <a:endParaRPr lang="es-ES" dirty="0"/>
          </a:p>
        </p:txBody>
      </p:sp>
    </p:spTree>
    <p:extLst>
      <p:ext uri="{BB962C8B-B14F-4D97-AF65-F5344CB8AC3E}">
        <p14:creationId xmlns:p14="http://schemas.microsoft.com/office/powerpoint/2010/main" val="1209150731"/>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707904" y="1772816"/>
            <a:ext cx="2736304" cy="369332"/>
          </a:xfrm>
          <a:prstGeom prst="rect">
            <a:avLst/>
          </a:prstGeom>
          <a:noFill/>
        </p:spPr>
        <p:txBody>
          <a:bodyPr wrap="square" rtlCol="0">
            <a:spAutoFit/>
          </a:bodyPr>
          <a:lstStyle/>
          <a:p>
            <a:pPr algn="ctr"/>
            <a:r>
              <a:rPr lang="es-MX" b="1" dirty="0" smtClean="0"/>
              <a:t>Objetivo Específico</a:t>
            </a:r>
            <a:endParaRPr lang="es-MX" b="1" dirty="0"/>
          </a:p>
        </p:txBody>
      </p:sp>
      <p:sp>
        <p:nvSpPr>
          <p:cNvPr id="3" name="2 Rectángulo"/>
          <p:cNvSpPr/>
          <p:nvPr/>
        </p:nvSpPr>
        <p:spPr>
          <a:xfrm>
            <a:off x="2843808" y="2998986"/>
            <a:ext cx="4824536" cy="2308324"/>
          </a:xfrm>
          <a:prstGeom prst="rect">
            <a:avLst/>
          </a:prstGeom>
          <a:ln>
            <a:solidFill>
              <a:srgbClr val="FF0000"/>
            </a:solidFill>
          </a:ln>
        </p:spPr>
        <p:txBody>
          <a:bodyPr wrap="square">
            <a:spAutoFit/>
          </a:bodyPr>
          <a:lstStyle/>
          <a:p>
            <a:pPr algn="just"/>
            <a:r>
              <a:rPr lang="es-MX" dirty="0"/>
              <a:t>Asegurar un ingreso mínimo para las personas adultas mayores de 65 años en adelante que no reciben pago mensual superior a $ 1,092 pesos por concepto de jubilación o pensión de tipo contributivo, mediante apoyos económicos, de participación y protección social que mitiguen sus deterioro físico y mental. </a:t>
            </a:r>
            <a:endParaRPr lang="es-ES" dirty="0"/>
          </a:p>
        </p:txBody>
      </p:sp>
    </p:spTree>
    <p:extLst>
      <p:ext uri="{BB962C8B-B14F-4D97-AF65-F5344CB8AC3E}">
        <p14:creationId xmlns:p14="http://schemas.microsoft.com/office/powerpoint/2010/main" val="156386481"/>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835696" y="562084"/>
            <a:ext cx="6048672" cy="461665"/>
          </a:xfrm>
          <a:prstGeom prst="rect">
            <a:avLst/>
          </a:prstGeom>
          <a:noFill/>
        </p:spPr>
        <p:txBody>
          <a:bodyPr wrap="square" rtlCol="0">
            <a:spAutoFit/>
          </a:bodyPr>
          <a:lstStyle/>
          <a:p>
            <a:r>
              <a:rPr lang="es-MX" sz="2400" b="1" dirty="0" smtClean="0"/>
              <a:t>    4. Gasto histórico</a:t>
            </a:r>
            <a:endParaRPr lang="es-MX" sz="2400" b="1" dirty="0"/>
          </a:p>
        </p:txBody>
      </p:sp>
      <p:sp>
        <p:nvSpPr>
          <p:cNvPr id="4" name="3 Rectángulo"/>
          <p:cNvSpPr/>
          <p:nvPr/>
        </p:nvSpPr>
        <p:spPr>
          <a:xfrm>
            <a:off x="2286000" y="1997839"/>
            <a:ext cx="5958408" cy="1815882"/>
          </a:xfrm>
          <a:prstGeom prst="rect">
            <a:avLst/>
          </a:prstGeom>
          <a:ln>
            <a:solidFill>
              <a:srgbClr val="FF0000"/>
            </a:solidFill>
          </a:ln>
        </p:spPr>
        <p:txBody>
          <a:bodyPr wrap="square">
            <a:spAutoFit/>
          </a:bodyPr>
          <a:lstStyle/>
          <a:p>
            <a:pPr algn="just"/>
            <a:r>
              <a:rPr lang="es-ES" sz="1600" dirty="0"/>
              <a:t>El Programa ejerció al principio (2007) un presupuesto de 6 mil millones de pesos. Dos años después ─en 2009─ el presupuesto ejercido fue 87 por ciento mayor en términos reales. Además, mientras que en 2007 el programa atendía únicamente a localidades de hasta 2 mil 500 habitantes, para 2010 había llegado al 100 por ciento de las localidades de hasta 30 mil habitantes.</a:t>
            </a:r>
            <a:endParaRPr lang="es-MX" sz="1600" dirty="0"/>
          </a:p>
        </p:txBody>
      </p:sp>
      <p:sp>
        <p:nvSpPr>
          <p:cNvPr id="5" name="4 Rectángulo"/>
          <p:cNvSpPr/>
          <p:nvPr/>
        </p:nvSpPr>
        <p:spPr>
          <a:xfrm>
            <a:off x="2286000" y="4327649"/>
            <a:ext cx="5958408" cy="1077218"/>
          </a:xfrm>
          <a:prstGeom prst="rect">
            <a:avLst/>
          </a:prstGeom>
          <a:ln>
            <a:solidFill>
              <a:srgbClr val="FF0000"/>
            </a:solidFill>
          </a:ln>
        </p:spPr>
        <p:txBody>
          <a:bodyPr wrap="square">
            <a:spAutoFit/>
          </a:bodyPr>
          <a:lstStyle/>
          <a:p>
            <a:pPr algn="just"/>
            <a:r>
              <a:rPr lang="es-ES" sz="1600" dirty="0" smtClean="0"/>
              <a:t>Para el año 2012, el </a:t>
            </a:r>
            <a:r>
              <a:rPr lang="es-ES" sz="1600" dirty="0"/>
              <a:t>programa cuenta con un presupuesto anual de 13 mil 287 millones de pesos y beneficia a 2 millones 100 mil adultos mayores en cerca de 76 mil localidades en todo el país.</a:t>
            </a:r>
            <a:endParaRPr lang="es-MX" sz="1600" dirty="0"/>
          </a:p>
        </p:txBody>
      </p:sp>
    </p:spTree>
    <p:extLst>
      <p:ext uri="{BB962C8B-B14F-4D97-AF65-F5344CB8AC3E}">
        <p14:creationId xmlns:p14="http://schemas.microsoft.com/office/powerpoint/2010/main" val="677299574"/>
      </p:ext>
    </p:extLst>
  </p:cSld>
  <p:clrMapOvr>
    <a:masterClrMapping/>
  </p:clrMapOvr>
  <mc:AlternateContent xmlns:mc="http://schemas.openxmlformats.org/markup-compatibility/2006" xmlns:p14="http://schemas.microsoft.com/office/powerpoint/2010/main">
    <mc:Choice Requires="p14">
      <p:transition spd="slow" p14:dur="4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292</TotalTime>
  <Words>1414</Words>
  <Application>Microsoft Office PowerPoint</Application>
  <PresentationFormat>Presentación en pantalla (4:3)</PresentationFormat>
  <Paragraphs>90</Paragraphs>
  <Slides>19</Slides>
  <Notes>5</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Oduber galvez</dc:creator>
  <cp:lastModifiedBy>Luffi</cp:lastModifiedBy>
  <cp:revision>46</cp:revision>
  <dcterms:created xsi:type="dcterms:W3CDTF">2014-05-24T23:33:05Z</dcterms:created>
  <dcterms:modified xsi:type="dcterms:W3CDTF">2015-04-10T06:08:26Z</dcterms:modified>
</cp:coreProperties>
</file>