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20" y="25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09969-483B-46F1-9930-E7BB5F739C59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CE9A6-FDC5-4A19-AE3F-747CAF728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58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CE9A6-FDC5-4A19-AE3F-747CAF72891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3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0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59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7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14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6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7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26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6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0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5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8883-E963-44B8-9F94-C02CF8C7FECF}" type="datetimeFigureOut">
              <a:rPr lang="es-MX" smtClean="0"/>
              <a:t>03/10/2014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D904-ADB2-4A97-B133-46BBB67CAE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7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908720"/>
            <a:ext cx="2520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Política    </a:t>
            </a:r>
            <a:r>
              <a:rPr lang="es-MX" dirty="0" err="1" smtClean="0"/>
              <a:t>Economica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" name="4 Abrir llave"/>
          <p:cNvSpPr/>
          <p:nvPr/>
        </p:nvSpPr>
        <p:spPr>
          <a:xfrm>
            <a:off x="305526" y="476672"/>
            <a:ext cx="810090" cy="6192688"/>
          </a:xfrm>
          <a:prstGeom prst="leftBrace">
            <a:avLst>
              <a:gd name="adj1" fmla="val 6083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723846" y="1019723"/>
            <a:ext cx="126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Importancia de las tasas de interés</a:t>
            </a:r>
            <a:endParaRPr lang="es-MX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27345" y="2276872"/>
            <a:ext cx="1269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Implicaciones de las tasas de interés en  la política monetaria</a:t>
            </a:r>
            <a:endParaRPr lang="es-MX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45032" y="3949205"/>
            <a:ext cx="1269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Modelos de las políticas económicas en México.</a:t>
            </a:r>
            <a:endParaRPr lang="es-MX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0571" y="5863922"/>
            <a:ext cx="126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Panorama de la política económica</a:t>
            </a:r>
            <a:endParaRPr lang="es-MX" sz="1000" dirty="0"/>
          </a:p>
        </p:txBody>
      </p:sp>
      <p:sp>
        <p:nvSpPr>
          <p:cNvPr id="11" name="10 Abrir llave"/>
          <p:cNvSpPr/>
          <p:nvPr/>
        </p:nvSpPr>
        <p:spPr>
          <a:xfrm>
            <a:off x="1802807" y="5437390"/>
            <a:ext cx="176905" cy="1361404"/>
          </a:xfrm>
          <a:prstGeom prst="leftBrace">
            <a:avLst>
              <a:gd name="adj1" fmla="val 60834"/>
              <a:gd name="adj2" fmla="val 51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Abrir llave"/>
          <p:cNvSpPr/>
          <p:nvPr/>
        </p:nvSpPr>
        <p:spPr>
          <a:xfrm>
            <a:off x="1868624" y="3599083"/>
            <a:ext cx="211366" cy="1525974"/>
          </a:xfrm>
          <a:prstGeom prst="leftBrace">
            <a:avLst>
              <a:gd name="adj1" fmla="val 60834"/>
              <a:gd name="adj2" fmla="val 51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Abrir llave"/>
          <p:cNvSpPr/>
          <p:nvPr/>
        </p:nvSpPr>
        <p:spPr>
          <a:xfrm>
            <a:off x="1802807" y="1977807"/>
            <a:ext cx="211366" cy="1152128"/>
          </a:xfrm>
          <a:prstGeom prst="leftBrace">
            <a:avLst>
              <a:gd name="adj1" fmla="val 60834"/>
              <a:gd name="adj2" fmla="val 51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Abrir llave"/>
          <p:cNvSpPr/>
          <p:nvPr/>
        </p:nvSpPr>
        <p:spPr>
          <a:xfrm>
            <a:off x="1802807" y="643714"/>
            <a:ext cx="211366" cy="1152128"/>
          </a:xfrm>
          <a:prstGeom prst="leftBrace">
            <a:avLst>
              <a:gd name="adj1" fmla="val 60834"/>
              <a:gd name="adj2" fmla="val 51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2001830" y="5437390"/>
            <a:ext cx="156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Gob. Miguel de la Madrid</a:t>
            </a:r>
            <a:endParaRPr lang="es-MX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979712" y="5796312"/>
            <a:ext cx="1269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Gob. Carlos Salinas</a:t>
            </a:r>
            <a:endParaRPr lang="es-MX" sz="1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014173" y="6077334"/>
            <a:ext cx="1269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Gob. Ernesto Zedillo</a:t>
            </a:r>
            <a:endParaRPr lang="es-MX" sz="1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974307" y="6400648"/>
            <a:ext cx="1269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Gob. Vicente Fox.</a:t>
            </a:r>
            <a:endParaRPr lang="es-MX" sz="1000" dirty="0"/>
          </a:p>
        </p:txBody>
      </p:sp>
      <p:sp>
        <p:nvSpPr>
          <p:cNvPr id="22" name="21 Abrir llave"/>
          <p:cNvSpPr/>
          <p:nvPr/>
        </p:nvSpPr>
        <p:spPr>
          <a:xfrm>
            <a:off x="3496072" y="5301209"/>
            <a:ext cx="81048" cy="283534"/>
          </a:xfrm>
          <a:prstGeom prst="leftBrace">
            <a:avLst>
              <a:gd name="adj1" fmla="val 60834"/>
              <a:gd name="adj2" fmla="val 5147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Abrir llave"/>
          <p:cNvSpPr/>
          <p:nvPr/>
        </p:nvSpPr>
        <p:spPr>
          <a:xfrm>
            <a:off x="3496072" y="5683611"/>
            <a:ext cx="67816" cy="336084"/>
          </a:xfrm>
          <a:prstGeom prst="leftBrace">
            <a:avLst>
              <a:gd name="adj1" fmla="val 60834"/>
              <a:gd name="adj2" fmla="val 5147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Abrir llave"/>
          <p:cNvSpPr/>
          <p:nvPr/>
        </p:nvSpPr>
        <p:spPr>
          <a:xfrm>
            <a:off x="3491880" y="6019696"/>
            <a:ext cx="85240" cy="311434"/>
          </a:xfrm>
          <a:prstGeom prst="leftBrace">
            <a:avLst>
              <a:gd name="adj1" fmla="val 60834"/>
              <a:gd name="adj2" fmla="val 5147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Abrir llave"/>
          <p:cNvSpPr/>
          <p:nvPr/>
        </p:nvSpPr>
        <p:spPr>
          <a:xfrm>
            <a:off x="3491880" y="6400649"/>
            <a:ext cx="85240" cy="329906"/>
          </a:xfrm>
          <a:prstGeom prst="leftBrace">
            <a:avLst>
              <a:gd name="adj1" fmla="val 60834"/>
              <a:gd name="adj2" fmla="val 5147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563888" y="5369298"/>
            <a:ext cx="53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* Se incrementan las tasas de interés internacional; al mismo tiempo que descendía el precio del petróleo.</a:t>
            </a:r>
            <a:endParaRPr lang="es-MX" sz="8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51462" y="5688590"/>
            <a:ext cx="534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Búsqueda del equilibrio fiscal a través de ; El TLC   con E.U y  Canadá; Acercamiento con la Unión Europea; culmino el  sexenio con una catástrofe política y  problemas en el sector externo y Bancario.</a:t>
            </a:r>
            <a:endParaRPr lang="es-MX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70710" y="6039651"/>
            <a:ext cx="546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Error en el Inicio de su Gobierno ; genera un impacto de largo alcance  en las familias mexicanas, por el nefasto control de la economía; irritación Social; Termina con la caída del </a:t>
            </a:r>
            <a:r>
              <a:rPr lang="es-MX" sz="800" dirty="0" smtClean="0"/>
              <a:t>priismo  (Mancera, 2004).</a:t>
            </a:r>
            <a:endParaRPr lang="es-MX" sz="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577120" y="6416036"/>
            <a:ext cx="54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Alternancia del Poder;  un Gobierno sin Capacidad de Liderazgo;  Ineficacia en los asuntos mas triviales;  a pesar de las iniciativas en materia fiscal y eléctrica entre otras por lo que se produjo un estancamiento de actividad económica.  </a:t>
            </a:r>
            <a:endParaRPr lang="es-MX" sz="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15062" y="3692024"/>
            <a:ext cx="156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</a:t>
            </a:r>
            <a:r>
              <a:rPr lang="es-MX" sz="1000" dirty="0" smtClean="0"/>
              <a:t>esarrollo estabilizador</a:t>
            </a:r>
            <a:endParaRPr lang="es-MX" sz="1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996486" y="4103093"/>
            <a:ext cx="156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</a:t>
            </a:r>
            <a:r>
              <a:rPr lang="es-MX" sz="1000" dirty="0" smtClean="0"/>
              <a:t>esarrollo  Compartido</a:t>
            </a:r>
            <a:endParaRPr lang="es-MX" sz="1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955371" y="4796724"/>
            <a:ext cx="156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Crecimiento hacia afuera o Neoliberal</a:t>
            </a:r>
            <a:endParaRPr lang="es-MX" sz="1000" dirty="0"/>
          </a:p>
        </p:txBody>
      </p:sp>
      <p:sp>
        <p:nvSpPr>
          <p:cNvPr id="34" name="33 Abrir llave"/>
          <p:cNvSpPr/>
          <p:nvPr/>
        </p:nvSpPr>
        <p:spPr>
          <a:xfrm>
            <a:off x="3487360" y="3637300"/>
            <a:ext cx="45719" cy="447136"/>
          </a:xfrm>
          <a:prstGeom prst="leftBrace">
            <a:avLst>
              <a:gd name="adj1" fmla="val 60834"/>
              <a:gd name="adj2" fmla="val 5147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Abrir llave"/>
          <p:cNvSpPr/>
          <p:nvPr/>
        </p:nvSpPr>
        <p:spPr>
          <a:xfrm>
            <a:off x="3487534" y="4139930"/>
            <a:ext cx="76354" cy="562992"/>
          </a:xfrm>
          <a:prstGeom prst="leftBrace">
            <a:avLst>
              <a:gd name="adj1" fmla="val 60834"/>
              <a:gd name="adj2" fmla="val 5147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Abrir llave"/>
          <p:cNvSpPr/>
          <p:nvPr/>
        </p:nvSpPr>
        <p:spPr>
          <a:xfrm>
            <a:off x="3505384" y="4766235"/>
            <a:ext cx="65326" cy="417947"/>
          </a:xfrm>
          <a:prstGeom prst="leftBrace">
            <a:avLst>
              <a:gd name="adj1" fmla="val 60834"/>
              <a:gd name="adj2" fmla="val 5147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3558374" y="3702984"/>
            <a:ext cx="5334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Promueve la Industrialización a través de; La  Política Fiscal;   Política Monetaria;  Política Comercial;  Política Agropecuaria y el Fomento a la Inversión Extranjera. </a:t>
            </a:r>
            <a:endParaRPr lang="es-MX" sz="1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570710" y="4163381"/>
            <a:ext cx="5334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Transformo de manera radical  la política fiscal y  Monetaria </a:t>
            </a:r>
            <a:r>
              <a:rPr lang="es-MX" sz="1000" dirty="0"/>
              <a:t>c</a:t>
            </a:r>
            <a:r>
              <a:rPr lang="es-MX" sz="1000" dirty="0" smtClean="0"/>
              <a:t>on el propósito de que el eje de la inversión nacional  lo ejerciera el  Sector Público; con los ingresos de la explotación del petróleo se busco  financiar  la inversión en infraestructura. </a:t>
            </a:r>
            <a:endParaRPr lang="es-MX" sz="1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639755" y="4724947"/>
            <a:ext cx="5334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El gasto publico fue motor del crecimiento económico; caída de la Actividad Industrial;  incremento de la tasa de desempleo y redición del Ingreso </a:t>
            </a:r>
            <a:r>
              <a:rPr lang="es-MX" sz="1000" dirty="0" err="1" smtClean="0"/>
              <a:t>percapita</a:t>
            </a:r>
            <a:r>
              <a:rPr lang="es-MX" sz="1000" dirty="0"/>
              <a:t> (Huerta y  Chávez Presa, 2003</a:t>
            </a:r>
            <a:r>
              <a:rPr lang="es-MX" sz="1000" dirty="0" smtClean="0"/>
              <a:t>)</a:t>
            </a:r>
            <a:r>
              <a:rPr lang="es-MX" sz="1000" dirty="0" smtClean="0"/>
              <a:t>.</a:t>
            </a:r>
            <a:endParaRPr lang="es-MX" sz="1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979712" y="788891"/>
            <a:ext cx="6624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* En algunas ocasiones estimula la economía orientándola a la adquisición de bienes y servicios en determinados momentos de la economía.</a:t>
            </a:r>
          </a:p>
          <a:p>
            <a:pPr marL="171450" indent="-171450">
              <a:buFont typeface="Arial" charset="0"/>
              <a:buChar char="•"/>
            </a:pPr>
            <a:r>
              <a:rPr lang="es-MX" sz="1000" dirty="0" smtClean="0"/>
              <a:t>Determinan cuales proyectos se deben financiar de acuerdo con su rentabilidad.</a:t>
            </a:r>
          </a:p>
          <a:p>
            <a:pPr marL="171450" indent="-171450">
              <a:buFont typeface="Arial" charset="0"/>
              <a:buChar char="•"/>
            </a:pPr>
            <a:r>
              <a:rPr lang="es-MX" sz="1000" dirty="0" smtClean="0"/>
              <a:t> El incremento de las tasas de interés tienen el efecto de atraer proyectos de Mayor riesgo.</a:t>
            </a:r>
          </a:p>
          <a:p>
            <a:pPr marL="171450" indent="-171450">
              <a:buFont typeface="Arial" charset="0"/>
              <a:buChar char="•"/>
            </a:pPr>
            <a:r>
              <a:rPr lang="es-MX" sz="1000" dirty="0" smtClean="0"/>
              <a:t>Las tasas de Interés  que cobran los bancos tienen limites bien </a:t>
            </a:r>
            <a:r>
              <a:rPr lang="es-MX" sz="1000" dirty="0" smtClean="0"/>
              <a:t>definidos (</a:t>
            </a:r>
            <a:r>
              <a:rPr lang="es-MX" sz="1000" dirty="0" err="1" smtClean="0"/>
              <a:t>Stiglitz</a:t>
            </a:r>
            <a:r>
              <a:rPr lang="es-MX" sz="1000" dirty="0" smtClean="0"/>
              <a:t> </a:t>
            </a:r>
            <a:r>
              <a:rPr lang="es-MX" sz="1000" dirty="0"/>
              <a:t>y </a:t>
            </a:r>
            <a:r>
              <a:rPr lang="es-MX" sz="1000" dirty="0" smtClean="0"/>
              <a:t>Weiss,1981).</a:t>
            </a:r>
            <a:endParaRPr lang="es-MX" sz="1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012685" y="2122984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s-MX" sz="1000" dirty="0" smtClean="0"/>
              <a:t>La gestión indirecta de la tasa de interés a través del “corto” está sujeta a tensiones por los cambios posibles en la tasa de interés de los Estados Unidos .</a:t>
            </a:r>
          </a:p>
          <a:p>
            <a:pPr marL="171450" indent="-171450">
              <a:buFont typeface="Arial" charset="0"/>
              <a:buChar char="•"/>
            </a:pPr>
            <a:r>
              <a:rPr lang="es-MX" sz="1000" dirty="0" smtClean="0"/>
              <a:t>El aumento de las tasas de interés  podría crear desequilibrios  </a:t>
            </a:r>
            <a:r>
              <a:rPr lang="es-MX" sz="1000" dirty="0" smtClean="0"/>
              <a:t>en </a:t>
            </a:r>
            <a:r>
              <a:rPr lang="es-MX" sz="1000" dirty="0" smtClean="0"/>
              <a:t>los balances de los agentes económicos  que tienen fuertes endeudamiento lo que provocara demandas de estos para renovar sus créditos</a:t>
            </a:r>
            <a:r>
              <a:rPr lang="es-MX" sz="10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s-MX" sz="1000" dirty="0" smtClean="0"/>
              <a:t>La necesidad de una negociación de política del mas alto nivel  estratégico, para redefinir el curso del desarrollo económico nacional (Garrido, 2004).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0498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460</Words>
  <Application>Microsoft Office PowerPoint</Application>
  <PresentationFormat>Presentación en pantalla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NERY REYES</dc:creator>
  <cp:lastModifiedBy>NERY REYES</cp:lastModifiedBy>
  <cp:revision>20</cp:revision>
  <dcterms:created xsi:type="dcterms:W3CDTF">2014-10-03T05:00:17Z</dcterms:created>
  <dcterms:modified xsi:type="dcterms:W3CDTF">2014-10-03T20:05:04Z</dcterms:modified>
</cp:coreProperties>
</file>