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77050" cy="1000125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95725" y="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F707A-12C7-40EA-B935-8493C6D61510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7388" y="4751388"/>
            <a:ext cx="5502275" cy="45005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9960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95725" y="9499600"/>
            <a:ext cx="2979738" cy="500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9EC30-63AA-4634-8540-908224062E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746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EC30-63AA-4634-8540-908224062EF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576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8449-604E-4BEE-A7CC-0D375D8AC79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4D5F-9243-4CA4-BA5C-7B37C1D563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18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8449-604E-4BEE-A7CC-0D375D8AC79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4D5F-9243-4CA4-BA5C-7B37C1D563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403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8449-604E-4BEE-A7CC-0D375D8AC79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4D5F-9243-4CA4-BA5C-7B37C1D563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53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8449-604E-4BEE-A7CC-0D375D8AC79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4D5F-9243-4CA4-BA5C-7B37C1D563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551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8449-604E-4BEE-A7CC-0D375D8AC79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4D5F-9243-4CA4-BA5C-7B37C1D563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33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8449-604E-4BEE-A7CC-0D375D8AC79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4D5F-9243-4CA4-BA5C-7B37C1D563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94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8449-604E-4BEE-A7CC-0D375D8AC79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4D5F-9243-4CA4-BA5C-7B37C1D563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983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8449-604E-4BEE-A7CC-0D375D8AC79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4D5F-9243-4CA4-BA5C-7B37C1D563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36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8449-604E-4BEE-A7CC-0D375D8AC79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4D5F-9243-4CA4-BA5C-7B37C1D563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629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8449-604E-4BEE-A7CC-0D375D8AC79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4D5F-9243-4CA4-BA5C-7B37C1D563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551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8449-604E-4BEE-A7CC-0D375D8AC79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94D5F-9243-4CA4-BA5C-7B37C1D563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3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68449-604E-4BEE-A7CC-0D375D8AC793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94D5F-9243-4CA4-BA5C-7B37C1D563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322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http://www.americaeconomia.com/sites/default/files/imagecache/foto_nota/finanzas4_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1" y="5626658"/>
            <a:ext cx="2577775" cy="110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static.com/images?q=tbn:ANd9GcR0mI_i-s5FDWlJ1jvEXLMLcLwdBqDdqPyyU_rpdljrJa8fhdT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38" y="1052737"/>
            <a:ext cx="2032246" cy="277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Elipse"/>
          <p:cNvSpPr/>
          <p:nvPr/>
        </p:nvSpPr>
        <p:spPr>
          <a:xfrm>
            <a:off x="2915816" y="2636912"/>
            <a:ext cx="2592288" cy="2160240"/>
          </a:xfrm>
          <a:prstGeom prst="ellipse">
            <a:avLst/>
          </a:prstGeom>
          <a:solidFill>
            <a:srgbClr val="00B05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7" name="6 Conector recto"/>
          <p:cNvCxnSpPr>
            <a:endCxn id="5" idx="5"/>
          </p:cNvCxnSpPr>
          <p:nvPr/>
        </p:nvCxnSpPr>
        <p:spPr>
          <a:xfrm>
            <a:off x="4211960" y="3632359"/>
            <a:ext cx="916512" cy="8484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endCxn id="5" idx="0"/>
          </p:cNvCxnSpPr>
          <p:nvPr/>
        </p:nvCxnSpPr>
        <p:spPr>
          <a:xfrm flipV="1">
            <a:off x="4211960" y="2636912"/>
            <a:ext cx="0" cy="9954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H="1">
            <a:off x="2915816" y="3632359"/>
            <a:ext cx="1296144" cy="42421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Pergamino horizontal"/>
          <p:cNvSpPr/>
          <p:nvPr/>
        </p:nvSpPr>
        <p:spPr>
          <a:xfrm>
            <a:off x="2513462" y="195916"/>
            <a:ext cx="3396996" cy="50405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/>
              <a:t>AGENDA DEL DESARROLLO</a:t>
            </a:r>
            <a:endParaRPr lang="es-MX" sz="2000" b="1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129283" y="3078361"/>
            <a:ext cx="100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solidFill>
                  <a:schemeClr val="bg1"/>
                </a:solidFill>
              </a:rPr>
              <a:t>Implicaciones de la economía regional </a:t>
            </a:r>
            <a:endParaRPr lang="es-MX" sz="1000" b="1" dirty="0">
              <a:solidFill>
                <a:schemeClr val="bg1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355976" y="3018534"/>
            <a:ext cx="1008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solidFill>
                  <a:srgbClr val="FFFF00"/>
                </a:solidFill>
              </a:rPr>
              <a:t>Importancia de las instituciones para el desarrollo.</a:t>
            </a:r>
            <a:endParaRPr lang="es-MX" sz="1000" b="1" dirty="0">
              <a:solidFill>
                <a:srgbClr val="FFFF00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430015" y="3827806"/>
            <a:ext cx="1084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solidFill>
                  <a:srgbClr val="C00000"/>
                </a:solidFill>
              </a:rPr>
              <a:t>Posibles soluciones de desigualdad en el contexto contemporáneo</a:t>
            </a:r>
            <a:endParaRPr lang="es-MX" sz="1000" b="1" dirty="0">
              <a:solidFill>
                <a:srgbClr val="C00000"/>
              </a:solidFill>
            </a:endParaRPr>
          </a:p>
        </p:txBody>
      </p:sp>
      <p:sp>
        <p:nvSpPr>
          <p:cNvPr id="39" name="38 Flecha arriba"/>
          <p:cNvSpPr/>
          <p:nvPr/>
        </p:nvSpPr>
        <p:spPr>
          <a:xfrm>
            <a:off x="-11914" y="404664"/>
            <a:ext cx="1368152" cy="3452268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11914" y="2823465"/>
            <a:ext cx="1097038" cy="1477328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MX" sz="1000" b="1" dirty="0" smtClean="0">
                <a:solidFill>
                  <a:schemeClr val="bg1"/>
                </a:solidFill>
              </a:rPr>
              <a:t>ÁMBITO MUNICIPAL</a:t>
            </a:r>
          </a:p>
          <a:p>
            <a:r>
              <a:rPr lang="es-MX" sz="1000" b="1" dirty="0" smtClean="0">
                <a:solidFill>
                  <a:schemeClr val="bg1"/>
                </a:solidFill>
              </a:rPr>
              <a:t>Producción en los sectores productivos.</a:t>
            </a:r>
          </a:p>
          <a:p>
            <a:r>
              <a:rPr lang="es-MX" sz="1000" b="1" dirty="0" smtClean="0">
                <a:solidFill>
                  <a:schemeClr val="bg1"/>
                </a:solidFill>
              </a:rPr>
              <a:t>Agricultura.</a:t>
            </a:r>
          </a:p>
          <a:p>
            <a:r>
              <a:rPr lang="es-MX" sz="1000" b="1" dirty="0" smtClean="0">
                <a:solidFill>
                  <a:schemeClr val="bg1"/>
                </a:solidFill>
              </a:rPr>
              <a:t>Ganadería.</a:t>
            </a:r>
          </a:p>
          <a:p>
            <a:r>
              <a:rPr lang="es-MX" sz="1000" b="1" dirty="0" smtClean="0">
                <a:solidFill>
                  <a:schemeClr val="bg1"/>
                </a:solidFill>
              </a:rPr>
              <a:t>Pesca.</a:t>
            </a:r>
          </a:p>
          <a:p>
            <a:r>
              <a:rPr lang="es-MX" sz="1000" b="1" dirty="0" smtClean="0">
                <a:solidFill>
                  <a:schemeClr val="bg1"/>
                </a:solidFill>
              </a:rPr>
              <a:t>Turístico. </a:t>
            </a:r>
            <a:endParaRPr lang="es-MX" sz="10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0" y="1079124"/>
            <a:ext cx="1108952" cy="161582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MX" sz="1100" dirty="0" smtClean="0">
                <a:solidFill>
                  <a:schemeClr val="bg1"/>
                </a:solidFill>
              </a:rPr>
              <a:t>AMBITO ESTATAL.</a:t>
            </a:r>
          </a:p>
          <a:p>
            <a:r>
              <a:rPr lang="es-MX" sz="1100" dirty="0" smtClean="0">
                <a:solidFill>
                  <a:schemeClr val="bg1"/>
                </a:solidFill>
              </a:rPr>
              <a:t>Empleo.</a:t>
            </a:r>
          </a:p>
          <a:p>
            <a:r>
              <a:rPr lang="es-MX" sz="1100" dirty="0" smtClean="0">
                <a:solidFill>
                  <a:schemeClr val="bg1"/>
                </a:solidFill>
              </a:rPr>
              <a:t>Salud.</a:t>
            </a:r>
          </a:p>
          <a:p>
            <a:r>
              <a:rPr lang="es-MX" sz="1100" dirty="0" smtClean="0">
                <a:solidFill>
                  <a:schemeClr val="bg1"/>
                </a:solidFill>
              </a:rPr>
              <a:t>Educación.</a:t>
            </a:r>
          </a:p>
          <a:p>
            <a:r>
              <a:rPr lang="es-MX" sz="1100" dirty="0" smtClean="0">
                <a:solidFill>
                  <a:schemeClr val="bg1"/>
                </a:solidFill>
              </a:rPr>
              <a:t>Gestión Pública</a:t>
            </a:r>
          </a:p>
          <a:p>
            <a:r>
              <a:rPr lang="es-MX" sz="1100" dirty="0" smtClean="0">
                <a:solidFill>
                  <a:schemeClr val="bg1"/>
                </a:solidFill>
              </a:rPr>
              <a:t>Servicios de Apoyo a la Producción</a:t>
            </a:r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1157262" y="63655"/>
            <a:ext cx="1241878" cy="861774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1"/>
                </a:solidFill>
              </a:rPr>
              <a:t>ÁMBITO FEDERAL</a:t>
            </a:r>
          </a:p>
          <a:p>
            <a:r>
              <a:rPr lang="es-MX" sz="1000" dirty="0" smtClean="0">
                <a:solidFill>
                  <a:schemeClr val="bg1"/>
                </a:solidFill>
              </a:rPr>
              <a:t>Creación de Políticas publicas para el desarrollo económico </a:t>
            </a:r>
            <a:endParaRPr lang="es-MX" sz="1000" dirty="0">
              <a:solidFill>
                <a:schemeClr val="bg1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58" y="656692"/>
            <a:ext cx="1872208" cy="3485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324" y="4450940"/>
            <a:ext cx="2109676" cy="157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41 Flecha derecha"/>
          <p:cNvSpPr/>
          <p:nvPr/>
        </p:nvSpPr>
        <p:spPr>
          <a:xfrm>
            <a:off x="4860032" y="548680"/>
            <a:ext cx="2376264" cy="146172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rgbClr val="FFFF00"/>
                </a:solidFill>
              </a:rPr>
              <a:t>Brinda apoyo a los gobiernos de la región en gestión publica, administración, investigación orientadas al desarrollo económico</a:t>
            </a:r>
          </a:p>
          <a:p>
            <a:pPr algn="ctr"/>
            <a:endParaRPr lang="es-MX" sz="1000" dirty="0">
              <a:solidFill>
                <a:srgbClr val="FFFF00"/>
              </a:solidFill>
            </a:endParaRPr>
          </a:p>
        </p:txBody>
      </p:sp>
      <p:sp>
        <p:nvSpPr>
          <p:cNvPr id="43" name="42 Flecha derecha"/>
          <p:cNvSpPr/>
          <p:nvPr/>
        </p:nvSpPr>
        <p:spPr>
          <a:xfrm>
            <a:off x="4860032" y="2010409"/>
            <a:ext cx="2291090" cy="81305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rgbClr val="FFFF00"/>
                </a:solidFill>
              </a:rPr>
              <a:t>ONU. OBJETIVOS DE DESARROLLO DEL MILENIUM: Progreso e igualdad.</a:t>
            </a:r>
          </a:p>
          <a:p>
            <a:pPr algn="ctr"/>
            <a:endParaRPr lang="es-MX" sz="1000" dirty="0">
              <a:solidFill>
                <a:srgbClr val="FFFF00"/>
              </a:solidFill>
            </a:endParaRPr>
          </a:p>
        </p:txBody>
      </p:sp>
      <p:sp>
        <p:nvSpPr>
          <p:cNvPr id="44" name="43 Flecha derecha"/>
          <p:cNvSpPr/>
          <p:nvPr/>
        </p:nvSpPr>
        <p:spPr>
          <a:xfrm>
            <a:off x="5580112" y="3355359"/>
            <a:ext cx="1576902" cy="109558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rgbClr val="FFFF00"/>
                </a:solidFill>
              </a:rPr>
              <a:t>Contribuye al desarrollo económico de américa latina</a:t>
            </a:r>
          </a:p>
          <a:p>
            <a:pPr algn="ctr"/>
            <a:endParaRPr lang="es-MX" sz="1000" dirty="0">
              <a:solidFill>
                <a:srgbClr val="FFFF00"/>
              </a:solidFill>
            </a:endParaRPr>
          </a:p>
        </p:txBody>
      </p:sp>
      <p:sp>
        <p:nvSpPr>
          <p:cNvPr id="48" name="47 Flecha derecha"/>
          <p:cNvSpPr/>
          <p:nvPr/>
        </p:nvSpPr>
        <p:spPr>
          <a:xfrm>
            <a:off x="5265748" y="4511947"/>
            <a:ext cx="1728192" cy="172536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rgbClr val="FFFF00"/>
                </a:solidFill>
              </a:rPr>
              <a:t>Promueve políticas que mejoren las condiciones económicas de sus países miembros</a:t>
            </a:r>
          </a:p>
          <a:p>
            <a:pPr algn="ctr"/>
            <a:endParaRPr lang="es-MX" sz="1000" dirty="0"/>
          </a:p>
        </p:txBody>
      </p:sp>
      <p:pic>
        <p:nvPicPr>
          <p:cNvPr id="1038" name="Picture 14" descr="http://1.bp.blogspot.com/-7o29Fi49aEQ/UpERmyGUZnI/AAAAAAAABu8/sI0SAMFTQqE/s400/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6" y="4511947"/>
            <a:ext cx="1766286" cy="222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53 Rectángulo redondeado"/>
          <p:cNvSpPr/>
          <p:nvPr/>
        </p:nvSpPr>
        <p:spPr>
          <a:xfrm>
            <a:off x="1262764" y="4258693"/>
            <a:ext cx="2272752" cy="1362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b="1" dirty="0" smtClean="0">
                <a:solidFill>
                  <a:srgbClr val="FF0000"/>
                </a:solidFill>
              </a:rPr>
              <a:t>ABATIR LOS COSTOS HUMANOS DE LA DESIGUALDAD:  A través del Desarrollo económico, humano, institucional y ambiental, con una mayor producción regional para  alcanzar los niveles de competitividad.</a:t>
            </a:r>
          </a:p>
          <a:p>
            <a:pPr algn="ctr"/>
            <a:endParaRPr lang="es-MX" sz="800" b="1" dirty="0">
              <a:solidFill>
                <a:srgbClr val="FF0000"/>
              </a:solidFill>
            </a:endParaRPr>
          </a:p>
          <a:p>
            <a:pPr algn="ctr"/>
            <a:r>
              <a:rPr lang="es-MX" sz="800" b="1" dirty="0" smtClean="0">
                <a:solidFill>
                  <a:srgbClr val="FF0000"/>
                </a:solidFill>
              </a:rPr>
              <a:t>ERRADICAR; La pobreza, la desigualdad social , el hambre, el rezago educativo y cultural, así como la corrupción </a:t>
            </a:r>
            <a:endParaRPr lang="es-MX" sz="800" b="1" dirty="0">
              <a:solidFill>
                <a:srgbClr val="FF0000"/>
              </a:solidFill>
            </a:endParaRPr>
          </a:p>
        </p:txBody>
      </p:sp>
      <p:sp>
        <p:nvSpPr>
          <p:cNvPr id="55" name="54 Flecha curvada hacia arriba"/>
          <p:cNvSpPr/>
          <p:nvPr/>
        </p:nvSpPr>
        <p:spPr>
          <a:xfrm rot="15299355">
            <a:off x="3025264" y="1916374"/>
            <a:ext cx="1216152" cy="731520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6" name="55 Flecha curvada hacia la izquierda"/>
          <p:cNvSpPr/>
          <p:nvPr/>
        </p:nvSpPr>
        <p:spPr>
          <a:xfrm rot="10543344">
            <a:off x="3968058" y="1230061"/>
            <a:ext cx="952395" cy="158458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58" name="57 Flecha curvada hacia la izquierda"/>
          <p:cNvSpPr/>
          <p:nvPr/>
        </p:nvSpPr>
        <p:spPr>
          <a:xfrm>
            <a:off x="3633339" y="4689580"/>
            <a:ext cx="700121" cy="936104"/>
          </a:xfrm>
          <a:prstGeom prst="curvedLeftArrow">
            <a:avLst>
              <a:gd name="adj1" fmla="val 25000"/>
              <a:gd name="adj2" fmla="val 50000"/>
              <a:gd name="adj3" fmla="val 6763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742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171</Words>
  <Application>Microsoft Office PowerPoint</Application>
  <PresentationFormat>Presentación en pantalla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CIBER PC 01</dc:creator>
  <cp:lastModifiedBy>CIBER PC 01</cp:lastModifiedBy>
  <cp:revision>17</cp:revision>
  <cp:lastPrinted>2014-10-24T21:30:11Z</cp:lastPrinted>
  <dcterms:created xsi:type="dcterms:W3CDTF">2014-10-24T21:19:07Z</dcterms:created>
  <dcterms:modified xsi:type="dcterms:W3CDTF">2014-10-24T23:57:36Z</dcterms:modified>
</cp:coreProperties>
</file>