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6" r:id="rId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36" y="-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A2CF3-814C-4ED7-BB18-EF0F0F3BECDE}" type="datetimeFigureOut">
              <a:rPr lang="es-MX" smtClean="0"/>
              <a:t>15/03/2015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B88EA-3380-4A09-A1E9-53D24068E82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76962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A2CF3-814C-4ED7-BB18-EF0F0F3BECDE}" type="datetimeFigureOut">
              <a:rPr lang="es-MX" smtClean="0"/>
              <a:t>15/03/2015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B88EA-3380-4A09-A1E9-53D24068E82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28353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A2CF3-814C-4ED7-BB18-EF0F0F3BECDE}" type="datetimeFigureOut">
              <a:rPr lang="es-MX" smtClean="0"/>
              <a:t>15/03/2015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B88EA-3380-4A09-A1E9-53D24068E825}" type="slidenum">
              <a:rPr lang="es-MX" smtClean="0"/>
              <a:t>‹Nº›</a:t>
            </a:fld>
            <a:endParaRPr lang="es-MX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056598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A2CF3-814C-4ED7-BB18-EF0F0F3BECDE}" type="datetimeFigureOut">
              <a:rPr lang="es-MX" smtClean="0"/>
              <a:t>15/03/2015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B88EA-3380-4A09-A1E9-53D24068E82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405328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A2CF3-814C-4ED7-BB18-EF0F0F3BECDE}" type="datetimeFigureOut">
              <a:rPr lang="es-MX" smtClean="0"/>
              <a:t>15/03/2015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B88EA-3380-4A09-A1E9-53D24068E825}" type="slidenum">
              <a:rPr lang="es-MX" smtClean="0"/>
              <a:t>‹Nº›</a:t>
            </a:fld>
            <a:endParaRPr lang="es-MX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13874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A2CF3-814C-4ED7-BB18-EF0F0F3BECDE}" type="datetimeFigureOut">
              <a:rPr lang="es-MX" smtClean="0"/>
              <a:t>15/03/2015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B88EA-3380-4A09-A1E9-53D24068E82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781126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A2CF3-814C-4ED7-BB18-EF0F0F3BECDE}" type="datetimeFigureOut">
              <a:rPr lang="es-MX" smtClean="0"/>
              <a:t>15/03/2015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B88EA-3380-4A09-A1E9-53D24068E82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573052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A2CF3-814C-4ED7-BB18-EF0F0F3BECDE}" type="datetimeFigureOut">
              <a:rPr lang="es-MX" smtClean="0"/>
              <a:t>15/03/2015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B88EA-3380-4A09-A1E9-53D24068E82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79224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A2CF3-814C-4ED7-BB18-EF0F0F3BECDE}" type="datetimeFigureOut">
              <a:rPr lang="es-MX" smtClean="0"/>
              <a:t>15/03/2015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B88EA-3380-4A09-A1E9-53D24068E82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10299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A2CF3-814C-4ED7-BB18-EF0F0F3BECDE}" type="datetimeFigureOut">
              <a:rPr lang="es-MX" smtClean="0"/>
              <a:t>15/03/2015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B88EA-3380-4A09-A1E9-53D24068E82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48604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A2CF3-814C-4ED7-BB18-EF0F0F3BECDE}" type="datetimeFigureOut">
              <a:rPr lang="es-MX" smtClean="0"/>
              <a:t>15/03/2015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B88EA-3380-4A09-A1E9-53D24068E82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19802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A2CF3-814C-4ED7-BB18-EF0F0F3BECDE}" type="datetimeFigureOut">
              <a:rPr lang="es-MX" smtClean="0"/>
              <a:t>15/03/2015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B88EA-3380-4A09-A1E9-53D24068E82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49454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A2CF3-814C-4ED7-BB18-EF0F0F3BECDE}" type="datetimeFigureOut">
              <a:rPr lang="es-MX" smtClean="0"/>
              <a:t>15/03/2015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B88EA-3380-4A09-A1E9-53D24068E82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89062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A2CF3-814C-4ED7-BB18-EF0F0F3BECDE}" type="datetimeFigureOut">
              <a:rPr lang="es-MX" smtClean="0"/>
              <a:t>15/03/2015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B88EA-3380-4A09-A1E9-53D24068E82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7201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A2CF3-814C-4ED7-BB18-EF0F0F3BECDE}" type="datetimeFigureOut">
              <a:rPr lang="es-MX" smtClean="0"/>
              <a:t>15/03/2015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B88EA-3380-4A09-A1E9-53D24068E82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33742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A2CF3-814C-4ED7-BB18-EF0F0F3BECDE}" type="datetimeFigureOut">
              <a:rPr lang="es-MX" smtClean="0"/>
              <a:t>15/03/2015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B88EA-3380-4A09-A1E9-53D24068E82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10318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A2CF3-814C-4ED7-BB18-EF0F0F3BECDE}" type="datetimeFigureOut">
              <a:rPr lang="es-MX" smtClean="0"/>
              <a:t>15/03/2015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6DB88EA-3380-4A09-A1E9-53D24068E82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03527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4344762" y="2862804"/>
            <a:ext cx="1997663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MX" sz="2000" dirty="0" smtClean="0">
                <a:solidFill>
                  <a:schemeClr val="accent5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MAPA MENTAL</a:t>
            </a:r>
            <a:endParaRPr lang="es-MX" sz="2000" dirty="0">
              <a:solidFill>
                <a:schemeClr val="accent5">
                  <a:lumMod val="7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91457" y="5923180"/>
            <a:ext cx="49968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 smtClean="0">
                <a:latin typeface="Arial Black" panose="020B0A04020102020204" pitchFamily="34" charset="0"/>
              </a:rPr>
              <a:t>CATEDRÁTICO:</a:t>
            </a:r>
            <a:r>
              <a:rPr lang="es-MX" sz="1400" dirty="0" smtClean="0"/>
              <a:t> </a:t>
            </a:r>
            <a:r>
              <a:rPr lang="es-MX" sz="1400" dirty="0" smtClean="0"/>
              <a:t>DRA. MAGDA ELIZABETH JAN ARGUELLO</a:t>
            </a:r>
          </a:p>
          <a:p>
            <a:endParaRPr lang="es-MX" sz="1400" b="1" dirty="0"/>
          </a:p>
        </p:txBody>
      </p:sp>
      <p:sp>
        <p:nvSpPr>
          <p:cNvPr id="35" name="CuadroTexto 34"/>
          <p:cNvSpPr txBox="1"/>
          <p:nvPr/>
        </p:nvSpPr>
        <p:spPr>
          <a:xfrm>
            <a:off x="140522" y="6282945"/>
            <a:ext cx="38172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 smtClean="0">
                <a:latin typeface="Arial Black" panose="020B0A04020102020204" pitchFamily="34" charset="0"/>
              </a:rPr>
              <a:t>ALUMNO:</a:t>
            </a:r>
            <a:r>
              <a:rPr lang="es-MX" sz="1400" dirty="0" smtClean="0"/>
              <a:t> </a:t>
            </a:r>
            <a:r>
              <a:rPr lang="es-MX" sz="1400" b="1" dirty="0" smtClean="0"/>
              <a:t>EDÍN </a:t>
            </a:r>
            <a:r>
              <a:rPr lang="es-MX" sz="1400" b="1" dirty="0" smtClean="0"/>
              <a:t>POMPILIO SÁNCHEZ </a:t>
            </a:r>
            <a:r>
              <a:rPr lang="es-MX" sz="1400" b="1" dirty="0" smtClean="0"/>
              <a:t>LÓPEZ</a:t>
            </a:r>
            <a:endParaRPr lang="es-MX" sz="1400" b="1" dirty="0"/>
          </a:p>
        </p:txBody>
      </p:sp>
      <p:sp>
        <p:nvSpPr>
          <p:cNvPr id="36" name="CuadroTexto 35"/>
          <p:cNvSpPr txBox="1"/>
          <p:nvPr/>
        </p:nvSpPr>
        <p:spPr>
          <a:xfrm>
            <a:off x="113498" y="5549897"/>
            <a:ext cx="39072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 smtClean="0">
                <a:latin typeface="Arial Black" panose="020B0A04020102020204" pitchFamily="34" charset="0"/>
              </a:rPr>
              <a:t>ASIGNATURA:</a:t>
            </a:r>
            <a:r>
              <a:rPr lang="es-MX" sz="1400" dirty="0" smtClean="0"/>
              <a:t> </a:t>
            </a:r>
            <a:r>
              <a:rPr lang="es-MX" sz="1400" dirty="0" smtClean="0"/>
              <a:t>GESTIÓN PARA RESULTADOS</a:t>
            </a:r>
            <a:endParaRPr lang="es-MX" sz="1400" b="1" dirty="0"/>
          </a:p>
        </p:txBody>
      </p:sp>
      <p:pic>
        <p:nvPicPr>
          <p:cNvPr id="8" name="Imagen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307" y="523074"/>
            <a:ext cx="2419350" cy="902970"/>
          </a:xfrm>
          <a:prstGeom prst="rect">
            <a:avLst/>
          </a:prstGeom>
        </p:spPr>
      </p:pic>
      <p:grpSp>
        <p:nvGrpSpPr>
          <p:cNvPr id="9" name="Grupo 8"/>
          <p:cNvGrpSpPr/>
          <p:nvPr/>
        </p:nvGrpSpPr>
        <p:grpSpPr>
          <a:xfrm>
            <a:off x="5525386" y="772947"/>
            <a:ext cx="3018155" cy="403224"/>
            <a:chOff x="0" y="0"/>
            <a:chExt cx="3018449" cy="403224"/>
          </a:xfrm>
        </p:grpSpPr>
        <p:cxnSp>
          <p:nvCxnSpPr>
            <p:cNvPr id="10" name="Conector recto 9"/>
            <p:cNvCxnSpPr/>
            <p:nvPr/>
          </p:nvCxnSpPr>
          <p:spPr>
            <a:xfrm>
              <a:off x="0" y="241540"/>
              <a:ext cx="26289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  <a:effectLst>
              <a:reflection blurRad="6350" stA="52000" endA="300" endPos="350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uadro de texto 2"/>
            <p:cNvSpPr txBox="1">
              <a:spLocks noChangeArrowheads="1"/>
            </p:cNvSpPr>
            <p:nvPr/>
          </p:nvSpPr>
          <p:spPr bwMode="auto">
            <a:xfrm>
              <a:off x="51730" y="0"/>
              <a:ext cx="2966719" cy="4032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s-MX" sz="1200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“La Casa de los Servidores Públicos”</a:t>
              </a:r>
              <a:endParaRPr lang="es-MX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876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ángulo 106"/>
          <p:cNvSpPr/>
          <p:nvPr/>
        </p:nvSpPr>
        <p:spPr>
          <a:xfrm>
            <a:off x="577520" y="3441032"/>
            <a:ext cx="1347537" cy="914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8" name="Elipse 107"/>
          <p:cNvSpPr/>
          <p:nvPr/>
        </p:nvSpPr>
        <p:spPr>
          <a:xfrm>
            <a:off x="548055" y="2743200"/>
            <a:ext cx="1371600" cy="1058780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9" name="CuadroTexto 108"/>
          <p:cNvSpPr txBox="1"/>
          <p:nvPr/>
        </p:nvSpPr>
        <p:spPr>
          <a:xfrm>
            <a:off x="663072" y="2842736"/>
            <a:ext cx="122501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50" b="1" dirty="0" smtClean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ORIENTACIÓN</a:t>
            </a:r>
          </a:p>
          <a:p>
            <a:r>
              <a:rPr lang="es-MX" sz="1050" b="1" dirty="0" smtClean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 RESULTADOS</a:t>
            </a:r>
            <a:endParaRPr lang="es-MX" sz="1050" b="1" dirty="0">
              <a:solidFill>
                <a:schemeClr val="accent5">
                  <a:lumMod val="75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116" name="Conector recto de flecha 115"/>
          <p:cNvCxnSpPr/>
          <p:nvPr/>
        </p:nvCxnSpPr>
        <p:spPr>
          <a:xfrm flipV="1">
            <a:off x="1012089" y="3285530"/>
            <a:ext cx="382137" cy="303833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CuadroTexto 117"/>
          <p:cNvSpPr txBox="1"/>
          <p:nvPr/>
        </p:nvSpPr>
        <p:spPr>
          <a:xfrm>
            <a:off x="515219" y="3732118"/>
            <a:ext cx="1505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b="1" dirty="0" smtClean="0">
                <a:solidFill>
                  <a:schemeClr val="tx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Mejora la calidad y </a:t>
            </a:r>
          </a:p>
          <a:p>
            <a:r>
              <a:rPr lang="es-MX" sz="1200" b="1" dirty="0" smtClean="0">
                <a:solidFill>
                  <a:schemeClr val="tx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Eficiencia del gasto</a:t>
            </a:r>
          </a:p>
          <a:p>
            <a:r>
              <a:rPr lang="es-MX" sz="1200" b="1" dirty="0" smtClean="0">
                <a:solidFill>
                  <a:schemeClr val="tx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gubernamental</a:t>
            </a:r>
            <a:endParaRPr lang="es-MX" sz="1200" b="1" dirty="0">
              <a:solidFill>
                <a:schemeClr val="tx2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19" name="Flecha a la derecha con bandas 118"/>
          <p:cNvSpPr/>
          <p:nvPr/>
        </p:nvSpPr>
        <p:spPr>
          <a:xfrm>
            <a:off x="2193762" y="3189795"/>
            <a:ext cx="552450" cy="941003"/>
          </a:xfrm>
          <a:prstGeom prst="striped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20" name="Imagen 1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7113" y="3141569"/>
            <a:ext cx="1183352" cy="1048366"/>
          </a:xfrm>
          <a:prstGeom prst="rect">
            <a:avLst/>
          </a:prstGeom>
        </p:spPr>
      </p:pic>
      <p:sp>
        <p:nvSpPr>
          <p:cNvPr id="121" name="CuadroTexto 120"/>
          <p:cNvSpPr txBox="1"/>
          <p:nvPr/>
        </p:nvSpPr>
        <p:spPr>
          <a:xfrm rot="20747331">
            <a:off x="3008732" y="3137120"/>
            <a:ext cx="112082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5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PPTO</a:t>
            </a:r>
          </a:p>
          <a:p>
            <a:r>
              <a:rPr lang="es-MX" sz="105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BASADO</a:t>
            </a:r>
          </a:p>
          <a:p>
            <a:r>
              <a:rPr lang="es-MX" sz="105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 EN</a:t>
            </a:r>
            <a:endParaRPr lang="es-MX" sz="1050" b="1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s-MX" sz="105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RESULTADOS</a:t>
            </a:r>
            <a:endParaRPr lang="es-MX" sz="105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23" name="Llamada de flecha hacia arriba 122"/>
          <p:cNvSpPr/>
          <p:nvPr/>
        </p:nvSpPr>
        <p:spPr>
          <a:xfrm>
            <a:off x="2660486" y="4324349"/>
            <a:ext cx="1693558" cy="1448865"/>
          </a:xfrm>
          <a:prstGeom prst="upArrowCallou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4" name="CuadroTexto 123"/>
          <p:cNvSpPr txBox="1"/>
          <p:nvPr/>
        </p:nvSpPr>
        <p:spPr>
          <a:xfrm>
            <a:off x="2612862" y="4745453"/>
            <a:ext cx="1741182" cy="10849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*</a:t>
            </a:r>
            <a:r>
              <a:rPr lang="es-MX" sz="105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EL PRESENTACIONAL</a:t>
            </a:r>
          </a:p>
          <a:p>
            <a:r>
              <a:rPr lang="es-MX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*</a:t>
            </a:r>
            <a:r>
              <a:rPr lang="es-MX" sz="105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EL INFORMADO</a:t>
            </a:r>
          </a:p>
          <a:p>
            <a:r>
              <a:rPr lang="es-MX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*</a:t>
            </a:r>
            <a:r>
              <a:rPr lang="es-MX" sz="105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EL DE FORMULA</a:t>
            </a:r>
          </a:p>
          <a:p>
            <a:r>
              <a:rPr lang="es-MX" sz="105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DIRECTA</a:t>
            </a:r>
            <a:endParaRPr lang="es-MX" sz="1050" b="1" dirty="0">
              <a:solidFill>
                <a:schemeClr val="accent4">
                  <a:lumMod val="40000"/>
                  <a:lumOff val="60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25" name="Rectángulo 124"/>
          <p:cNvSpPr/>
          <p:nvPr/>
        </p:nvSpPr>
        <p:spPr>
          <a:xfrm>
            <a:off x="5462340" y="168442"/>
            <a:ext cx="284403" cy="6424863"/>
          </a:xfrm>
          <a:prstGeom prst="rect">
            <a:avLst/>
          </a:prstGeom>
          <a:solidFill>
            <a:schemeClr val="accent2">
              <a:lumMod val="75000"/>
            </a:schemeClr>
          </a:solidFill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6" name="Flecha a la derecha con bandas 125"/>
          <p:cNvSpPr/>
          <p:nvPr/>
        </p:nvSpPr>
        <p:spPr>
          <a:xfrm>
            <a:off x="5844337" y="45549"/>
            <a:ext cx="552450" cy="941003"/>
          </a:xfrm>
          <a:prstGeom prst="striped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7" name="Flecha a la derecha con bandas 126"/>
          <p:cNvSpPr/>
          <p:nvPr/>
        </p:nvSpPr>
        <p:spPr>
          <a:xfrm>
            <a:off x="5876422" y="1377040"/>
            <a:ext cx="552450" cy="941003"/>
          </a:xfrm>
          <a:prstGeom prst="striped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8" name="Rectángulo redondeado 127"/>
          <p:cNvSpPr/>
          <p:nvPr/>
        </p:nvSpPr>
        <p:spPr>
          <a:xfrm>
            <a:off x="6979316" y="345910"/>
            <a:ext cx="3392908" cy="28875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9" name="CuadroTexto 128"/>
          <p:cNvSpPr txBox="1"/>
          <p:nvPr/>
        </p:nvSpPr>
        <p:spPr>
          <a:xfrm>
            <a:off x="7217271" y="357217"/>
            <a:ext cx="29017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b="1" dirty="0" smtClean="0">
                <a:solidFill>
                  <a:srgbClr val="C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EXPERIENCIA INTERNACIONAL</a:t>
            </a:r>
            <a:endParaRPr lang="es-MX" sz="1400" b="1" dirty="0">
              <a:solidFill>
                <a:srgbClr val="C0000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30" name="Rectángulo redondeado 129"/>
          <p:cNvSpPr/>
          <p:nvPr/>
        </p:nvSpPr>
        <p:spPr>
          <a:xfrm>
            <a:off x="7043579" y="1718164"/>
            <a:ext cx="3392908" cy="28875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1" name="CuadroTexto 130"/>
          <p:cNvSpPr txBox="1"/>
          <p:nvPr/>
        </p:nvSpPr>
        <p:spPr>
          <a:xfrm>
            <a:off x="7401849" y="1729471"/>
            <a:ext cx="26885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b="1" dirty="0" smtClean="0">
                <a:solidFill>
                  <a:srgbClr val="C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IMPLANTACIÓN EN MÉXICO</a:t>
            </a:r>
            <a:endParaRPr lang="es-MX" sz="1400" b="1" dirty="0">
              <a:solidFill>
                <a:srgbClr val="C0000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32" name="CuadroTexto 131"/>
          <p:cNvSpPr txBox="1"/>
          <p:nvPr/>
        </p:nvSpPr>
        <p:spPr>
          <a:xfrm>
            <a:off x="6928514" y="766290"/>
            <a:ext cx="471154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s-MX" sz="1400" b="1" dirty="0" smtClean="0">
                <a:solidFill>
                  <a:srgbClr val="00206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No se centra en la eficiencia y efectividad del gasto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MX" sz="1400" b="1" dirty="0" smtClean="0">
                <a:solidFill>
                  <a:srgbClr val="00206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Implica adecuaciones que impactan en las relaciones</a:t>
            </a:r>
          </a:p>
          <a:p>
            <a:r>
              <a:rPr lang="es-MX" sz="1400" b="1" dirty="0" smtClean="0">
                <a:solidFill>
                  <a:srgbClr val="00206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pol</a:t>
            </a:r>
            <a:r>
              <a:rPr lang="es-MX" sz="1400" b="1" dirty="0" smtClean="0">
                <a:solidFill>
                  <a:srgbClr val="00206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íticas y organizacionales</a:t>
            </a:r>
            <a:endParaRPr lang="es-MX" sz="1400" b="1" dirty="0">
              <a:solidFill>
                <a:srgbClr val="00206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33" name="Cerrar llave 132"/>
          <p:cNvSpPr/>
          <p:nvPr/>
        </p:nvSpPr>
        <p:spPr>
          <a:xfrm rot="5400000">
            <a:off x="6392010" y="2383398"/>
            <a:ext cx="171954" cy="914400"/>
          </a:xfrm>
          <a:prstGeom prst="rightBrac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4" name="CuadroTexto 133"/>
          <p:cNvSpPr txBox="1"/>
          <p:nvPr/>
        </p:nvSpPr>
        <p:spPr>
          <a:xfrm>
            <a:off x="5951240" y="2602797"/>
            <a:ext cx="105349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50" b="1" dirty="0" smtClean="0">
                <a:solidFill>
                  <a:schemeClr val="bg2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PLANEACIÓN</a:t>
            </a:r>
            <a:endParaRPr lang="es-MX" sz="1050" b="1" dirty="0">
              <a:solidFill>
                <a:schemeClr val="bg2">
                  <a:lumMod val="50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35" name="CuadroTexto 134"/>
          <p:cNvSpPr txBox="1"/>
          <p:nvPr/>
        </p:nvSpPr>
        <p:spPr>
          <a:xfrm>
            <a:off x="5918524" y="3097200"/>
            <a:ext cx="14654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s-MX" sz="1200" b="1" dirty="0" smtClean="0">
                <a:solidFill>
                  <a:schemeClr val="accent2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Alineación de</a:t>
            </a:r>
          </a:p>
          <a:p>
            <a:r>
              <a:rPr lang="es-MX" sz="1200" b="1" dirty="0" smtClean="0">
                <a:solidFill>
                  <a:schemeClr val="accent2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objetivos</a:t>
            </a:r>
            <a:endParaRPr lang="es-MX" sz="1050" b="1" dirty="0" smtClean="0">
              <a:solidFill>
                <a:schemeClr val="accent2">
                  <a:lumMod val="50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s-MX" sz="1200" b="1" dirty="0" smtClean="0">
                <a:solidFill>
                  <a:schemeClr val="accent2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Construcción de</a:t>
            </a:r>
          </a:p>
          <a:p>
            <a:r>
              <a:rPr lang="es-MX" sz="1200" b="1" dirty="0" smtClean="0">
                <a:solidFill>
                  <a:schemeClr val="accent2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indicadores</a:t>
            </a:r>
            <a:endParaRPr lang="es-MX" sz="1200" b="1" dirty="0">
              <a:solidFill>
                <a:schemeClr val="accent2">
                  <a:lumMod val="50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36" name="Cerrar llave 135"/>
          <p:cNvSpPr/>
          <p:nvPr/>
        </p:nvSpPr>
        <p:spPr>
          <a:xfrm rot="5400000">
            <a:off x="8371406" y="2227551"/>
            <a:ext cx="182460" cy="1236600"/>
          </a:xfrm>
          <a:prstGeom prst="rightBrac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7" name="CuadroTexto 136"/>
          <p:cNvSpPr txBox="1"/>
          <p:nvPr/>
        </p:nvSpPr>
        <p:spPr>
          <a:xfrm>
            <a:off x="7806321" y="2629069"/>
            <a:ext cx="13067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50" b="1" dirty="0" smtClean="0">
                <a:solidFill>
                  <a:schemeClr val="bg2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PROGRAMACIÓN</a:t>
            </a:r>
            <a:endParaRPr lang="es-MX" sz="1050" b="1" dirty="0">
              <a:solidFill>
                <a:schemeClr val="bg2">
                  <a:lumMod val="50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38" name="CuadroTexto 137"/>
          <p:cNvSpPr txBox="1"/>
          <p:nvPr/>
        </p:nvSpPr>
        <p:spPr>
          <a:xfrm>
            <a:off x="7742073" y="3107706"/>
            <a:ext cx="22990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s-MX" sz="1200" b="1" dirty="0" smtClean="0">
                <a:solidFill>
                  <a:schemeClr val="accent2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Se establecen metas</a:t>
            </a:r>
          </a:p>
          <a:p>
            <a:r>
              <a:rPr lang="es-MX" sz="1200" b="1" dirty="0">
                <a:solidFill>
                  <a:schemeClr val="accent2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s-MX" sz="1200" b="1" dirty="0" smtClean="0">
                <a:solidFill>
                  <a:schemeClr val="accent2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y fechas de cumplimiento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s-MX" sz="1200" b="1" dirty="0" smtClean="0">
                <a:solidFill>
                  <a:schemeClr val="accent2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Se enfatizan los programas</a:t>
            </a:r>
          </a:p>
          <a:p>
            <a:r>
              <a:rPr lang="es-MX" sz="1200" b="1" dirty="0" smtClean="0">
                <a:solidFill>
                  <a:schemeClr val="accent2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de desarrollo social</a:t>
            </a:r>
            <a:endParaRPr lang="es-MX" sz="1200" b="1" dirty="0">
              <a:solidFill>
                <a:schemeClr val="accent2">
                  <a:lumMod val="50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39" name="Cerrar llave 138"/>
          <p:cNvSpPr/>
          <p:nvPr/>
        </p:nvSpPr>
        <p:spPr>
          <a:xfrm rot="5400000">
            <a:off x="10808324" y="2302612"/>
            <a:ext cx="194645" cy="1119674"/>
          </a:xfrm>
          <a:prstGeom prst="rightBrac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0" name="CuadroTexto 139"/>
          <p:cNvSpPr txBox="1"/>
          <p:nvPr/>
        </p:nvSpPr>
        <p:spPr>
          <a:xfrm>
            <a:off x="10323561" y="2639575"/>
            <a:ext cx="115768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5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ELABORACIÓN</a:t>
            </a:r>
            <a:endParaRPr lang="es-MX" sz="1050" b="1" dirty="0">
              <a:solidFill>
                <a:schemeClr val="accent1">
                  <a:lumMod val="20000"/>
                  <a:lumOff val="80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41" name="CuadroTexto 140"/>
          <p:cNvSpPr txBox="1"/>
          <p:nvPr/>
        </p:nvSpPr>
        <p:spPr>
          <a:xfrm>
            <a:off x="10243547" y="3118212"/>
            <a:ext cx="19912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s-MX" sz="1200" b="1" dirty="0" smtClean="0">
                <a:solidFill>
                  <a:schemeClr val="accent2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Lo integran las depen-</a:t>
            </a:r>
          </a:p>
          <a:p>
            <a:r>
              <a:rPr lang="es-MX" sz="1200" b="1" dirty="0">
                <a:solidFill>
                  <a:schemeClr val="accent2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s-MX" sz="1200" b="1" dirty="0" smtClean="0">
                <a:solidFill>
                  <a:schemeClr val="accent2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dencias ejecutoras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s-MX" sz="1200" b="1" dirty="0" smtClean="0">
                <a:solidFill>
                  <a:schemeClr val="accent2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Lo envían a SHCP para</a:t>
            </a:r>
          </a:p>
          <a:p>
            <a:r>
              <a:rPr lang="es-MX" sz="1200" b="1" dirty="0" smtClean="0">
                <a:solidFill>
                  <a:schemeClr val="accent2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validación e integración</a:t>
            </a:r>
            <a:endParaRPr lang="es-MX" sz="1200" b="1" dirty="0">
              <a:solidFill>
                <a:schemeClr val="accent2">
                  <a:lumMod val="50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42" name="Flecha a la derecha con bandas 141"/>
          <p:cNvSpPr/>
          <p:nvPr/>
        </p:nvSpPr>
        <p:spPr>
          <a:xfrm>
            <a:off x="7495018" y="3097507"/>
            <a:ext cx="149461" cy="807598"/>
          </a:xfrm>
          <a:prstGeom prst="stripedRightArrow">
            <a:avLst/>
          </a:prstGeom>
          <a:solidFill>
            <a:srgbClr val="00206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3" name="Flecha a la derecha con bandas 142"/>
          <p:cNvSpPr/>
          <p:nvPr/>
        </p:nvSpPr>
        <p:spPr>
          <a:xfrm>
            <a:off x="10012261" y="3092247"/>
            <a:ext cx="149461" cy="807598"/>
          </a:xfrm>
          <a:prstGeom prst="stripedRightArrow">
            <a:avLst/>
          </a:prstGeom>
          <a:solidFill>
            <a:srgbClr val="00206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5" name="Cerrar llave 144"/>
          <p:cNvSpPr/>
          <p:nvPr/>
        </p:nvSpPr>
        <p:spPr>
          <a:xfrm rot="5400000">
            <a:off x="6847735" y="3845332"/>
            <a:ext cx="228420" cy="1066146"/>
          </a:xfrm>
          <a:prstGeom prst="rightBrac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6" name="CuadroTexto 145"/>
          <p:cNvSpPr txBox="1"/>
          <p:nvPr/>
        </p:nvSpPr>
        <p:spPr>
          <a:xfrm>
            <a:off x="6397935" y="4168836"/>
            <a:ext cx="11192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50" b="1" dirty="0" smtClean="0">
                <a:solidFill>
                  <a:schemeClr val="bg2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INTEGRACIÓN</a:t>
            </a:r>
            <a:endParaRPr lang="es-MX" sz="1050" b="1" dirty="0">
              <a:solidFill>
                <a:schemeClr val="bg2">
                  <a:lumMod val="50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47" name="CuadroTexto 146"/>
          <p:cNvSpPr txBox="1"/>
          <p:nvPr/>
        </p:nvSpPr>
        <p:spPr>
          <a:xfrm>
            <a:off x="6270623" y="4663239"/>
            <a:ext cx="21066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s-MX" sz="1200" b="1" dirty="0" smtClean="0">
                <a:solidFill>
                  <a:schemeClr val="accent2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La SHCP integra el</a:t>
            </a:r>
          </a:p>
          <a:p>
            <a:r>
              <a:rPr lang="es-MX" sz="1200" b="1" dirty="0">
                <a:solidFill>
                  <a:schemeClr val="accent2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s-MX" sz="1200" b="1" dirty="0" smtClean="0">
                <a:solidFill>
                  <a:schemeClr val="accent2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proyecto de presupuesto </a:t>
            </a:r>
            <a:endParaRPr lang="es-MX" sz="1200" b="1" dirty="0" smtClean="0">
              <a:solidFill>
                <a:schemeClr val="accent2">
                  <a:lumMod val="50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s-MX" sz="1200" b="1" dirty="0" smtClean="0">
                <a:solidFill>
                  <a:schemeClr val="accent2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y lo envía a la Cámara de</a:t>
            </a:r>
          </a:p>
          <a:p>
            <a:r>
              <a:rPr lang="es-MX" sz="1200" b="1" dirty="0">
                <a:solidFill>
                  <a:schemeClr val="accent2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s-MX" sz="1200" b="1" dirty="0" smtClean="0">
                <a:solidFill>
                  <a:schemeClr val="accent2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Diputados</a:t>
            </a:r>
            <a:endParaRPr lang="es-MX" sz="1200" b="1" dirty="0">
              <a:solidFill>
                <a:schemeClr val="accent2">
                  <a:lumMod val="50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48" name="Cerrar llave 147"/>
          <p:cNvSpPr/>
          <p:nvPr/>
        </p:nvSpPr>
        <p:spPr>
          <a:xfrm rot="5400000">
            <a:off x="9223083" y="3840073"/>
            <a:ext cx="228420" cy="1066146"/>
          </a:xfrm>
          <a:prstGeom prst="rightBrac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9" name="CuadroTexto 148"/>
          <p:cNvSpPr txBox="1"/>
          <p:nvPr/>
        </p:nvSpPr>
        <p:spPr>
          <a:xfrm>
            <a:off x="8789049" y="4163577"/>
            <a:ext cx="1082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50" b="1" dirty="0" smtClean="0">
                <a:solidFill>
                  <a:schemeClr val="bg2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APROBACIÓN</a:t>
            </a:r>
            <a:endParaRPr lang="es-MX" sz="1050" b="1" dirty="0">
              <a:solidFill>
                <a:schemeClr val="bg2">
                  <a:lumMod val="50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50" name="CuadroTexto 149"/>
          <p:cNvSpPr txBox="1"/>
          <p:nvPr/>
        </p:nvSpPr>
        <p:spPr>
          <a:xfrm>
            <a:off x="8645971" y="4657980"/>
            <a:ext cx="26741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s-MX" sz="1200" b="1" dirty="0" smtClean="0">
                <a:solidFill>
                  <a:schemeClr val="accent2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La Cámara de Diputados</a:t>
            </a:r>
          </a:p>
          <a:p>
            <a:r>
              <a:rPr lang="es-MX" sz="1200" b="1" dirty="0">
                <a:solidFill>
                  <a:schemeClr val="accent2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s-MX" sz="1200" b="1" dirty="0" smtClean="0">
                <a:solidFill>
                  <a:schemeClr val="accent2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revisa y aprueba el presupuesto </a:t>
            </a:r>
            <a:endParaRPr lang="es-MX" sz="1200" b="1" dirty="0" smtClean="0">
              <a:solidFill>
                <a:schemeClr val="accent2">
                  <a:lumMod val="50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s-MX" sz="1200" b="1" dirty="0" smtClean="0">
                <a:solidFill>
                  <a:schemeClr val="accent2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de egresos del gobierno federal</a:t>
            </a:r>
            <a:endParaRPr lang="es-MX" sz="1200" b="1" dirty="0">
              <a:solidFill>
                <a:schemeClr val="accent2">
                  <a:lumMod val="50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51" name="Flecha a la derecha con bandas 150"/>
          <p:cNvSpPr/>
          <p:nvPr/>
        </p:nvSpPr>
        <p:spPr>
          <a:xfrm>
            <a:off x="8456180" y="4616243"/>
            <a:ext cx="149461" cy="807598"/>
          </a:xfrm>
          <a:prstGeom prst="stripedRightArrow">
            <a:avLst/>
          </a:prstGeom>
          <a:solidFill>
            <a:srgbClr val="00206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2" name="Flecha a la derecha con bandas 151"/>
          <p:cNvSpPr/>
          <p:nvPr/>
        </p:nvSpPr>
        <p:spPr>
          <a:xfrm>
            <a:off x="5884444" y="5644237"/>
            <a:ext cx="552450" cy="941003"/>
          </a:xfrm>
          <a:prstGeom prst="striped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3" name="Rectángulo redondeado 152"/>
          <p:cNvSpPr/>
          <p:nvPr/>
        </p:nvSpPr>
        <p:spPr>
          <a:xfrm>
            <a:off x="7179938" y="5648479"/>
            <a:ext cx="3392908" cy="28875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4" name="CuadroTexto 153"/>
          <p:cNvSpPr txBox="1"/>
          <p:nvPr/>
        </p:nvSpPr>
        <p:spPr>
          <a:xfrm>
            <a:off x="7826964" y="5659786"/>
            <a:ext cx="20714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b="1" dirty="0" smtClean="0">
                <a:solidFill>
                  <a:srgbClr val="C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ALCANCES Y LÍMITES</a:t>
            </a:r>
            <a:endParaRPr lang="es-MX" sz="1400" b="1" dirty="0">
              <a:solidFill>
                <a:srgbClr val="C0000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55" name="Flecha a la derecha con bandas 154"/>
          <p:cNvSpPr/>
          <p:nvPr/>
        </p:nvSpPr>
        <p:spPr>
          <a:xfrm>
            <a:off x="4689310" y="3197817"/>
            <a:ext cx="552450" cy="941003"/>
          </a:xfrm>
          <a:prstGeom prst="striped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6" name="CuadroTexto 155"/>
          <p:cNvSpPr txBox="1"/>
          <p:nvPr/>
        </p:nvSpPr>
        <p:spPr>
          <a:xfrm>
            <a:off x="6492372" y="6043136"/>
            <a:ext cx="220445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s-MX" sz="1050" b="1" dirty="0" smtClean="0">
                <a:solidFill>
                  <a:schemeClr val="accent6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El proceso ha sido incremental</a:t>
            </a:r>
          </a:p>
          <a:p>
            <a:r>
              <a:rPr lang="es-MX" sz="1050" b="1" dirty="0" smtClean="0">
                <a:solidFill>
                  <a:schemeClr val="accent6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Y paulatino</a:t>
            </a:r>
            <a:endParaRPr lang="es-MX" sz="1050" b="1" dirty="0">
              <a:solidFill>
                <a:schemeClr val="accent6">
                  <a:lumMod val="50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57" name="CuadroTexto 156"/>
          <p:cNvSpPr txBox="1"/>
          <p:nvPr/>
        </p:nvSpPr>
        <p:spPr>
          <a:xfrm>
            <a:off x="6467349" y="6372960"/>
            <a:ext cx="220925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s-MX" sz="1050" b="1" dirty="0" smtClean="0">
                <a:solidFill>
                  <a:schemeClr val="accent6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No se pretende implantar una</a:t>
            </a:r>
          </a:p>
          <a:p>
            <a:r>
              <a:rPr lang="es-MX" sz="1050" b="1" dirty="0" smtClean="0">
                <a:solidFill>
                  <a:schemeClr val="accent6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visión rígida y mecánica</a:t>
            </a:r>
            <a:endParaRPr lang="es-MX" sz="1050" b="1" dirty="0">
              <a:solidFill>
                <a:schemeClr val="accent6">
                  <a:lumMod val="50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58" name="CuadroTexto 157"/>
          <p:cNvSpPr txBox="1"/>
          <p:nvPr/>
        </p:nvSpPr>
        <p:spPr>
          <a:xfrm>
            <a:off x="8705590" y="6045408"/>
            <a:ext cx="194636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s-MX" sz="1050" b="1" dirty="0" smtClean="0">
                <a:solidFill>
                  <a:schemeClr val="accent6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No se funda en incentivos</a:t>
            </a:r>
          </a:p>
          <a:p>
            <a:r>
              <a:rPr lang="es-MX" sz="1050" b="1" dirty="0">
                <a:solidFill>
                  <a:schemeClr val="accent6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s-MX" sz="1050" b="1" dirty="0" smtClean="0">
                <a:solidFill>
                  <a:schemeClr val="accent6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positivos o negativos</a:t>
            </a:r>
            <a:endParaRPr lang="es-MX" sz="1050" b="1" dirty="0">
              <a:solidFill>
                <a:schemeClr val="accent6">
                  <a:lumMod val="50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59" name="CuadroTexto 158"/>
          <p:cNvSpPr txBox="1"/>
          <p:nvPr/>
        </p:nvSpPr>
        <p:spPr>
          <a:xfrm>
            <a:off x="8707863" y="6388880"/>
            <a:ext cx="217078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s-MX" sz="1050" b="1" dirty="0" smtClean="0">
                <a:solidFill>
                  <a:schemeClr val="accent6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Las dependencias ejecutoras</a:t>
            </a:r>
          </a:p>
          <a:p>
            <a:r>
              <a:rPr lang="es-MX" sz="1050" b="1" dirty="0">
                <a:solidFill>
                  <a:schemeClr val="accent6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s-MX" sz="1050" b="1" dirty="0" smtClean="0">
                <a:solidFill>
                  <a:schemeClr val="accent6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elaboran su anteproyecto</a:t>
            </a:r>
            <a:endParaRPr lang="es-MX" sz="1050" b="1" dirty="0">
              <a:solidFill>
                <a:schemeClr val="accent6">
                  <a:lumMod val="50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60" name="CuadroTexto 159"/>
          <p:cNvSpPr txBox="1"/>
          <p:nvPr/>
        </p:nvSpPr>
        <p:spPr>
          <a:xfrm>
            <a:off x="10864214" y="6225104"/>
            <a:ext cx="124264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s-MX" sz="1050" b="1" dirty="0" smtClean="0">
                <a:solidFill>
                  <a:schemeClr val="accent6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Simulación</a:t>
            </a:r>
          </a:p>
          <a:p>
            <a:r>
              <a:rPr lang="es-MX" sz="1050" b="1" dirty="0">
                <a:solidFill>
                  <a:schemeClr val="accent6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s-MX" sz="1050" b="1" dirty="0" smtClean="0">
                <a:solidFill>
                  <a:schemeClr val="accent6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organizacional</a:t>
            </a:r>
            <a:endParaRPr lang="es-MX" sz="1050" b="1" dirty="0">
              <a:solidFill>
                <a:schemeClr val="accent6">
                  <a:lumMod val="50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61" name="Text Box 3"/>
          <p:cNvSpPr txBox="1">
            <a:spLocks noChangeArrowheads="1"/>
          </p:cNvSpPr>
          <p:nvPr/>
        </p:nvSpPr>
        <p:spPr bwMode="auto">
          <a:xfrm>
            <a:off x="1249912" y="353147"/>
            <a:ext cx="2955191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kumimoji="0" lang="es-E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     MAPA MENTAL</a:t>
            </a:r>
            <a:endParaRPr kumimoji="0" lang="es-ES" sz="2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01600">
                  <a:schemeClr val="accent3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62" name="CuadroTexto 161"/>
          <p:cNvSpPr txBox="1"/>
          <p:nvPr/>
        </p:nvSpPr>
        <p:spPr>
          <a:xfrm>
            <a:off x="2514206" y="5776436"/>
            <a:ext cx="203773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50" b="1" u="sng" dirty="0" smtClean="0">
                <a:solidFill>
                  <a:schemeClr val="accent6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MODELOS TÍPICOS IDEALES</a:t>
            </a:r>
            <a:endParaRPr lang="es-MX" sz="1050" b="1" u="sng" dirty="0">
              <a:solidFill>
                <a:schemeClr val="accent6">
                  <a:lumMod val="75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63" name="CuadroTexto 162"/>
          <p:cNvSpPr txBox="1"/>
          <p:nvPr/>
        </p:nvSpPr>
        <p:spPr>
          <a:xfrm>
            <a:off x="8493279" y="2317218"/>
            <a:ext cx="13003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50" b="1" u="sng" dirty="0" smtClean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  R  O  C  E  S  O</a:t>
            </a:r>
            <a:endParaRPr lang="es-MX" sz="1050" b="1" u="sng" dirty="0">
              <a:solidFill>
                <a:schemeClr val="accent5">
                  <a:lumMod val="75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4685422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151</TotalTime>
  <Words>217</Words>
  <Application>Microsoft Office PowerPoint</Application>
  <PresentationFormat>Panorámica</PresentationFormat>
  <Paragraphs>61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12" baseType="lpstr">
      <vt:lpstr>Arial Unicode MS</vt:lpstr>
      <vt:lpstr>Aharoni</vt:lpstr>
      <vt:lpstr>Arial</vt:lpstr>
      <vt:lpstr>Arial Black</vt:lpstr>
      <vt:lpstr>Calibri</vt:lpstr>
      <vt:lpstr>Times New Roman</vt:lpstr>
      <vt:lpstr>Trebuchet MS</vt:lpstr>
      <vt:lpstr>Wingdings</vt:lpstr>
      <vt:lpstr>Wingdings 3</vt:lpstr>
      <vt:lpstr>Faceta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Propietario</dc:creator>
  <cp:lastModifiedBy>Propietario</cp:lastModifiedBy>
  <cp:revision>24</cp:revision>
  <dcterms:created xsi:type="dcterms:W3CDTF">2015-03-16T01:01:17Z</dcterms:created>
  <dcterms:modified xsi:type="dcterms:W3CDTF">2015-03-16T03:32:40Z</dcterms:modified>
</cp:coreProperties>
</file>